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20"/>
  </p:notesMasterIdLst>
  <p:sldIdLst>
    <p:sldId id="259" r:id="rId2"/>
    <p:sldId id="261" r:id="rId3"/>
    <p:sldId id="271" r:id="rId4"/>
    <p:sldId id="258" r:id="rId5"/>
    <p:sldId id="272" r:id="rId6"/>
    <p:sldId id="270" r:id="rId7"/>
    <p:sldId id="273" r:id="rId8"/>
    <p:sldId id="274" r:id="rId9"/>
    <p:sldId id="268" r:id="rId10"/>
    <p:sldId id="275" r:id="rId11"/>
    <p:sldId id="276" r:id="rId12"/>
    <p:sldId id="269" r:id="rId13"/>
    <p:sldId id="262" r:id="rId14"/>
    <p:sldId id="277" r:id="rId15"/>
    <p:sldId id="278" r:id="rId16"/>
    <p:sldId id="279" r:id="rId17"/>
    <p:sldId id="263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&amp; Contents" id="{F79F9577-7FF3-4D15-9C3D-9A26A5FCFA70}">
          <p14:sldIdLst>
            <p14:sldId id="259"/>
            <p14:sldId id="261"/>
          </p14:sldIdLst>
        </p14:section>
        <p14:section name="Brief Intro" id="{0D199F7D-79B1-41D1-B541-34745E2E0D8B}">
          <p14:sldIdLst>
            <p14:sldId id="271"/>
            <p14:sldId id="258"/>
            <p14:sldId id="272"/>
            <p14:sldId id="270"/>
          </p14:sldIdLst>
        </p14:section>
        <p14:section name="Application-level EPM" id="{C246BF85-3826-D341-B833-398F5A44DBA0}">
          <p14:sldIdLst>
            <p14:sldId id="273"/>
            <p14:sldId id="274"/>
          </p14:sldIdLst>
        </p14:section>
        <p14:section name="Power Management" id="{219FEC7A-69D3-42F2-A0E5-4E71C78AE912}">
          <p14:sldIdLst>
            <p14:sldId id="268"/>
            <p14:sldId id="275"/>
            <p14:sldId id="276"/>
            <p14:sldId id="269"/>
            <p14:sldId id="262"/>
          </p14:sldIdLst>
        </p14:section>
        <p14:section name="PMIC" id="{7CFEAAA6-2499-144B-819F-F633E8EBEFAE}">
          <p14:sldIdLst>
            <p14:sldId id="277"/>
            <p14:sldId id="278"/>
            <p14:sldId id="279"/>
          </p14:sldIdLst>
        </p14:section>
        <p14:section name="Future References" id="{95C185F1-411C-4D92-8F11-EE605F128DC6}">
          <p14:sldIdLst>
            <p14:sldId id="263"/>
          </p14:sldIdLst>
        </p14:section>
        <p14:section name="Thank you" id="{31CD4252-BA16-4EDB-B2E0-1EA18C9E14A9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94660"/>
  </p:normalViewPr>
  <p:slideViewPr>
    <p:cSldViewPr snapToGrid="0">
      <p:cViewPr varScale="1">
        <p:scale>
          <a:sx n="99" d="100"/>
          <a:sy n="99" d="100"/>
        </p:scale>
        <p:origin x="-80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70EF5-B7E4-5B41-8CBD-B798255B6CF1}" type="datetimeFigureOut">
              <a:rPr kumimoji="1" lang="zh-CN" altLang="en-US" smtClean="0"/>
              <a:t>11/26/14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D9408-FA7A-C54D-88E1-423CB34F51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7289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Android tries to put the system into a sleep or better a suspend mode as soon as possible 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ApplicationsrunningintheDalvikVMcanpreventthesystemfrom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entering a sleep or suspend state, i.e. applications can assure that the screen stays on or the CPU stays awake to react quickly to interrupts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means Android provides for this task is wake locks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there are no active wake locks, CPU will be turned off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there are partial wake locks, screen and keyboard will be turned off 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D9408-FA7A-C54D-88E1-423CB34F511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3080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First released in December 1996, ACPI defines platform-independent interfaces for hardware discovery, configuration, power management and monitoring. With the intention of replacing Advanced Power Management, the </a:t>
            </a:r>
            <a:r>
              <a:rPr kumimoji="1" lang="en-US" altLang="zh-CN" dirty="0" err="1" smtClean="0"/>
              <a:t>MultiProcessor</a:t>
            </a:r>
            <a:r>
              <a:rPr kumimoji="1" lang="en-US" altLang="zh-CN" dirty="0" smtClean="0"/>
              <a:t> Specification and the Plug and Play BIOS Specification,[1] the standard brings power management under the control of the operating system, as opposed to the previous BIOS-central system which relied on platform-specific firmware to determine power management and configuration policy.[2] The specification is central to Operating System-directed configuration and Power Management (OSPM), a system implementing ACPI which removes device management responsibilities from legacy firmware interfaces.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D9408-FA7A-C54D-88E1-423CB34F5111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699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First released in December 1996, ACPI defines platform-independent interfaces for hardware discovery, configuration, power management and monitoring. With the intention of replacing Advanced Power Management, the </a:t>
            </a:r>
            <a:r>
              <a:rPr kumimoji="1" lang="en-US" altLang="zh-CN" dirty="0" err="1" smtClean="0"/>
              <a:t>MultiProcessor</a:t>
            </a:r>
            <a:r>
              <a:rPr kumimoji="1" lang="en-US" altLang="zh-CN" dirty="0" smtClean="0"/>
              <a:t> Specification and the Plug and Play BIOS Specification,[1] the standard brings power management under the control of the operating system, as opposed to the previous BIOS-central system which relied on platform-specific firmware to determine power management and configuration policy.[2] The specification is central to Operating System-directed configuration and Power Management (OSPM), a system implementing ACPI which removes device management responsibilities from legacy firmware interfaces.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D9408-FA7A-C54D-88E1-423CB34F511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6995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First released in December 1996, ACPI defines platform-independent interfaces for hardware discovery, configuration, power management and monitoring. With the intention of replacing Advanced Power Management, the </a:t>
            </a:r>
            <a:r>
              <a:rPr kumimoji="1" lang="en-US" altLang="zh-CN" dirty="0" err="1" smtClean="0"/>
              <a:t>MultiProcessor</a:t>
            </a:r>
            <a:r>
              <a:rPr kumimoji="1" lang="en-US" altLang="zh-CN" dirty="0" smtClean="0"/>
              <a:t> Specification and the Plug and Play BIOS Specification,[1] the standard brings power management under the control of the operating system, as opposed to the previous BIOS-central system which relied on platform-specific firmware to determine power management and configuration policy.[2] The specification is central to Operating System-directed configuration and Power Management (OSPM), a system implementing ACPI which removes device management responsibilities from legacy firmware interfaces.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D9408-FA7A-C54D-88E1-423CB34F5111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6995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System-wide PM</a:t>
            </a:r>
          </a:p>
          <a:p>
            <a:pPr lvl="1"/>
            <a:r>
              <a:rPr kumimoji="1" lang="en-US" altLang="zh-CN" dirty="0" smtClean="0"/>
              <a:t>Global energy-saving states</a:t>
            </a:r>
          </a:p>
          <a:p>
            <a:pPr lvl="1"/>
            <a:r>
              <a:rPr kumimoji="1" lang="en-US" altLang="zh-CN" dirty="0" smtClean="0"/>
              <a:t>Whole system PM transitions</a:t>
            </a:r>
          </a:p>
          <a:p>
            <a:r>
              <a:rPr kumimoji="1" lang="en-US" altLang="zh-CN" dirty="0" smtClean="0"/>
              <a:t>User space decides which energy-saving state to go to and </a:t>
            </a:r>
            <a:r>
              <a:rPr kumimoji="1" lang="en-US" altLang="zh-CN" dirty="0" err="1" smtClean="0"/>
              <a:t>whenRuntime</a:t>
            </a:r>
            <a:r>
              <a:rPr kumimoji="1" lang="en-US" altLang="zh-CN" dirty="0" smtClean="0"/>
              <a:t> (working state) PM</a:t>
            </a:r>
          </a:p>
          <a:p>
            <a:pPr lvl="1"/>
            <a:r>
              <a:rPr kumimoji="1" lang="en-US" altLang="zh-CN" dirty="0" smtClean="0"/>
              <a:t>User space processes run</a:t>
            </a:r>
          </a:p>
          <a:p>
            <a:pPr lvl="1"/>
            <a:r>
              <a:rPr kumimoji="1" lang="en-US" altLang="zh-CN" dirty="0" smtClean="0"/>
              <a:t>Individual CPU or I/O device energy saving utilized</a:t>
            </a:r>
            <a:endParaRPr kumimoji="1" lang="zh-CN" altLang="en-US" dirty="0" smtClean="0"/>
          </a:p>
          <a:p>
            <a:pPr lvl="1"/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D9408-FA7A-C54D-88E1-423CB34F5111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8128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voltage regulation is a measure of change in the voltage magnitude between the sending and receiving end of a component, such as a transmission or distribution line.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D9408-FA7A-C54D-88E1-423CB34F5111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9912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voltage regulation is a measure of change in the voltage magnitude between the sending and receiving end of a component, such as a transmission or distribution line.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D9408-FA7A-C54D-88E1-423CB34F5111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9912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6800" y="1713600"/>
            <a:ext cx="8326800" cy="3920400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400" y="1771200"/>
            <a:ext cx="7772400" cy="13320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400" y="3143248"/>
            <a:ext cx="6285600" cy="2340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62000" y="5961600"/>
            <a:ext cx="2026800" cy="176400"/>
          </a:xfrm>
        </p:spPr>
        <p:txBody>
          <a:bodyPr wrap="none" lIns="0" tIns="0" rIns="0" bIns="0"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2C0BAF33-532F-4F2B-95B8-274209E1E11E}" type="datetimeFigureOut">
              <a:rPr lang="en-US" smtClean="0"/>
              <a:t>11/26/14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44400" y="5961600"/>
            <a:ext cx="1962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426800" y="5961600"/>
            <a:ext cx="1134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62000" y="6138000"/>
            <a:ext cx="20268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2400" y="6138000"/>
            <a:ext cx="20484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72400" y="5961600"/>
            <a:ext cx="2048400" cy="1764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1026" name="Picture 2" descr="Aalto_EN_Science_21_RGB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0"/>
            <a:ext cx="1730375" cy="15763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764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AF33-532F-4F2B-95B8-274209E1E11E}" type="datetimeFigureOut">
              <a:rPr lang="en-US" smtClean="0"/>
              <a:t>11/26/14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83F7-FBC9-45C8-81DF-EBE0FF05F59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528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400" y="1584000"/>
            <a:ext cx="3924000" cy="413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4000"/>
            <a:ext cx="3924000" cy="413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buNone/>
              <a:defRPr sz="1400"/>
            </a:lvl6pPr>
            <a:lvl7pPr>
              <a:buNone/>
              <a:defRPr sz="1400"/>
            </a:lvl7pPr>
            <a:lvl8pPr>
              <a:buNone/>
              <a:defRPr sz="1400"/>
            </a:lvl8pPr>
            <a:lvl9pPr>
              <a:buNone/>
              <a:defRPr sz="1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AF33-532F-4F2B-95B8-274209E1E11E}" type="datetimeFigureOut">
              <a:rPr lang="en-US" smtClean="0"/>
              <a:t>11/26/14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83F7-FBC9-45C8-81DF-EBE0FF05F59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15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AF33-532F-4F2B-95B8-274209E1E11E}" type="datetimeFigureOut">
              <a:rPr lang="en-US" smtClean="0"/>
              <a:t>11/26/14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83F7-FBC9-45C8-81DF-EBE0FF05F59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352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AF33-532F-4F2B-95B8-274209E1E11E}" type="datetimeFigureOut">
              <a:rPr lang="en-US" smtClean="0"/>
              <a:t>11/26/14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83F7-FBC9-45C8-81DF-EBE0FF05F5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65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00" y="1584000"/>
            <a:ext cx="6285600" cy="4136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AF33-532F-4F2B-95B8-274209E1E11E}" type="datetimeFigureOut">
              <a:rPr lang="en-US" smtClean="0"/>
              <a:t>11/26/14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83F7-FBC9-45C8-81DF-EBE0FF05F59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850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400" y="1771200"/>
            <a:ext cx="7772400" cy="1332000"/>
          </a:xfrm>
        </p:spPr>
        <p:txBody>
          <a:bodyPr/>
          <a:lstStyle>
            <a:lvl1pPr>
              <a:defRPr sz="4000">
                <a:solidFill>
                  <a:srgbClr val="FF7900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400" y="3143248"/>
            <a:ext cx="6285600" cy="234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7900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2862000" y="5961600"/>
            <a:ext cx="2026800" cy="176400"/>
          </a:xfrm>
        </p:spPr>
        <p:txBody>
          <a:bodyPr wrap="none" lIns="0" tIns="0" rIns="0" bIns="0"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2C0BAF33-532F-4F2B-95B8-274209E1E11E}" type="datetimeFigureOut">
              <a:rPr lang="en-US" smtClean="0"/>
              <a:t>11/26/14</a:t>
            </a:fld>
            <a:endParaRPr lang="en-US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44400" y="5961600"/>
            <a:ext cx="1962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426800" y="5961600"/>
            <a:ext cx="1134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62000" y="6138000"/>
            <a:ext cx="20268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2400" y="6138000"/>
            <a:ext cx="20484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72400" y="5961600"/>
            <a:ext cx="2048400" cy="1764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2050" name="Picture 2" descr="Aalto_EN_Science_21_RGB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0"/>
            <a:ext cx="1730375" cy="15763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095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b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alto_EN_Science_13_RGB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5811838"/>
            <a:ext cx="2374900" cy="1044575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06800" y="406800"/>
            <a:ext cx="8326800" cy="5472000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00" y="547200"/>
            <a:ext cx="7772400" cy="2206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AF33-532F-4F2B-95B8-274209E1E11E}" type="datetimeFigureOut">
              <a:rPr lang="en-US" smtClean="0"/>
              <a:t>11/26/14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83F7-FBC9-45C8-81DF-EBE0FF05F59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81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alto_EN_Science_13_RGB_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5900" y="5811838"/>
            <a:ext cx="2374900" cy="1044575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400" y="489600"/>
            <a:ext cx="7988400" cy="108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00" y="1584000"/>
            <a:ext cx="7988400" cy="4136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30800" y="62748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0BAF33-532F-4F2B-95B8-274209E1E11E}" type="datetimeFigureOut">
              <a:rPr lang="en-US" smtClean="0"/>
              <a:t>11/26/14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0800" y="61452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30800" y="64008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E5383F7-FBC9-45C8-81DF-EBE0FF05F59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1472" y="5814000"/>
            <a:ext cx="7988400" cy="64800"/>
          </a:xfrm>
          <a:prstGeom prst="rect">
            <a:avLst/>
          </a:prstGeom>
          <a:solidFill>
            <a:srgbClr val="FF79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8785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FF79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4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4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4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3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 Management System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err="1" smtClean="0"/>
              <a:t>OSes</a:t>
            </a:r>
            <a:r>
              <a:rPr lang="en-US" dirty="0" smtClean="0"/>
              <a:t> for IoT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Xiaoyu MIN</a:t>
            </a:r>
          </a:p>
          <a:p>
            <a:r>
              <a:rPr lang="en-US" dirty="0" smtClean="0"/>
              <a:t>EIT ICT Labs Embedded System</a:t>
            </a:r>
          </a:p>
          <a:p>
            <a:r>
              <a:rPr lang="en-US" dirty="0" smtClean="0"/>
              <a:t>Aalto University, School of Science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School of Science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Aalto University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144400" y="6019842"/>
            <a:ext cx="1537200" cy="381600"/>
          </a:xfrm>
        </p:spPr>
        <p:txBody>
          <a:bodyPr/>
          <a:lstStyle/>
          <a:p>
            <a:r>
              <a:rPr lang="en-US" sz="2000" dirty="0" smtClean="0"/>
              <a:t>ES Seminar</a:t>
            </a:r>
            <a:endParaRPr lang="en-US" sz="2000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858000" y="6019842"/>
            <a:ext cx="1702800" cy="381600"/>
          </a:xfrm>
        </p:spPr>
        <p:txBody>
          <a:bodyPr/>
          <a:lstStyle/>
          <a:p>
            <a:r>
              <a:rPr lang="en-US" sz="2000" dirty="0" smtClean="0"/>
              <a:t>Cover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2329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ACPI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ACPI specification defines the following four Global ‘</a:t>
            </a:r>
            <a:r>
              <a:rPr lang="en-US" dirty="0" err="1"/>
              <a:t>Gx</a:t>
            </a:r>
            <a:r>
              <a:rPr lang="en-US" dirty="0"/>
              <a:t>’ states and six Sleep ‘</a:t>
            </a:r>
            <a:r>
              <a:rPr lang="en-US" dirty="0" err="1"/>
              <a:t>Sx</a:t>
            </a:r>
            <a:r>
              <a:rPr lang="en-US" dirty="0"/>
              <a:t>’ states for an ACPI-compliant computer-system</a:t>
            </a:r>
            <a:r>
              <a:rPr lang="en-US" dirty="0" smtClean="0"/>
              <a:t>:</a:t>
            </a:r>
          </a:p>
          <a:p>
            <a:r>
              <a:rPr lang="en-US" altLang="zh-CN" dirty="0"/>
              <a:t>Legacy State : The state on an operating system which does not support ACPI. In this state, the hardware and power are not managed via ACPI, effectively disabling ACPI</a:t>
            </a:r>
            <a:r>
              <a:rPr lang="en-US" altLang="zh-CN" dirty="0" smtClean="0"/>
              <a:t>.</a:t>
            </a:r>
            <a:endParaRPr lang="en-US" dirty="0" smtClean="0"/>
          </a:p>
          <a:p>
            <a:r>
              <a:rPr lang="en-US" dirty="0"/>
              <a:t>G0 (S0) </a:t>
            </a:r>
            <a:endParaRPr lang="en-US" dirty="0" smtClean="0"/>
          </a:p>
          <a:p>
            <a:pPr lvl="1"/>
            <a:r>
              <a:rPr lang="en-US" dirty="0" smtClean="0"/>
              <a:t>Working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Awaymode</a:t>
            </a:r>
            <a:r>
              <a:rPr lang="en-US" dirty="0"/>
              <a:t>’ is a subset of S0, where monitor is off but background tasks are </a:t>
            </a:r>
            <a:r>
              <a:rPr lang="en-US" dirty="0" smtClean="0"/>
              <a:t>running</a:t>
            </a:r>
            <a:endParaRPr lang="en-US" dirty="0"/>
          </a:p>
          <a:p>
            <a:r>
              <a:rPr lang="en-US" dirty="0"/>
              <a:t>G2 (S5), Soft Off</a:t>
            </a:r>
          </a:p>
          <a:p>
            <a:r>
              <a:rPr lang="en-US" dirty="0" smtClean="0"/>
              <a:t>G3</a:t>
            </a:r>
            <a:r>
              <a:rPr lang="en-US" dirty="0"/>
              <a:t>, Mechanical Off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computer's power has been totally removed via a </a:t>
            </a:r>
            <a:r>
              <a:rPr lang="en-US" dirty="0" smtClean="0"/>
              <a:t>mechanical switch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144400" y="6277932"/>
            <a:ext cx="1537200" cy="381600"/>
          </a:xfrm>
        </p:spPr>
        <p:txBody>
          <a:bodyPr/>
          <a:lstStyle/>
          <a:p>
            <a:r>
              <a:rPr lang="en-US" sz="2000" dirty="0" smtClean="0"/>
              <a:t>ES Seminar</a:t>
            </a:r>
            <a:endParaRPr lang="en-US" sz="2000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858000" y="6277932"/>
            <a:ext cx="1702800" cy="381600"/>
          </a:xfrm>
        </p:spPr>
        <p:txBody>
          <a:bodyPr/>
          <a:lstStyle/>
          <a:p>
            <a:r>
              <a:rPr lang="en-US" sz="2000" dirty="0" smtClean="0"/>
              <a:t>ACPI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7604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ACPI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G1, Sleeping, subdivides into the four states S1 through S4:</a:t>
            </a:r>
          </a:p>
          <a:p>
            <a:pPr lvl="1"/>
            <a:r>
              <a:rPr lang="en-US" dirty="0" smtClean="0"/>
              <a:t>S1 </a:t>
            </a:r>
            <a:r>
              <a:rPr lang="en-US" dirty="0"/>
              <a:t>: All processor caches are flushed, and the CPU(s) stop executing instructions. Power to the CPU(s) and RAM is maintained; devices that do not indicate they must remain on may be powered down</a:t>
            </a:r>
          </a:p>
          <a:p>
            <a:pPr lvl="1"/>
            <a:r>
              <a:rPr lang="en-US" dirty="0" smtClean="0"/>
              <a:t>S2</a:t>
            </a:r>
            <a:r>
              <a:rPr lang="en-US" dirty="0"/>
              <a:t>: CPU powered off. Dirty cache is flushed to RAM</a:t>
            </a:r>
          </a:p>
          <a:p>
            <a:pPr lvl="1"/>
            <a:r>
              <a:rPr lang="en-US" dirty="0" smtClean="0"/>
              <a:t>S3</a:t>
            </a:r>
            <a:r>
              <a:rPr lang="en-US" dirty="0"/>
              <a:t>(</a:t>
            </a:r>
            <a:r>
              <a:rPr lang="en-US" dirty="0" err="1"/>
              <a:t>mem</a:t>
            </a:r>
            <a:r>
              <a:rPr lang="en-US" dirty="0"/>
              <a:t>): Commonly referred to as Standby, Sleep, or Suspend to </a:t>
            </a:r>
            <a:r>
              <a:rPr lang="en-US" dirty="0" smtClean="0"/>
              <a:t>RAM. RAM </a:t>
            </a:r>
            <a:r>
              <a:rPr lang="en-US" dirty="0"/>
              <a:t>remains powered</a:t>
            </a:r>
          </a:p>
          <a:p>
            <a:pPr lvl="1"/>
            <a:r>
              <a:rPr lang="en-US" dirty="0" smtClean="0"/>
              <a:t>S4</a:t>
            </a:r>
            <a:r>
              <a:rPr lang="en-US" dirty="0"/>
              <a:t>: Hibernation/Suspend-to-Disk - All content of main memory is saved to non-volatile memory such as a hard drive, and is powered down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144400" y="6277932"/>
            <a:ext cx="1537200" cy="381600"/>
          </a:xfrm>
        </p:spPr>
        <p:txBody>
          <a:bodyPr/>
          <a:lstStyle/>
          <a:p>
            <a:r>
              <a:rPr lang="en-US" sz="2000" dirty="0" smtClean="0"/>
              <a:t>ES Seminar</a:t>
            </a:r>
            <a:endParaRPr lang="en-US" sz="2000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858000" y="6277932"/>
            <a:ext cx="1702800" cy="381600"/>
          </a:xfrm>
        </p:spPr>
        <p:txBody>
          <a:bodyPr/>
          <a:lstStyle/>
          <a:p>
            <a:r>
              <a:rPr lang="en-US" sz="2000" dirty="0" smtClean="0"/>
              <a:t>ACPI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9229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Energy &amp; Power Management</a:t>
            </a:r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511" y="1116260"/>
            <a:ext cx="7224790" cy="527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28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management for </a:t>
            </a:r>
            <a:r>
              <a:rPr lang="en-US" dirty="0" err="1" smtClean="0"/>
              <a:t>TinyOS</a:t>
            </a:r>
            <a:r>
              <a:rPr lang="en-US" dirty="0" smtClean="0"/>
              <a:t> &amp; </a:t>
            </a:r>
            <a:r>
              <a:rPr lang="en-US" dirty="0" err="1" smtClean="0"/>
              <a:t>Contiki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TinyOS</a:t>
            </a:r>
            <a:endParaRPr lang="en-US" dirty="0" smtClean="0"/>
          </a:p>
          <a:p>
            <a:pPr lvl="1"/>
            <a:r>
              <a:rPr lang="en-US" dirty="0" smtClean="0"/>
              <a:t>Scheduler responsible for power management</a:t>
            </a:r>
          </a:p>
          <a:p>
            <a:pPr lvl="1"/>
            <a:r>
              <a:rPr lang="en-US" dirty="0" smtClean="0"/>
              <a:t>Power management</a:t>
            </a:r>
          </a:p>
          <a:p>
            <a:pPr lvl="2"/>
            <a:r>
              <a:rPr lang="en-US" dirty="0" smtClean="0"/>
              <a:t>Radio power management</a:t>
            </a:r>
          </a:p>
          <a:p>
            <a:pPr lvl="2"/>
            <a:r>
              <a:rPr lang="en-US" dirty="0" smtClean="0"/>
              <a:t>Managing power of sensor nodes</a:t>
            </a:r>
          </a:p>
          <a:p>
            <a:pPr lvl="1"/>
            <a:r>
              <a:rPr lang="en-US" dirty="0" smtClean="0"/>
              <a:t>Power-Save mode</a:t>
            </a:r>
          </a:p>
          <a:p>
            <a:pPr lvl="2"/>
            <a:r>
              <a:rPr lang="en-US" dirty="0" smtClean="0"/>
              <a:t>Low-power mode (e.g. </a:t>
            </a:r>
            <a:r>
              <a:rPr lang="en-US" dirty="0" err="1" smtClean="0"/>
              <a:t>TinyOS</a:t>
            </a:r>
            <a:r>
              <a:rPr lang="en-US" dirty="0" smtClean="0"/>
              <a:t> Timer)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Contiki</a:t>
            </a:r>
            <a:r>
              <a:rPr lang="en-US" dirty="0" smtClean="0"/>
              <a:t> OS</a:t>
            </a:r>
          </a:p>
          <a:p>
            <a:pPr lvl="1"/>
            <a:r>
              <a:rPr lang="en-US" dirty="0" smtClean="0"/>
              <a:t>No standard mechanisms for managing the power state of peripheral devices</a:t>
            </a:r>
          </a:p>
          <a:p>
            <a:pPr lvl="1"/>
            <a:r>
              <a:rPr lang="en-US" dirty="0" smtClean="0"/>
              <a:t>Power optimizations</a:t>
            </a:r>
          </a:p>
          <a:p>
            <a:pPr lvl="2"/>
            <a:r>
              <a:rPr lang="en-US" dirty="0" smtClean="0"/>
              <a:t>Micro-controller in a sleep mode</a:t>
            </a:r>
          </a:p>
          <a:p>
            <a:pPr lvl="2"/>
            <a:r>
              <a:rPr lang="en-US" dirty="0" smtClean="0"/>
              <a:t>Power estimation as additional feature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smtClean="0"/>
              <a:t>ES Seminar</a:t>
            </a:r>
            <a:endParaRPr lang="en-US" sz="2000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857999" y="6145200"/>
            <a:ext cx="1865671" cy="381600"/>
          </a:xfrm>
        </p:spPr>
        <p:txBody>
          <a:bodyPr/>
          <a:lstStyle/>
          <a:p>
            <a:r>
              <a:rPr lang="en-US" sz="2000" dirty="0" smtClean="0"/>
              <a:t>EPM for RTOS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9949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Power management integrated circuit</a:t>
            </a:r>
            <a:endParaRPr kumimoji="1"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Power management integrated circuits (power management ICs or PMICs) are integrated circuits (or a system block in a system-on-a-chip device) for managing power requirements of the host system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dirty="0" smtClean="0"/>
              <a:t>A </a:t>
            </a:r>
            <a:r>
              <a:rPr kumimoji="1" lang="en-US" altLang="zh-CN" dirty="0"/>
              <a:t>PMIC is often included in battery-operated devices such as mobile phones and portable media players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dirty="0" smtClean="0"/>
              <a:t>A PMIC may include the following parts:</a:t>
            </a:r>
          </a:p>
          <a:p>
            <a:pPr lvl="1"/>
            <a:r>
              <a:rPr kumimoji="1" lang="en-US" altLang="zh-CN" dirty="0" smtClean="0"/>
              <a:t>Battery management</a:t>
            </a:r>
          </a:p>
          <a:p>
            <a:pPr lvl="1"/>
            <a:r>
              <a:rPr kumimoji="1" lang="en-US" altLang="zh-CN" dirty="0" smtClean="0"/>
              <a:t>Voltage regulations</a:t>
            </a:r>
          </a:p>
          <a:p>
            <a:pPr lvl="1"/>
            <a:r>
              <a:rPr kumimoji="1" lang="en-US" altLang="zh-CN" dirty="0" smtClean="0"/>
              <a:t>DC to DC conversion (dynamic voltage scaling)</a:t>
            </a:r>
          </a:p>
          <a:p>
            <a:pPr lvl="1"/>
            <a:r>
              <a:rPr kumimoji="1" lang="en-US" altLang="zh-CN" dirty="0" smtClean="0"/>
              <a:t>Power sequencing</a:t>
            </a:r>
          </a:p>
          <a:p>
            <a:pPr lvl="1"/>
            <a:r>
              <a:rPr kumimoji="1" lang="en-US" altLang="zh-CN" dirty="0" smtClean="0"/>
              <a:t>Miscellaneous functions</a:t>
            </a:r>
            <a:endParaRPr kumimoji="1" lang="zh-CN" alt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/>
          <a:lstStyle/>
          <a:p>
            <a:r>
              <a:rPr lang="en-US" sz="2000" dirty="0" smtClean="0"/>
              <a:t>ES Seminar</a:t>
            </a:r>
            <a:endParaRPr lang="en-US" sz="2000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857999" y="6145200"/>
            <a:ext cx="1865671" cy="381600"/>
          </a:xfrm>
        </p:spPr>
        <p:txBody>
          <a:bodyPr/>
          <a:lstStyle/>
          <a:p>
            <a:r>
              <a:rPr lang="en-US" sz="2000" dirty="0" smtClean="0"/>
              <a:t>PMIC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825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Dynamic frequency scaling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400" y="1519860"/>
            <a:ext cx="7988400" cy="4958118"/>
          </a:xfrm>
        </p:spPr>
        <p:txBody>
          <a:bodyPr>
            <a:normAutofit fontScale="92500"/>
          </a:bodyPr>
          <a:lstStyle/>
          <a:p>
            <a:pPr algn="just"/>
            <a:r>
              <a:rPr kumimoji="1" lang="en-US" altLang="zh-CN" dirty="0" smtClean="0"/>
              <a:t>Also known as </a:t>
            </a:r>
            <a:r>
              <a:rPr kumimoji="1" lang="en-US" altLang="zh-CN" b="1" dirty="0" smtClean="0"/>
              <a:t>CPU throttling</a:t>
            </a:r>
            <a:r>
              <a:rPr kumimoji="1" lang="en-US" altLang="zh-CN" dirty="0" smtClean="0"/>
              <a:t>, whereby </a:t>
            </a:r>
            <a:r>
              <a:rPr kumimoji="1" lang="en-US" altLang="zh-CN" u="sng" dirty="0" smtClean="0"/>
              <a:t>the frequency of a microprocessor can be automatically adjusted </a:t>
            </a:r>
            <a:r>
              <a:rPr kumimoji="1" lang="en-US" altLang="zh-CN" dirty="0" smtClean="0"/>
              <a:t>“on the fly”, either to conserve power or to reduce the amount of heat generated from the chip</a:t>
            </a:r>
          </a:p>
          <a:p>
            <a:pPr algn="just"/>
            <a:r>
              <a:rPr kumimoji="1" lang="en-US" altLang="zh-CN" b="1" dirty="0"/>
              <a:t>Dynamic voltage scaling </a:t>
            </a:r>
            <a:r>
              <a:rPr kumimoji="1" lang="en-US" altLang="zh-CN" dirty="0"/>
              <a:t>is another power conservation technique that is often used in conjunction with frequency scaling, as the frequency that a chip may run at is related to the operating voltage</a:t>
            </a:r>
            <a:r>
              <a:rPr kumimoji="1" lang="en-US" altLang="zh-CN" dirty="0" smtClean="0"/>
              <a:t>.</a:t>
            </a:r>
          </a:p>
          <a:p>
            <a:pPr algn="just"/>
            <a:r>
              <a:rPr kumimoji="1" lang="en-US" altLang="zh-CN" dirty="0"/>
              <a:t>According to the ACPI Specs, the C0 working state of a modern-day CPU can be divided into the so-called "P"-states (performance states) which allow clock rate reduction and "T"-states (throttling states) which will further throttle down a CPU (but not the actual clock rate) by inserting STPCLK (stop clock) signals and thus omitting duty cycles.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9882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Power management integrated circuit</a:t>
            </a:r>
            <a:endParaRPr kumimoji="1"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Some models feature a low-dropout regulator (LDO), and a real-time clock (RTC) co-operating with a backup battery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dirty="0" smtClean="0"/>
              <a:t> </a:t>
            </a:r>
            <a:r>
              <a:rPr kumimoji="1" lang="en-US" altLang="zh-CN" dirty="0"/>
              <a:t>A PMIC can use pulse-frequency modulation (PFM) and pulse-width modulation (PWM). It can use switching amplifier (Class-D electronic amplifier)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dirty="0" smtClean="0"/>
              <a:t>Most of the PMIC are integrated with the processor design and they are provided by the chip manufacturers</a:t>
            </a:r>
            <a:endParaRPr kumimoji="1" lang="zh-CN" alt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/>
          <a:lstStyle/>
          <a:p>
            <a:r>
              <a:rPr lang="en-US" sz="2000" dirty="0" smtClean="0"/>
              <a:t>ES Seminar</a:t>
            </a:r>
            <a:endParaRPr lang="en-US" sz="2000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857999" y="6145200"/>
            <a:ext cx="1865671" cy="381600"/>
          </a:xfrm>
        </p:spPr>
        <p:txBody>
          <a:bodyPr/>
          <a:lstStyle/>
          <a:p>
            <a:r>
              <a:rPr lang="en-US" sz="2000" dirty="0" smtClean="0"/>
              <a:t>PMIC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7242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Chameleon: Application Level Power Management with Performance </a:t>
            </a:r>
            <a:r>
              <a:rPr lang="en-US" altLang="zh-CN" dirty="0" smtClean="0"/>
              <a:t>Isolation, </a:t>
            </a:r>
            <a:r>
              <a:rPr lang="en-US" altLang="zh-CN" dirty="0" err="1" smtClean="0"/>
              <a:t>Xiaotao</a:t>
            </a:r>
            <a:r>
              <a:rPr lang="en-US" altLang="zh-CN" dirty="0" smtClean="0"/>
              <a:t> Liu, </a:t>
            </a:r>
            <a:r>
              <a:rPr lang="en-US" altLang="zh-CN" dirty="0" err="1" smtClean="0"/>
              <a:t>Prashant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Shenoy</a:t>
            </a:r>
            <a:r>
              <a:rPr lang="en-US" altLang="zh-CN" dirty="0" smtClean="0"/>
              <a:t>, Mark Corner</a:t>
            </a:r>
          </a:p>
          <a:p>
            <a:r>
              <a:rPr lang="en-US" altLang="zh-CN" dirty="0"/>
              <a:t>Ghosts in the </a:t>
            </a:r>
            <a:r>
              <a:rPr lang="en-US" altLang="zh-CN" dirty="0" smtClean="0"/>
              <a:t>Machine: Interfaces </a:t>
            </a:r>
            <a:r>
              <a:rPr lang="en-US" altLang="zh-CN" dirty="0"/>
              <a:t>for Better Power </a:t>
            </a:r>
            <a:r>
              <a:rPr lang="en-US" altLang="zh-CN" dirty="0" smtClean="0"/>
              <a:t>Management, Manish </a:t>
            </a:r>
            <a:r>
              <a:rPr lang="en-US" altLang="zh-CN" dirty="0" err="1" smtClean="0"/>
              <a:t>anand</a:t>
            </a:r>
            <a:r>
              <a:rPr lang="en-US" altLang="zh-CN" dirty="0" smtClean="0"/>
              <a:t>, Edmund B. </a:t>
            </a:r>
            <a:r>
              <a:rPr lang="en-US" altLang="zh-CN" dirty="0" err="1" smtClean="0"/>
              <a:t>Nightngale</a:t>
            </a:r>
            <a:endParaRPr lang="en-US" altLang="zh-CN" dirty="0" smtClean="0"/>
          </a:p>
          <a:p>
            <a:r>
              <a:rPr lang="en-US" altLang="zh-CN" dirty="0" smtClean="0"/>
              <a:t>Embedded Linux Optimizations, Michael </a:t>
            </a:r>
            <a:r>
              <a:rPr lang="en-US" altLang="zh-CN" dirty="0" err="1" smtClean="0"/>
              <a:t>Opdenacker</a:t>
            </a:r>
            <a:r>
              <a:rPr lang="en-US" altLang="zh-CN" dirty="0" smtClean="0"/>
              <a:t>, Thomas </a:t>
            </a:r>
            <a:r>
              <a:rPr lang="en-US" altLang="zh-CN" dirty="0" err="1" smtClean="0"/>
              <a:t>Petazzoni</a:t>
            </a:r>
            <a:r>
              <a:rPr lang="en-US" altLang="zh-CN" dirty="0" smtClean="0"/>
              <a:t>, Free Electrons</a:t>
            </a:r>
          </a:p>
          <a:p>
            <a:r>
              <a:rPr lang="en-US" altLang="zh-CN" dirty="0" smtClean="0"/>
              <a:t>Android Power Management, </a:t>
            </a:r>
            <a:r>
              <a:rPr lang="en-US" altLang="zh-CN" dirty="0" err="1" smtClean="0"/>
              <a:t>Jerrin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Shaji</a:t>
            </a:r>
            <a:r>
              <a:rPr lang="en-US" altLang="zh-CN" dirty="0" smtClean="0"/>
              <a:t> George</a:t>
            </a:r>
          </a:p>
          <a:p>
            <a:r>
              <a:rPr lang="en-US" altLang="zh-CN" dirty="0"/>
              <a:t>The Case for Higher-Level Power </a:t>
            </a:r>
            <a:r>
              <a:rPr lang="en-US" altLang="zh-CN" dirty="0" smtClean="0"/>
              <a:t>Management, </a:t>
            </a:r>
            <a:r>
              <a:rPr lang="en-US" altLang="zh-CN" dirty="0"/>
              <a:t>Carla </a:t>
            </a:r>
            <a:r>
              <a:rPr lang="en-US" altLang="zh-CN" dirty="0" err="1"/>
              <a:t>Schlatter</a:t>
            </a:r>
            <a:r>
              <a:rPr lang="en-US" altLang="zh-CN" dirty="0"/>
              <a:t> Ellis </a:t>
            </a:r>
            <a:endParaRPr lang="en-US" altLang="zh-CN" dirty="0"/>
          </a:p>
          <a:p>
            <a:r>
              <a:rPr lang="en-US" altLang="zh-CN" dirty="0"/>
              <a:t>Hierarchical Power Management with Application to </a:t>
            </a:r>
            <a:r>
              <a:rPr lang="en-US" altLang="zh-CN" dirty="0" smtClean="0"/>
              <a:t>Scheduling, </a:t>
            </a:r>
            <a:r>
              <a:rPr lang="en-US" altLang="zh-CN" dirty="0" err="1" smtClean="0"/>
              <a:t>Peng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Rong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Massoud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Pedram</a:t>
            </a:r>
            <a:endParaRPr lang="en-US" altLang="zh-CN" dirty="0" smtClean="0"/>
          </a:p>
          <a:p>
            <a:r>
              <a:rPr lang="en-US" altLang="zh-CN" dirty="0"/>
              <a:t>Power Management in Mobile </a:t>
            </a:r>
            <a:r>
              <a:rPr lang="en-US" altLang="zh-CN" dirty="0" smtClean="0"/>
              <a:t>Devices, </a:t>
            </a:r>
            <a:r>
              <a:rPr lang="en-US" altLang="zh-CN" dirty="0"/>
              <a:t>Findlay </a:t>
            </a:r>
            <a:r>
              <a:rPr lang="en-US" altLang="zh-CN" dirty="0" smtClean="0"/>
              <a:t>Shearer</a:t>
            </a:r>
          </a:p>
          <a:p>
            <a:r>
              <a:rPr lang="en-US" altLang="zh-CN" dirty="0" smtClean="0"/>
              <a:t>Etc..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144400" y="6174696"/>
            <a:ext cx="1537200" cy="381600"/>
          </a:xfrm>
        </p:spPr>
        <p:txBody>
          <a:bodyPr/>
          <a:lstStyle/>
          <a:p>
            <a:r>
              <a:rPr lang="en-US" sz="2000" dirty="0" smtClean="0"/>
              <a:t>ES Seminar</a:t>
            </a:r>
            <a:endParaRPr lang="en-US" sz="2000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858000" y="6174696"/>
            <a:ext cx="1702800" cy="381600"/>
          </a:xfrm>
        </p:spPr>
        <p:txBody>
          <a:bodyPr/>
          <a:lstStyle/>
          <a:p>
            <a:r>
              <a:rPr lang="en-US" sz="2000" dirty="0" smtClean="0"/>
              <a:t>References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5978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714" y="2443767"/>
            <a:ext cx="38780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you!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573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Importance of EPM in </a:t>
            </a:r>
            <a:r>
              <a:rPr lang="en-US" sz="3600" dirty="0" err="1" smtClean="0"/>
              <a:t>IoT</a:t>
            </a:r>
            <a:r>
              <a:rPr lang="en-US" sz="3600" dirty="0" smtClean="0"/>
              <a:t>  </a:t>
            </a:r>
            <a:endParaRPr lang="en-US" sz="3600" dirty="0" smtClean="0"/>
          </a:p>
          <a:p>
            <a:r>
              <a:rPr lang="en-US" sz="3600" dirty="0" smtClean="0"/>
              <a:t>Application-level EPM</a:t>
            </a:r>
          </a:p>
          <a:p>
            <a:pPr lvl="1"/>
            <a:r>
              <a:rPr lang="en-US" sz="3200" dirty="0" smtClean="0"/>
              <a:t>Android </a:t>
            </a:r>
            <a:r>
              <a:rPr lang="en-US" altLang="zh-CN" sz="3200" dirty="0" smtClean="0"/>
              <a:t>w</a:t>
            </a:r>
            <a:r>
              <a:rPr lang="en-US" sz="3200" dirty="0" smtClean="0"/>
              <a:t>ake lock for Applications</a:t>
            </a:r>
          </a:p>
          <a:p>
            <a:r>
              <a:rPr lang="en-US" sz="4000" dirty="0" smtClean="0"/>
              <a:t>OS-level EPM</a:t>
            </a:r>
          </a:p>
          <a:p>
            <a:pPr lvl="1"/>
            <a:r>
              <a:rPr lang="en-US" sz="3200" dirty="0" smtClean="0"/>
              <a:t>ACPI</a:t>
            </a:r>
          </a:p>
          <a:p>
            <a:pPr lvl="1"/>
            <a:r>
              <a:rPr lang="en-US" sz="3200" dirty="0" smtClean="0"/>
              <a:t>Features in Mobile OS</a:t>
            </a:r>
          </a:p>
          <a:p>
            <a:r>
              <a:rPr lang="en-US" sz="3600" dirty="0" smtClean="0"/>
              <a:t>Hardware EPM</a:t>
            </a:r>
          </a:p>
          <a:p>
            <a:pPr lvl="1"/>
            <a:r>
              <a:rPr lang="en-US" sz="3200" dirty="0" smtClean="0"/>
              <a:t>PMIC (Power Management Integrated Chip)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144400" y="6268065"/>
            <a:ext cx="1537200" cy="391467"/>
          </a:xfrm>
        </p:spPr>
        <p:txBody>
          <a:bodyPr/>
          <a:lstStyle/>
          <a:p>
            <a:r>
              <a:rPr lang="en-US" sz="2000" dirty="0" smtClean="0"/>
              <a:t>ES Seminar</a:t>
            </a:r>
            <a:endParaRPr lang="en-US" sz="2000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858000" y="6268065"/>
            <a:ext cx="1702800" cy="391467"/>
          </a:xfrm>
        </p:spPr>
        <p:txBody>
          <a:bodyPr/>
          <a:lstStyle/>
          <a:p>
            <a:r>
              <a:rPr lang="en-US" sz="2000" dirty="0" smtClean="0"/>
              <a:t>Contents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891653" y="1002424"/>
            <a:ext cx="7134225" cy="2047875"/>
            <a:chOff x="942975" y="771525"/>
            <a:chExt cx="7134225" cy="2047875"/>
          </a:xfrm>
        </p:grpSpPr>
        <p:pic>
          <p:nvPicPr>
            <p:cNvPr id="6" name="Picture 6" descr="ibm_m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375" y="838200"/>
              <a:ext cx="19812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7" descr="ipaq_sleev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975" y="838200"/>
              <a:ext cx="2362200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 descr="cisco_car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743575" y="771525"/>
              <a:ext cx="2333625" cy="2047875"/>
            </a:xfrm>
            <a:prstGeom prst="rect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Need for improved power management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204" y="2789812"/>
            <a:ext cx="7988400" cy="31237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Capabilities of mobile handheld devices improving rapidly: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Wireless connectivity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Storage capacity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Battery capacity improving slowly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I/O devices decrease handheld battery lifetime by 60%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OEMs provide techniques to reduce battery consumption by severely compromising the performance 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Careful power management needed</a:t>
            </a:r>
          </a:p>
          <a:p>
            <a:endParaRPr kumimoji="1" lang="zh-CN" altLang="en-US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5144400" y="6277932"/>
            <a:ext cx="1537200" cy="3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950"/>
              </a:lnSpc>
              <a:spcBef>
                <a:spcPts val="0"/>
              </a:spcBef>
              <a:buFont typeface="Arial" pitchFamily="34" charset="0"/>
              <a:buNone/>
              <a:defRPr sz="95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73050" indent="-103188" algn="l" defTabSz="914400" rtl="0" eaLnBrk="1" latinLnBrk="0" hangingPunct="1">
              <a:spcBef>
                <a:spcPts val="400"/>
              </a:spcBef>
              <a:buFont typeface="Arial" pitchFamily="34" charset="0"/>
              <a:buChar char="–"/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 algn="l" defTabSz="914400" rtl="0" eaLnBrk="1" latinLnBrk="0" hangingPunct="1">
              <a:spcBef>
                <a:spcPts val="400"/>
              </a:spcBef>
              <a:buFont typeface="Symbol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3050" indent="-93663" algn="l" defTabSz="914400" rtl="0" eaLnBrk="1" latinLnBrk="0" hangingPunct="1">
              <a:spcBef>
                <a:spcPts val="400"/>
              </a:spcBef>
              <a:buFont typeface="Arial" pitchFamily="34" charset="0"/>
              <a:buChar char="–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3050" indent="-93663" algn="l" defTabSz="914400" rtl="0" eaLnBrk="1" latinLnBrk="0" hangingPunct="1">
              <a:spcBef>
                <a:spcPts val="300"/>
              </a:spcBef>
              <a:buFont typeface="Symbol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600" indent="-93600" algn="l" defTabSz="914400" rtl="0" eaLnBrk="1" latinLnBrk="0" hangingPunct="1">
              <a:spcBef>
                <a:spcPts val="300"/>
              </a:spcBef>
              <a:buFont typeface="Symbol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600" indent="-93600" algn="l" defTabSz="914400" rtl="0" eaLnBrk="1" latinLnBrk="0" hangingPunct="1">
              <a:spcBef>
                <a:spcPts val="300"/>
              </a:spcBef>
              <a:buFont typeface="Symbol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600" indent="-93600" algn="l" defTabSz="914400" rtl="0" eaLnBrk="1" latinLnBrk="0" hangingPunct="1">
              <a:spcBef>
                <a:spcPts val="300"/>
              </a:spcBef>
              <a:buFont typeface="Symbol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600" indent="-93600" algn="l" defTabSz="914400" rtl="0" eaLnBrk="1" latinLnBrk="0" hangingPunct="1">
              <a:spcBef>
                <a:spcPts val="300"/>
              </a:spcBef>
              <a:buFont typeface="Symbol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mtClean="0"/>
              <a:t>ES Seminar</a:t>
            </a:r>
            <a:endParaRPr lang="en-US" sz="2000" dirty="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6858000" y="6277932"/>
            <a:ext cx="1702800" cy="3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950"/>
              </a:lnSpc>
              <a:spcBef>
                <a:spcPts val="0"/>
              </a:spcBef>
              <a:buFont typeface="Arial" pitchFamily="34" charset="0"/>
              <a:buNone/>
              <a:defRPr sz="95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73050" indent="-103188" algn="l" defTabSz="914400" rtl="0" eaLnBrk="1" latinLnBrk="0" hangingPunct="1">
              <a:spcBef>
                <a:spcPts val="400"/>
              </a:spcBef>
              <a:buFont typeface="Arial" pitchFamily="34" charset="0"/>
              <a:buChar char="–"/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 algn="l" defTabSz="914400" rtl="0" eaLnBrk="1" latinLnBrk="0" hangingPunct="1">
              <a:spcBef>
                <a:spcPts val="400"/>
              </a:spcBef>
              <a:buFont typeface="Symbol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3050" indent="-93663" algn="l" defTabSz="914400" rtl="0" eaLnBrk="1" latinLnBrk="0" hangingPunct="1">
              <a:spcBef>
                <a:spcPts val="400"/>
              </a:spcBef>
              <a:buFont typeface="Arial" pitchFamily="34" charset="0"/>
              <a:buChar char="–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3050" indent="-93663" algn="l" defTabSz="914400" rtl="0" eaLnBrk="1" latinLnBrk="0" hangingPunct="1">
              <a:spcBef>
                <a:spcPts val="300"/>
              </a:spcBef>
              <a:buFont typeface="Symbol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600" indent="-93600" algn="l" defTabSz="914400" rtl="0" eaLnBrk="1" latinLnBrk="0" hangingPunct="1">
              <a:spcBef>
                <a:spcPts val="300"/>
              </a:spcBef>
              <a:buFont typeface="Symbol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600" indent="-93600" algn="l" defTabSz="914400" rtl="0" eaLnBrk="1" latinLnBrk="0" hangingPunct="1">
              <a:spcBef>
                <a:spcPts val="300"/>
              </a:spcBef>
              <a:buFont typeface="Symbol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600" indent="-93600" algn="l" defTabSz="914400" rtl="0" eaLnBrk="1" latinLnBrk="0" hangingPunct="1">
              <a:spcBef>
                <a:spcPts val="300"/>
              </a:spcBef>
              <a:buFont typeface="Symbol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600" indent="-93600" algn="l" defTabSz="914400" rtl="0" eaLnBrk="1" latinLnBrk="0" hangingPunct="1">
              <a:spcBef>
                <a:spcPts val="300"/>
              </a:spcBef>
              <a:buFont typeface="Symbol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mtClean="0"/>
              <a:t>EPM General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833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Management is essential in </a:t>
            </a:r>
            <a:r>
              <a:rPr lang="en-US" dirty="0" err="1" smtClean="0"/>
              <a:t>IoT</a:t>
            </a:r>
            <a:r>
              <a:rPr lang="en-US" dirty="0" smtClean="0"/>
              <a:t>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Sensor network are often designed for reliable real-time services in IoT</a:t>
            </a:r>
          </a:p>
          <a:p>
            <a:pPr lvl="1"/>
            <a:r>
              <a:rPr lang="en-US" dirty="0" smtClean="0"/>
              <a:t>Limited resource and strict power consumption </a:t>
            </a:r>
          </a:p>
          <a:p>
            <a:pPr lvl="1"/>
            <a:r>
              <a:rPr lang="en-US" dirty="0" smtClean="0"/>
              <a:t>Additional limitation towards some characteristics of conventional OS</a:t>
            </a:r>
          </a:p>
          <a:p>
            <a:r>
              <a:rPr lang="en-US" dirty="0" smtClean="0"/>
              <a:t>Nodes are designed to operate with limited resources</a:t>
            </a:r>
          </a:p>
          <a:p>
            <a:pPr lvl="1"/>
            <a:r>
              <a:rPr lang="en-US" dirty="0" smtClean="0"/>
              <a:t>Power: WSN based use batteries as a power supply</a:t>
            </a:r>
          </a:p>
          <a:p>
            <a:pPr lvl="1"/>
            <a:r>
              <a:rPr lang="en-US" dirty="0" smtClean="0"/>
              <a:t>Memory and operational capabilities: sensing is less resource demanding than computation in conventional OS</a:t>
            </a:r>
          </a:p>
          <a:p>
            <a:r>
              <a:rPr lang="en-US" dirty="0" smtClean="0"/>
              <a:t>Power management is very important in IoT</a:t>
            </a:r>
          </a:p>
          <a:p>
            <a:pPr lvl="1"/>
            <a:r>
              <a:rPr lang="en-US" dirty="0" smtClean="0"/>
              <a:t>Various OS designed for </a:t>
            </a:r>
            <a:r>
              <a:rPr lang="en-US" dirty="0" err="1" smtClean="0"/>
              <a:t>IoT</a:t>
            </a:r>
            <a:r>
              <a:rPr lang="en-US" dirty="0" smtClean="0"/>
              <a:t> devices: </a:t>
            </a:r>
            <a:r>
              <a:rPr lang="en-US" dirty="0" err="1" smtClean="0"/>
              <a:t>TinyOS</a:t>
            </a:r>
            <a:r>
              <a:rPr lang="en-US" dirty="0" smtClean="0"/>
              <a:t>, </a:t>
            </a:r>
            <a:r>
              <a:rPr lang="en-US" dirty="0" err="1" smtClean="0"/>
              <a:t>Contiki</a:t>
            </a:r>
            <a:r>
              <a:rPr lang="en-US" dirty="0" smtClean="0"/>
              <a:t> </a:t>
            </a:r>
            <a:r>
              <a:rPr lang="en-US" dirty="0" smtClean="0"/>
              <a:t>OS, Android etc..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144400" y="6277932"/>
            <a:ext cx="1537200" cy="381600"/>
          </a:xfrm>
        </p:spPr>
        <p:txBody>
          <a:bodyPr/>
          <a:lstStyle/>
          <a:p>
            <a:r>
              <a:rPr lang="en-US" sz="2000" dirty="0" smtClean="0"/>
              <a:t>ES Seminar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858000" y="6277932"/>
            <a:ext cx="1702800" cy="381600"/>
          </a:xfrm>
        </p:spPr>
        <p:txBody>
          <a:bodyPr/>
          <a:lstStyle/>
          <a:p>
            <a:r>
              <a:rPr lang="en-US" sz="2000" dirty="0" smtClean="0"/>
              <a:t>EPM General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407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creen Shot 2014-11-26 at 18.40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7" y="12831"/>
            <a:ext cx="73875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6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08" y="38484"/>
            <a:ext cx="7368320" cy="681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9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 Wake lock Mechanism</a:t>
            </a:r>
            <a:endParaRPr kumimoji="1"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Android implements an application framework on top of the kernel called Android Power Management Applications Framework</a:t>
            </a:r>
          </a:p>
          <a:p>
            <a:r>
              <a:rPr kumimoji="1" lang="en-US" altLang="zh-CN" dirty="0" smtClean="0"/>
              <a:t>The </a:t>
            </a:r>
            <a:r>
              <a:rPr kumimoji="1" lang="en-US" altLang="zh-CN" dirty="0"/>
              <a:t>Android PM Framework is like a driver. It is written in Java which connects to Android power driver through JNI</a:t>
            </a:r>
          </a:p>
          <a:p>
            <a:r>
              <a:rPr kumimoji="1" lang="en-US" altLang="zh-CN" dirty="0" smtClean="0"/>
              <a:t>Currently </a:t>
            </a:r>
            <a:r>
              <a:rPr kumimoji="1" lang="en-US" altLang="zh-CN" dirty="0"/>
              <a:t>Android only supports screen, keyboard, buttons backlight, and the brightness of </a:t>
            </a:r>
            <a:r>
              <a:rPr kumimoji="1" lang="en-US" altLang="zh-CN" dirty="0" smtClean="0"/>
              <a:t>screen</a:t>
            </a:r>
          </a:p>
          <a:p>
            <a:r>
              <a:rPr kumimoji="1" lang="en-US" altLang="zh-CN" dirty="0"/>
              <a:t>Through the framework, user space applications can use ‘</a:t>
            </a:r>
            <a:r>
              <a:rPr kumimoji="1" lang="en-US" altLang="zh-CN" dirty="0" err="1"/>
              <a:t>PowerManger</a:t>
            </a:r>
            <a:r>
              <a:rPr kumimoji="1" lang="en-US" altLang="zh-CN" dirty="0"/>
              <a:t>’ class to control the power state of the device</a:t>
            </a:r>
            <a:endParaRPr kumimoji="1" lang="zh-CN" alt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144400" y="6277932"/>
            <a:ext cx="1537200" cy="381600"/>
          </a:xfrm>
        </p:spPr>
        <p:txBody>
          <a:bodyPr/>
          <a:lstStyle/>
          <a:p>
            <a:r>
              <a:rPr lang="en-US" sz="2000" dirty="0" smtClean="0"/>
              <a:t>ES Seminar</a:t>
            </a:r>
            <a:endParaRPr lang="en-US" sz="2000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858000" y="6277932"/>
            <a:ext cx="1828800" cy="381600"/>
          </a:xfrm>
        </p:spPr>
        <p:txBody>
          <a:bodyPr/>
          <a:lstStyle/>
          <a:p>
            <a:r>
              <a:rPr lang="en-US" sz="2000" dirty="0" err="1" smtClean="0"/>
              <a:t>Wakelock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185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 Wake lock Mechanism</a:t>
            </a:r>
            <a:endParaRPr kumimoji="1" lang="zh-CN" altLang="en-US" dirty="0"/>
          </a:p>
        </p:txBody>
      </p:sp>
      <p:pic>
        <p:nvPicPr>
          <p:cNvPr id="9" name="图片 8" descr="Screen Shot 2014-11-26 at 18.40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740" y="1462356"/>
            <a:ext cx="4858797" cy="4510537"/>
          </a:xfrm>
          <a:prstGeom prst="rect">
            <a:avLst/>
          </a:prstGeom>
        </p:spPr>
      </p:pic>
      <p:pic>
        <p:nvPicPr>
          <p:cNvPr id="5" name="图片 4" descr="Screen Shot 2014-11-26 at 19.12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73" y="1334079"/>
            <a:ext cx="5181337" cy="515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65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ACPI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Configuration and Power Interface (ACPI) specification provides an open standard for device configuration and power management by the operating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Power States</a:t>
            </a:r>
          </a:p>
          <a:p>
            <a:pPr lvl="1"/>
            <a:r>
              <a:rPr lang="en-US" dirty="0" smtClean="0"/>
              <a:t>Global states</a:t>
            </a:r>
          </a:p>
          <a:p>
            <a:pPr lvl="1"/>
            <a:r>
              <a:rPr lang="en-US" dirty="0" smtClean="0"/>
              <a:t>Device states</a:t>
            </a:r>
          </a:p>
          <a:p>
            <a:r>
              <a:rPr lang="en-US" dirty="0" smtClean="0"/>
              <a:t>Processor states</a:t>
            </a:r>
          </a:p>
          <a:p>
            <a:r>
              <a:rPr lang="en-US" dirty="0" smtClean="0"/>
              <a:t>Performance states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144400" y="6277932"/>
            <a:ext cx="1537200" cy="381600"/>
          </a:xfrm>
        </p:spPr>
        <p:txBody>
          <a:bodyPr/>
          <a:lstStyle/>
          <a:p>
            <a:r>
              <a:rPr lang="en-US" sz="2000" dirty="0" smtClean="0"/>
              <a:t>ES Seminar</a:t>
            </a:r>
            <a:endParaRPr lang="en-US" sz="2000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858000" y="6277932"/>
            <a:ext cx="1702800" cy="381600"/>
          </a:xfrm>
        </p:spPr>
        <p:txBody>
          <a:bodyPr/>
          <a:lstStyle/>
          <a:p>
            <a:r>
              <a:rPr lang="en-US" sz="2000" dirty="0" smtClean="0"/>
              <a:t>ACPI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8491933"/>
      </p:ext>
    </p:extLst>
  </p:cSld>
  <p:clrMapOvr>
    <a:masterClrMapping/>
  </p:clrMapOvr>
</p:sld>
</file>

<file path=ppt/theme/theme1.xml><?xml version="1.0" encoding="utf-8"?>
<a:theme xmlns:a="http://schemas.openxmlformats.org/drawingml/2006/main" name="aalto_Scienc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928B81"/>
      </a:lt2>
      <a:accent1>
        <a:srgbClr val="009B3A"/>
      </a:accent1>
      <a:accent2>
        <a:srgbClr val="FF7900"/>
      </a:accent2>
      <a:accent3>
        <a:srgbClr val="0065BD"/>
      </a:accent3>
      <a:accent4>
        <a:srgbClr val="ED2939"/>
      </a:accent4>
      <a:accent5>
        <a:srgbClr val="FECB00"/>
      </a:accent5>
      <a:accent6>
        <a:srgbClr val="6639B7"/>
      </a:accent6>
      <a:hlink>
        <a:srgbClr val="0065BD"/>
      </a:hlink>
      <a:folHlink>
        <a:srgbClr val="ED2939"/>
      </a:folHlink>
    </a:clrScheme>
    <a:fontScheme name="Aalto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aalto_Science</Template>
  <TotalTime>459</TotalTime>
  <Words>1615</Words>
  <Application>Microsoft Macintosh PowerPoint</Application>
  <PresentationFormat>全屏显示(4:3)</PresentationFormat>
  <Paragraphs>150</Paragraphs>
  <Slides>18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aalto_Science</vt:lpstr>
      <vt:lpstr>Power Management System in OSes for IoT</vt:lpstr>
      <vt:lpstr>Contents</vt:lpstr>
      <vt:lpstr>Need for improved power management</vt:lpstr>
      <vt:lpstr>Power Management is essential in IoT Network</vt:lpstr>
      <vt:lpstr>PowerPoint 演示文稿</vt:lpstr>
      <vt:lpstr>PowerPoint 演示文稿</vt:lpstr>
      <vt:lpstr>Android Wake lock Mechanism</vt:lpstr>
      <vt:lpstr>Android Wake lock Mechanism</vt:lpstr>
      <vt:lpstr>ACPI Specifications</vt:lpstr>
      <vt:lpstr>ACPI Specifications</vt:lpstr>
      <vt:lpstr>ACPI Specifications</vt:lpstr>
      <vt:lpstr>Linux Energy &amp; Power Management</vt:lpstr>
      <vt:lpstr>Power management for TinyOS &amp; Contiki</vt:lpstr>
      <vt:lpstr>Power management integrated circuit</vt:lpstr>
      <vt:lpstr>Dynamic frequency scaling</vt:lpstr>
      <vt:lpstr>Power management integrated circuit</vt:lpstr>
      <vt:lpstr>Further References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Reviver Min</dc:creator>
  <cp:lastModifiedBy>Mickey Min</cp:lastModifiedBy>
  <cp:revision>35</cp:revision>
  <dcterms:created xsi:type="dcterms:W3CDTF">2014-11-06T18:38:55Z</dcterms:created>
  <dcterms:modified xsi:type="dcterms:W3CDTF">2014-11-26T18:04:26Z</dcterms:modified>
</cp:coreProperties>
</file>