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81BC-9273-4321-368C-BE4EAD3B3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EB35A-9815-6435-F7EB-48A037356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0CB64-C438-B4CF-7CDB-264EAB64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E38A-B003-4D27-9EFC-C2BFED61FF66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432C7-CEAF-6F7D-DFD4-C1B28A93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0595C-B961-9978-A2B1-5C73ADC5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626E-90C1-485E-B129-CEFFDEA55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58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F575-6258-BABA-9641-4C023446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9111E-99A3-8357-58F2-A3AAF62BC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B2655-ABA8-86E1-265E-C5BF3079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E38A-B003-4D27-9EFC-C2BFED61FF66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91C23-B53F-4560-D36E-954C2F3A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FE168-952A-07DC-52E2-7D547A51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626E-90C1-485E-B129-CEFFDEA55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84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07497-CBD6-63F2-C384-644AA1898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E7937-9AD8-043F-74E7-40BF50490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E41F4-D8CB-2071-3F89-C461C872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E38A-B003-4D27-9EFC-C2BFED61FF66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27871-52F4-65B6-D89D-FB82FA2D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FFF69-0A69-95B5-A774-0231E7CA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626E-90C1-485E-B129-CEFFDEA55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80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C69A-C9CC-E9F7-9CFD-EB3CCBCB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DE50E-0A0F-2FF7-49D1-9704F8C4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34523-D891-A4B1-98C9-C606EC31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E38A-B003-4D27-9EFC-C2BFED61FF66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F0CCC-C830-FAA9-C991-A89E2E55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C303D-FD09-A546-5800-234E81C4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626E-90C1-485E-B129-CEFFDEA55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47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14B4-5766-3416-A95E-3BC8B12A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43FF6-32E8-0F26-BF2B-3F42597A2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81D29-0803-A57C-4F4D-6BB41D6C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E38A-B003-4D27-9EFC-C2BFED61FF66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7A843-66A2-0D95-5CC3-B3423205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B64F7-44E6-9B71-2FDB-9DBE9B11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626E-90C1-485E-B129-CEFFDEA55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02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7FA4-41AE-6589-354E-1616335B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DFD5F-BB3D-CCF8-E29B-280FDF3D0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99252-5A95-A4FC-9E20-BC5ABF577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53BC0-9167-47DD-3FF8-9DBDD638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E38A-B003-4D27-9EFC-C2BFED61FF66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BA445-0AC4-F557-2A84-22CC1177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48A1C-C45B-52CF-C334-02EBBD88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626E-90C1-485E-B129-CEFFDEA55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5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4FCA-B351-3C79-97F3-483EC767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076E5-F02C-B13F-C1E0-C7BFAE6DE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2FF5F-F398-2AB7-7EE9-02D3100EE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2FC36-F794-F94B-D190-FFE034000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44B0D-C306-DA5A-1F5D-CF733C2AA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38658-A9F3-B578-A8C3-E897BC7D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E38A-B003-4D27-9EFC-C2BFED61FF66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DBC15-DFA7-8D31-3FD1-E23FF1F0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7D494-239C-00BC-86FC-53AD2D92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626E-90C1-485E-B129-CEFFDEA55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57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47ED-7E31-59B0-B426-095C57EA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2A8A7A-CBCE-EB71-9D7E-293EF4F0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E38A-B003-4D27-9EFC-C2BFED61FF66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586EE-D5D8-450C-9827-772D710B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CD8E0-4F2E-A1CA-7F39-D9965514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626E-90C1-485E-B129-CEFFDEA55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36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60551-CB2E-FC33-3D18-2243CB40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E38A-B003-4D27-9EFC-C2BFED61FF66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46E48-17EB-E5C6-D5B6-75F125A8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BFD65-FB5B-FEB6-0446-5896C264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626E-90C1-485E-B129-CEFFDEA55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60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BFC1-110A-E644-67EE-DC24CD94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1829C-AEE1-E68F-A5BD-0C9B62E86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43075-A21A-47BE-45BA-5F9BC16C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25D7F-D2F5-9E84-EE5A-4B5F7D65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E38A-B003-4D27-9EFC-C2BFED61FF66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6F805-DD7A-5A4C-9F4A-626553CD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02243-D399-71CA-BF52-E556272C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626E-90C1-485E-B129-CEFFDEA55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1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EAA0-6A0C-D0D4-5129-43448A0D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1E89A-2AAD-7A6D-0DC5-302F8BAE8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7F208-68BD-4784-98D1-1EA1F337B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7926D-8171-77D1-9189-3B0CF5BF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E38A-B003-4D27-9EFC-C2BFED61FF66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30F94-902D-25D9-0977-1A5695D7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9A7BC-DD32-E333-B482-698771AF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626E-90C1-485E-B129-CEFFDEA55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58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155C8-8B44-2EB3-8E03-E767C626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604B2-72D3-724F-28F7-4BB8F1324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70B2F-B5B2-0574-A2C8-7999C572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D2E38A-B003-4D27-9EFC-C2BFED61FF66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48EC5-0638-B60E-D9D0-5800A542C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DDC99-A945-8863-F5D1-C11EDA647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41626E-90C1-485E-B129-CEFFDEA55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60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767C-FFFA-F36E-D213-9B4E2EE98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LLMs and </a:t>
            </a:r>
            <a:r>
              <a:rPr lang="en-GB" dirty="0" err="1"/>
              <a:t>ToM</a:t>
            </a:r>
            <a:r>
              <a:rPr lang="en-GB" dirty="0"/>
              <a:t> week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1A490-6CC0-3787-E30E-05BE691F15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846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26EE-473A-4F5B-AAF8-ACE14795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Outliers – User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1BDDE-6BE0-74E8-19FB-722C8D41C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significant:</a:t>
            </a:r>
          </a:p>
          <a:p>
            <a:pPr lvl="1"/>
            <a:r>
              <a:rPr lang="en-GB" dirty="0"/>
              <a:t>Entropy very low: 2.026 (3 </a:t>
            </a:r>
            <a:r>
              <a:rPr lang="en-GB" dirty="0" err="1"/>
              <a:t>d.p.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“I’m frustrated and honestly a little anxious. My project partner has a chaotic, last-minute approach that clashes completely with my structured style. It’s causing a lot of stress. How can I address this without creating more tension?”</a:t>
            </a:r>
          </a:p>
        </p:txBody>
      </p:sp>
    </p:spTree>
    <p:extLst>
      <p:ext uri="{BB962C8B-B14F-4D97-AF65-F5344CB8AC3E}">
        <p14:creationId xmlns:p14="http://schemas.microsoft.com/office/powerpoint/2010/main" val="2979670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DF16-03D7-40CD-62A8-16C7EA7C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Outliers – Other character’s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36108-83B1-1943-EBBB-F504400CC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Case 1: Entropy too low - 1.357 (3 </a:t>
            </a:r>
            <a:r>
              <a:rPr lang="en-GB" dirty="0" err="1"/>
              <a:t>d.p.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“I’m annoyed and a bit resentful. I’m working on a joint project, and I’ve done almost everything while my colleague barely shows up. I don’t want to create tension, but I can’t keep picking up the slack.”</a:t>
            </a:r>
          </a:p>
          <a:p>
            <a:r>
              <a:rPr lang="en-GB" dirty="0"/>
              <a:t>Case 2: Entropy too high – 8.358 (3 </a:t>
            </a:r>
            <a:r>
              <a:rPr lang="en-GB" dirty="0" err="1"/>
              <a:t>d.p.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“I’m feeling hurt and confused. I recently got promoted, and someone I was close with at work has been acting cold and distant since then. I don’t want to lose that connection, but I don’t know how to fix this.”</a:t>
            </a:r>
          </a:p>
        </p:txBody>
      </p:sp>
    </p:spTree>
    <p:extLst>
      <p:ext uri="{BB962C8B-B14F-4D97-AF65-F5344CB8AC3E}">
        <p14:creationId xmlns:p14="http://schemas.microsoft.com/office/powerpoint/2010/main" val="325649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60C1-B20D-0A6C-1302-A8BADC2B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BC6B-07F0-7112-07BE-3C327CE7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statistics on number of mental of states assigned non-zero probability &amp; maybe max assigned probability (could replace L1 distance)</a:t>
            </a:r>
          </a:p>
          <a:p>
            <a:r>
              <a:rPr lang="en-GB" dirty="0"/>
              <a:t>Investigate results further, try and test for hypothesis of </a:t>
            </a:r>
          </a:p>
        </p:txBody>
      </p:sp>
    </p:spTree>
    <p:extLst>
      <p:ext uri="{BB962C8B-B14F-4D97-AF65-F5344CB8AC3E}">
        <p14:creationId xmlns:p14="http://schemas.microsoft.com/office/powerpoint/2010/main" val="1184990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8FFD-346F-5798-8AC5-21D19CBB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12EC0-8256-4414-4DDA-146E2E0BD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/>
                </a:solidFill>
              </a:rPr>
              <a:t>Relabel axes for Sytem’s belief about user</a:t>
            </a:r>
          </a:p>
          <a:p>
            <a:r>
              <a:rPr lang="en-GB" dirty="0"/>
              <a:t>Redo to plot 3 different beliefs, instead of pairwise</a:t>
            </a:r>
          </a:p>
          <a:p>
            <a:r>
              <a:rPr lang="en-GB" dirty="0"/>
              <a:t>Try with sentence for explicit emotion of other</a:t>
            </a:r>
          </a:p>
          <a:p>
            <a:r>
              <a:rPr lang="en-GB" dirty="0"/>
              <a:t>Try in 3</a:t>
            </a:r>
            <a:r>
              <a:rPr lang="en-GB" baseline="30000" dirty="0"/>
              <a:t>rd</a:t>
            </a:r>
            <a:r>
              <a:rPr lang="en-GB" dirty="0"/>
              <a:t> person, person A and B</a:t>
            </a:r>
          </a:p>
          <a:p>
            <a:r>
              <a:rPr lang="en-GB" dirty="0"/>
              <a:t>Deliberately construct control protocol (instead of removal), e.g. give me mental state correlated set &amp; uncorrelated, user expresses their emotional state then other’s state &amp; vice versa</a:t>
            </a:r>
          </a:p>
          <a:p>
            <a:r>
              <a:rPr lang="en-GB" dirty="0"/>
              <a:t>Label with mathematical expressions</a:t>
            </a:r>
          </a:p>
        </p:txBody>
      </p:sp>
    </p:spTree>
    <p:extLst>
      <p:ext uri="{BB962C8B-B14F-4D97-AF65-F5344CB8AC3E}">
        <p14:creationId xmlns:p14="http://schemas.microsoft.com/office/powerpoint/2010/main" val="427385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C59B-DC2F-0F66-6084-45A8F292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the test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CDE41-7CCD-42A0-D546-64DFAFC93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After last weeks meeting, I showed a few findings on the system generated belief distributions from testing the system with various messages</a:t>
            </a:r>
          </a:p>
          <a:p>
            <a:r>
              <a:rPr lang="en-GB" dirty="0"/>
              <a:t>Since then, I have built a test suite to systematically investigate these findings.</a:t>
            </a:r>
          </a:p>
          <a:p>
            <a:r>
              <a:rPr lang="en-GB" dirty="0"/>
              <a:t>These are based on LLM generated inputs, I generated 10 prompts. Then adjusted them to have a set of prompts with explicit emotions (control), and one with implicit emotions.</a:t>
            </a:r>
          </a:p>
          <a:p>
            <a:r>
              <a:rPr lang="en-GB" dirty="0"/>
              <a:t>I generate the distributions from the prompts first, then generate statistics on them later. This mitigates variance from the LLM based system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56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4160-B1B8-49B5-472D-888C806F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test suite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D7B515-DB85-6179-3939-E39FCF198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829" y="1690688"/>
            <a:ext cx="9111343" cy="4967120"/>
          </a:xfrm>
        </p:spPr>
      </p:pic>
    </p:spTree>
    <p:extLst>
      <p:ext uri="{BB962C8B-B14F-4D97-AF65-F5344CB8AC3E}">
        <p14:creationId xmlns:p14="http://schemas.microsoft.com/office/powerpoint/2010/main" val="151120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822D-B72C-5EE7-178E-31FD2DFA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am I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767A8-F17E-8D77-77C7-78E1B577B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 generate belief distributions for 2 cases:</a:t>
            </a:r>
          </a:p>
          <a:p>
            <a:pPr lvl="1"/>
            <a:r>
              <a:rPr lang="en-GB" dirty="0"/>
              <a:t>Case 1: The User’s belief + system’s belief about other character</a:t>
            </a:r>
          </a:p>
          <a:p>
            <a:pPr lvl="1"/>
            <a:r>
              <a:rPr lang="en-GB" dirty="0"/>
              <a:t>Case 2: The User’s belief + system’s belief about user’s belief about other character</a:t>
            </a:r>
          </a:p>
          <a:p>
            <a:r>
              <a:rPr lang="en-GB" dirty="0"/>
              <a:t>Then for each message (with explicit emotions and implicit emotions) I compare the belief distribution of the User against that of the other character:</a:t>
            </a:r>
          </a:p>
          <a:p>
            <a:pPr lvl="1"/>
            <a:r>
              <a:rPr lang="en-GB" dirty="0"/>
              <a:t>L1 norm distance</a:t>
            </a:r>
          </a:p>
          <a:p>
            <a:pPr lvl="1"/>
            <a:r>
              <a:rPr lang="en-GB" dirty="0"/>
              <a:t>Jenson-Shannon divergence</a:t>
            </a:r>
          </a:p>
          <a:p>
            <a:pPr lvl="1"/>
            <a:r>
              <a:rPr lang="en-GB" dirty="0"/>
              <a:t>Pearson correlation</a:t>
            </a:r>
          </a:p>
          <a:p>
            <a:pPr lvl="1"/>
            <a:r>
              <a:rPr lang="en-GB" dirty="0"/>
              <a:t>Spearman correlation</a:t>
            </a:r>
          </a:p>
          <a:p>
            <a:pPr lvl="1"/>
            <a:r>
              <a:rPr lang="en-GB" dirty="0"/>
              <a:t>Entropy of User’s distribution</a:t>
            </a:r>
          </a:p>
          <a:p>
            <a:pPr lvl="1"/>
            <a:r>
              <a:rPr lang="en-GB" dirty="0"/>
              <a:t>Entropy of other character’s distribution</a:t>
            </a:r>
          </a:p>
          <a:p>
            <a:pPr lvl="1"/>
            <a:r>
              <a:rPr lang="en-GB" dirty="0"/>
              <a:t>Difference in entropy</a:t>
            </a:r>
          </a:p>
        </p:txBody>
      </p:sp>
    </p:spTree>
    <p:extLst>
      <p:ext uri="{BB962C8B-B14F-4D97-AF65-F5344CB8AC3E}">
        <p14:creationId xmlns:p14="http://schemas.microsoft.com/office/powerpoint/2010/main" val="348950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EE4D-B810-EC2B-85EA-D9A374AE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FAE39-0852-E659-8561-E9A57DB63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generate and display results for the pair of distributions for each prompt</a:t>
            </a:r>
          </a:p>
          <a:p>
            <a:r>
              <a:rPr lang="en-GB" dirty="0"/>
              <a:t>I then display aggregated results for each metric over each prompt as a boxplot</a:t>
            </a:r>
          </a:p>
          <a:p>
            <a:endParaRPr lang="en-GB" dirty="0"/>
          </a:p>
          <a:p>
            <a:r>
              <a:rPr lang="en-GB" dirty="0"/>
              <a:t>SHOW RESULTS ON NOTEBOOK</a:t>
            </a:r>
          </a:p>
        </p:txBody>
      </p:sp>
    </p:spTree>
    <p:extLst>
      <p:ext uri="{BB962C8B-B14F-4D97-AF65-F5344CB8AC3E}">
        <p14:creationId xmlns:p14="http://schemas.microsoft.com/office/powerpoint/2010/main" val="293734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7665-8FA9-FD56-A981-A2C14799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D9D3E-204A-F244-5047-9B7F122E7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Median values for metrics tend to align with the difference in explicit or implicit emotions, rather than the different cases. Only L1 normed distance aligns with cases.</a:t>
            </a:r>
          </a:p>
          <a:p>
            <a:r>
              <a:rPr lang="en-GB" dirty="0"/>
              <a:t>High Pearson correlation, quite high Spearman correlation. Low JS-divergence.</a:t>
            </a:r>
          </a:p>
        </p:txBody>
      </p:sp>
    </p:spTree>
    <p:extLst>
      <p:ext uri="{BB962C8B-B14F-4D97-AF65-F5344CB8AC3E}">
        <p14:creationId xmlns:p14="http://schemas.microsoft.com/office/powerpoint/2010/main" val="203144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E2EB-8BCB-5BF8-3EB9-42C74F97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Outliers - JSD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7F6BA-CFBD-3F60-627C-7BF9AF91B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All around 0.6 (too high)</a:t>
            </a:r>
          </a:p>
          <a:p>
            <a:r>
              <a:rPr lang="en-GB" dirty="0"/>
              <a:t>Case 1:</a:t>
            </a:r>
          </a:p>
          <a:p>
            <a:pPr lvl="1"/>
            <a:r>
              <a:rPr lang="en-GB" dirty="0"/>
              <a:t>“I’m working with someone on a project, and it feels like I’m carrying the bulk of the responsibility. They haven’t contributed much, but we’re supposed to share the outcome. What’s a good way to approach this?”</a:t>
            </a:r>
          </a:p>
          <a:p>
            <a:pPr lvl="1"/>
            <a:r>
              <a:rPr lang="en-GB" dirty="0"/>
              <a:t>“I could use some guidance. My manager is very involved in every little detail of my work. I know they mean well, but it’s making it hard for me to focus or feel like I own anything.”</a:t>
            </a:r>
          </a:p>
          <a:p>
            <a:r>
              <a:rPr lang="en-GB" dirty="0"/>
              <a:t>Case 2:</a:t>
            </a:r>
          </a:p>
          <a:p>
            <a:pPr lvl="1"/>
            <a:r>
              <a:rPr lang="en-GB" dirty="0"/>
              <a:t>“I’m working closely with someone who isn’t great at responding to messages or keeping me in the loop. It’s creating a lot of delays, and I’m not sure how to bring it up without sounding confrontational.”</a:t>
            </a:r>
          </a:p>
          <a:p>
            <a:pPr lvl="1"/>
            <a:r>
              <a:rPr lang="en-GB" dirty="0"/>
              <a:t>“There’s someone on my team who always seems to get ahead by making sure their work is seen—sometimes even when it’s shared work. I want to stand out too, but not by playing the same game.”</a:t>
            </a:r>
          </a:p>
        </p:txBody>
      </p:sp>
    </p:spTree>
    <p:extLst>
      <p:ext uri="{BB962C8B-B14F-4D97-AF65-F5344CB8AC3E}">
        <p14:creationId xmlns:p14="http://schemas.microsoft.com/office/powerpoint/2010/main" val="4223108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9677-9610-6614-7C42-C1E76F13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Outliers – Pearson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5AF05-605E-A798-DA28-60DFED119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All too low</a:t>
            </a:r>
          </a:p>
          <a:p>
            <a:r>
              <a:rPr lang="en-GB" dirty="0"/>
              <a:t>Case 1: “I’m frustrated and honestly a little anxious. My project partner has a chaotic, last-minute approach that clashes completely with my structured style. It’s causing a lot of stress. How can I address this without creating more tension?” </a:t>
            </a:r>
            <a:r>
              <a:rPr lang="en-GB" dirty="0">
                <a:solidFill>
                  <a:srgbClr val="FF0000"/>
                </a:solidFill>
              </a:rPr>
              <a:t>Explicitly says they are very different</a:t>
            </a:r>
          </a:p>
          <a:p>
            <a:r>
              <a:rPr lang="en-GB" dirty="0"/>
              <a:t>Case 2:</a:t>
            </a:r>
          </a:p>
          <a:p>
            <a:pPr lvl="1"/>
            <a:r>
              <a:rPr lang="en-GB" dirty="0"/>
              <a:t>“I could use some guidance. My manager is very involved in every little detail of my work. I know they mean well, but it’s making it hard for me to focus or feel like I own anything.” </a:t>
            </a:r>
            <a:r>
              <a:rPr lang="en-GB" dirty="0">
                <a:solidFill>
                  <a:srgbClr val="FF0000"/>
                </a:solidFill>
              </a:rPr>
              <a:t>Explicitly says they are very different</a:t>
            </a:r>
            <a:endParaRPr lang="en-GB" dirty="0"/>
          </a:p>
          <a:p>
            <a:pPr lvl="1"/>
            <a:r>
              <a:rPr lang="en-GB" dirty="0"/>
              <a:t>“There’s someone on my team who always seems to get ahead by making sure their work is seen—sometimes even when it’s shared work. I want to stand out too, but not by playing the same game.” </a:t>
            </a:r>
            <a:r>
              <a:rPr lang="en-GB" dirty="0">
                <a:solidFill>
                  <a:srgbClr val="FF0000"/>
                </a:solidFill>
              </a:rPr>
              <a:t>Explicitly says they don’t want to do the same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94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C428-3314-0833-6089-47F0D5FB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Outliers – Spearman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54EB-0F0E-0B9C-4A86-B659ABD0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too low</a:t>
            </a:r>
          </a:p>
          <a:p>
            <a:r>
              <a:rPr lang="en-GB" dirty="0"/>
              <a:t>Case 2:</a:t>
            </a:r>
          </a:p>
          <a:p>
            <a:pPr lvl="1"/>
            <a:r>
              <a:rPr lang="en-GB" dirty="0"/>
              <a:t>“I could use some guidance. My manager is very involved in every little detail of my work. I know they mean well, but it’s making it hard for me to focus or feel like I own anything.” </a:t>
            </a:r>
          </a:p>
          <a:p>
            <a:pPr lvl="1"/>
            <a:r>
              <a:rPr lang="en-GB" dirty="0"/>
              <a:t>“I’m feeling hurt and confused. I recently got promoted, and someone I was close with at work has been acting cold and distant since then. I don’t want to lose that connection, but I don’t know how to fix this.”</a:t>
            </a:r>
          </a:p>
        </p:txBody>
      </p:sp>
    </p:spTree>
    <p:extLst>
      <p:ext uri="{BB962C8B-B14F-4D97-AF65-F5344CB8AC3E}">
        <p14:creationId xmlns:p14="http://schemas.microsoft.com/office/powerpoint/2010/main" val="72241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1002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LLMs and ToM week 4</vt:lpstr>
      <vt:lpstr>Building the test suite</vt:lpstr>
      <vt:lpstr>Overview of test suite</vt:lpstr>
      <vt:lpstr>What am I testing?</vt:lpstr>
      <vt:lpstr>Results</vt:lpstr>
      <vt:lpstr>Results</vt:lpstr>
      <vt:lpstr>Outliers - JSD</vt:lpstr>
      <vt:lpstr>Outliers – Pearson correlation</vt:lpstr>
      <vt:lpstr>Outliers – Spearman correlation</vt:lpstr>
      <vt:lpstr>Outliers – User Entropy</vt:lpstr>
      <vt:lpstr>Outliers – Other character’s entropy</vt:lpstr>
      <vt:lpstr>Next steps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Duncan Hallum</dc:creator>
  <cp:lastModifiedBy>Duncan Hallum</cp:lastModifiedBy>
  <cp:revision>68</cp:revision>
  <dcterms:created xsi:type="dcterms:W3CDTF">2025-07-20T15:18:36Z</dcterms:created>
  <dcterms:modified xsi:type="dcterms:W3CDTF">2025-07-22T14:13:47Z</dcterms:modified>
</cp:coreProperties>
</file>