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A5A3F-5496-4373-ACF8-174972D38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82CE6-E2A1-5B65-D659-64D24BC0F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F8B5A-868F-0AC6-768A-EF8565F4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5902-70B4-40C5-9213-09E5FD1608BD}" type="datetimeFigureOut">
              <a:rPr lang="en-GB" smtClean="0"/>
              <a:t>09/07/2025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4F00E-E2FB-B8FF-DDE0-905E4566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FE36B-CA00-346D-268B-BE7D430D1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76DF-32AD-42B3-948D-D1F2C2FDA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08A8-BD7B-F39F-86B4-24CF02F7E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A99C2-0A61-9E26-1EDB-05E78349F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28ACB-C028-590D-144C-6F5F232F5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5902-70B4-40C5-9213-09E5FD1608BD}" type="datetimeFigureOut">
              <a:rPr lang="en-GB" smtClean="0"/>
              <a:t>09/07/2025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F5DF8-1DB5-EAB4-0DC0-535FD493A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88FD7-FEB9-CFD6-6410-A8FC0AECA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76DF-32AD-42B3-948D-D1F2C2FDA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22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DB9AB7-6B31-430D-3262-385C970F9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085F2-B00F-0DA3-879A-CE495B365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E8AC1-6850-379C-5B1A-B4CEC0E97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5902-70B4-40C5-9213-09E5FD1608BD}" type="datetimeFigureOut">
              <a:rPr lang="en-GB" smtClean="0"/>
              <a:t>09/07/2025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48A46-6819-D236-BF70-99E8739C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302FC-AD48-AA3D-E0A9-FF9D56F8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76DF-32AD-42B3-948D-D1F2C2FDA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458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07E4-3008-C3A1-C9EB-E6F25BB3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0D5AF-4A00-BAC4-3DA3-66E39E571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66681-C471-A2E5-8AD7-7D8B95617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5902-70B4-40C5-9213-09E5FD1608BD}" type="datetimeFigureOut">
              <a:rPr lang="en-GB" smtClean="0"/>
              <a:t>09/07/2025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09865-7C80-7DA6-44D0-932F079D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11C15-967B-DEE6-723C-01DC14D08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76DF-32AD-42B3-948D-D1F2C2FDA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276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F40CA-C55D-4938-72AE-205557A4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5BEA8-4D1C-0162-2B27-52C19D9B4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81319-2F0F-F75E-EC5F-BB2EEC38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5902-70B4-40C5-9213-09E5FD1608BD}" type="datetimeFigureOut">
              <a:rPr lang="en-GB" smtClean="0"/>
              <a:t>09/07/2025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68198-8494-2061-D5F2-2513E356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D18D5-BD3C-8AC2-4F68-FCCA57B70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76DF-32AD-42B3-948D-D1F2C2FDA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52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D6E84-010C-CCD8-895A-8B13FABCD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59EB-EC2B-2C5D-E069-6E09D3399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1C2FC-CB09-B118-DEC0-DFB2997A6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367B1-CE33-93B3-5E14-604DD9943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5902-70B4-40C5-9213-09E5FD1608BD}" type="datetimeFigureOut">
              <a:rPr lang="en-GB" smtClean="0"/>
              <a:t>09/07/2025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04893-CCF0-E784-5212-603FEBB0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8BC53-DE0E-6A43-0067-6960C5E6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76DF-32AD-42B3-948D-D1F2C2FDA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87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0271C-D107-3A90-E076-84EEE0D2F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F1E17-389C-D73B-D3D4-80EC16FD7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E4FDF-9904-7F07-C25D-1F6D6B058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D8C40-5596-2ABD-8448-47F8E3957B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4B38FE-204B-02C4-3F50-85A47D366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755050-C4EE-6870-3319-8FDBDC319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5902-70B4-40C5-9213-09E5FD1608BD}" type="datetimeFigureOut">
              <a:rPr lang="en-GB" smtClean="0"/>
              <a:t>09/07/2025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99A19D-06AF-DBD5-C192-8377716C7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C3066-1E26-1F59-E230-4FDCCC00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76DF-32AD-42B3-948D-D1F2C2FDA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89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D51CE-8256-CCAD-9FAB-24728CBB4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8A307D-0D7D-8224-03B6-6569874AB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5902-70B4-40C5-9213-09E5FD1608BD}" type="datetimeFigureOut">
              <a:rPr lang="en-GB" smtClean="0"/>
              <a:t>09/07/2025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CEAEB9-2EF8-5DFC-0E68-C8A356539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A8A3C-15FD-3944-AABA-CD9AB1999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76DF-32AD-42B3-948D-D1F2C2FDA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7679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22942-4FF6-FC58-971E-677E8DB70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5902-70B4-40C5-9213-09E5FD1608BD}" type="datetimeFigureOut">
              <a:rPr lang="en-GB" smtClean="0"/>
              <a:t>09/07/2025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C35368-1B06-E221-A9E2-4EE582DB1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711E5-63CC-A5B6-FE9C-76AF8184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76DF-32AD-42B3-948D-D1F2C2FDA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560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0716-5F49-2972-8336-464398F30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D1F9F-1F45-8504-61B5-5305B761D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F9E72-3908-26D6-C5D3-4FDC7F887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736AA-AEA7-FE1D-FD65-783ACB270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5902-70B4-40C5-9213-09E5FD1608BD}" type="datetimeFigureOut">
              <a:rPr lang="en-GB" smtClean="0"/>
              <a:t>09/07/2025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1E640-E804-0280-67EE-98446DD16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6BC1E-04D8-2917-6841-9C4DBCF2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76DF-32AD-42B3-948D-D1F2C2FDA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23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082DB-0659-040A-00A9-46349B56A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364118-FFAB-6BFF-8076-E25800131B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CF4A37-6B5C-1571-12D1-A5640F7CFB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678AA-E142-9CBB-2AD4-921B1344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45902-70B4-40C5-9213-09E5FD1608BD}" type="datetimeFigureOut">
              <a:rPr lang="en-GB" smtClean="0"/>
              <a:t>09/07/2025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EA2CA-56A0-56BD-E741-C9743FDC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95931-58DD-3EC2-F541-17FE8C464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C76DF-32AD-42B3-948D-D1F2C2FDA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68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19E629-5D37-5583-EE2A-72CA442D6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6AA50-9485-6682-7818-3A3BB3950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4AFEF-448E-E0DB-2E14-8A4BBA3DEA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745902-70B4-40C5-9213-09E5FD1608BD}" type="datetimeFigureOut">
              <a:rPr lang="en-GB" smtClean="0"/>
              <a:t>09/07/2025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2994E-E0D6-2468-C520-044C3B51C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BEF03-0352-0C5A-BFCD-28B6B659C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0C76DF-32AD-42B3-948D-D1F2C2FDA9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64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uncanHallum/GDRR_Research_LLMs_T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hivamb/go-emotions-google-emotions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F279B-9769-7B56-6A5A-01605C0E36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LLMs and </a:t>
            </a:r>
            <a:r>
              <a:rPr lang="en-GB" dirty="0" err="1"/>
              <a:t>ToM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858443-F56B-7155-6FD2-260ABC505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GB" dirty="0"/>
              <a:t>What I have done so far</a:t>
            </a:r>
          </a:p>
          <a:p>
            <a:pPr marL="342900" indent="-342900">
              <a:buFontTx/>
              <a:buChar char="-"/>
            </a:pPr>
            <a:r>
              <a:rPr lang="en-GB" dirty="0"/>
              <a:t>Evaluation and considerations</a:t>
            </a:r>
          </a:p>
          <a:p>
            <a:pPr marL="342900" indent="-342900">
              <a:buFontTx/>
              <a:buChar char="-"/>
            </a:pPr>
            <a:r>
              <a:rPr lang="en-GB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3629297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8047F-FC9B-1592-15C7-312C9CBD5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Prompt engineering approach -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98FB6-0E1B-BEFA-4945-316B2B503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Actions made by the system are still very generic and similar to what the LLM would say without any added structure.</a:t>
            </a:r>
          </a:p>
          <a:p>
            <a:r>
              <a:rPr lang="en-GB" dirty="0"/>
              <a:t>You can’t train the system with this simple approach.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9844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3CC21-BC92-FEF5-CB70-2E660135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Ideas for next steps – POMDP model with 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9DBF0-3E22-1EBB-FB4A-FB8A43A88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Have a fixed set of observations and actions instead.</a:t>
            </a:r>
          </a:p>
          <a:p>
            <a:r>
              <a:rPr lang="en-GB" dirty="0"/>
              <a:t>Learning</a:t>
            </a:r>
          </a:p>
          <a:p>
            <a:pPr lvl="1"/>
            <a:r>
              <a:rPr lang="en-GB" dirty="0"/>
              <a:t>Use RL to learn an optimal policy, mapping beliefs to actions</a:t>
            </a:r>
          </a:p>
          <a:p>
            <a:r>
              <a:rPr lang="en-GB" dirty="0"/>
              <a:t>Using system</a:t>
            </a:r>
          </a:p>
          <a:p>
            <a:pPr lvl="1"/>
            <a:r>
              <a:rPr lang="en-GB" dirty="0"/>
              <a:t>Use the LLM to extract an observation from the inputted text</a:t>
            </a:r>
          </a:p>
          <a:p>
            <a:pPr lvl="1"/>
            <a:r>
              <a:rPr lang="en-GB" dirty="0"/>
              <a:t>Compute belief state recursively using Baye’s rule</a:t>
            </a:r>
          </a:p>
          <a:p>
            <a:pPr lvl="1"/>
            <a:r>
              <a:rPr lang="en-GB" dirty="0"/>
              <a:t>The agent selects an action based on the belief state, using optimal policy</a:t>
            </a:r>
          </a:p>
          <a:p>
            <a:pPr lvl="1"/>
            <a:r>
              <a:rPr lang="en-GB" dirty="0"/>
              <a:t>LLM is prompted with action to generate a message (LLM takes selected action)</a:t>
            </a:r>
          </a:p>
          <a:p>
            <a:r>
              <a:rPr lang="en-GB" dirty="0"/>
              <a:t>Also, I would only have 1 set of states, maybe being tuples for different people’s mental states. Higher order reasoning?</a:t>
            </a:r>
          </a:p>
        </p:txBody>
      </p:sp>
    </p:spTree>
    <p:extLst>
      <p:ext uri="{BB962C8B-B14F-4D97-AF65-F5344CB8AC3E}">
        <p14:creationId xmlns:p14="http://schemas.microsoft.com/office/powerpoint/2010/main" val="2266050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E3BE4-898F-76FF-0BA7-0002EB75D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77940-CEC6-0AD2-3ABC-CF9D586F3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POMDP model with RL:</a:t>
            </a:r>
          </a:p>
          <a:p>
            <a:pPr lvl="1"/>
            <a:r>
              <a:rPr lang="en-GB" dirty="0"/>
              <a:t>How would I define the observations and actions?</a:t>
            </a:r>
          </a:p>
          <a:p>
            <a:pPr lvl="1"/>
            <a:r>
              <a:rPr lang="en-GB" dirty="0"/>
              <a:t>How would I get the required data?</a:t>
            </a:r>
          </a:p>
          <a:p>
            <a:pPr lvl="1"/>
            <a:endParaRPr lang="en-GB" dirty="0"/>
          </a:p>
          <a:p>
            <a:r>
              <a:rPr lang="en-GB" dirty="0"/>
              <a:t>General:</a:t>
            </a:r>
          </a:p>
          <a:p>
            <a:pPr lvl="1"/>
            <a:r>
              <a:rPr lang="en-GB" dirty="0"/>
              <a:t>Is this still within the scope of LLMs and </a:t>
            </a:r>
            <a:r>
              <a:rPr lang="en-GB" dirty="0" err="1"/>
              <a:t>ToM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What would be the goal of the project, to just build something that works or to use the tool to look at </a:t>
            </a:r>
            <a:r>
              <a:rPr lang="en-GB" dirty="0" err="1"/>
              <a:t>ToM</a:t>
            </a:r>
            <a:r>
              <a:rPr lang="en-GB" dirty="0"/>
              <a:t> capabilities?</a:t>
            </a:r>
          </a:p>
        </p:txBody>
      </p:sp>
    </p:spTree>
    <p:extLst>
      <p:ext uri="{BB962C8B-B14F-4D97-AF65-F5344CB8AC3E}">
        <p14:creationId xmlns:p14="http://schemas.microsoft.com/office/powerpoint/2010/main" val="264992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94023-E593-74FE-CB95-0F59F53D3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idea and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C3703-BFFE-F95B-BD0D-5C12A2D89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After last week’s meeting, I read up on POMDPs and how I could combine them with an LLM</a:t>
            </a:r>
          </a:p>
          <a:p>
            <a:r>
              <a:rPr lang="en-GB" dirty="0"/>
              <a:t>After discussing with Harry, a good place to start seemed to be with a basic prompt engineering implementation, where I would prompt the LLM to act like a POMDP</a:t>
            </a:r>
          </a:p>
          <a:p>
            <a:r>
              <a:rPr lang="en-GB" dirty="0"/>
              <a:t> I was initially unsure about a specific context, but I decided to go with the proposal of navigating workplace problems and dynamics.</a:t>
            </a:r>
          </a:p>
          <a:p>
            <a:r>
              <a:rPr lang="en-GB" dirty="0"/>
              <a:t>I created a public GitHub </a:t>
            </a:r>
            <a:r>
              <a:rPr lang="en-GB" dirty="0">
                <a:hlinkClick r:id="rId2"/>
              </a:rPr>
              <a:t>repository</a:t>
            </a:r>
            <a:r>
              <a:rPr lang="en-GB" dirty="0"/>
              <a:t> to work on:</a:t>
            </a:r>
          </a:p>
        </p:txBody>
      </p:sp>
    </p:spTree>
    <p:extLst>
      <p:ext uri="{BB962C8B-B14F-4D97-AF65-F5344CB8AC3E}">
        <p14:creationId xmlns:p14="http://schemas.microsoft.com/office/powerpoint/2010/main" val="241474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D2138-7CD9-A9BC-FCFB-A6B9AD0C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Prompt engineering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B3FBC-E323-27CE-1BA9-30FC57AC5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States </a:t>
            </a:r>
            <a:r>
              <a:rPr lang="en-GB" dirty="0"/>
              <a:t>– Initial idea was to have tuples of the mental state (emotion) of the user and the character that the user is talking about, according to the user. I used the 28 emotions from the </a:t>
            </a:r>
            <a:r>
              <a:rPr lang="en-GB" dirty="0">
                <a:hlinkClick r:id="rId2"/>
              </a:rPr>
              <a:t>Go Emotions dataset</a:t>
            </a:r>
            <a:r>
              <a:rPr lang="en-GB" dirty="0"/>
              <a:t>. I ended up using 2 sets of states instead, although this is not in the formal style of a POMDP it made it feasible to prompt the LLM.</a:t>
            </a:r>
          </a:p>
          <a:p>
            <a:r>
              <a:rPr lang="en-GB" b="1" dirty="0"/>
              <a:t>Observations</a:t>
            </a:r>
            <a:r>
              <a:rPr lang="en-GB" dirty="0"/>
              <a:t> – Message from the user</a:t>
            </a:r>
          </a:p>
          <a:p>
            <a:r>
              <a:rPr lang="en-GB" b="1" dirty="0"/>
              <a:t>Action</a:t>
            </a:r>
            <a:r>
              <a:rPr lang="en-GB" dirty="0"/>
              <a:t> – System response</a:t>
            </a:r>
          </a:p>
          <a:p>
            <a:r>
              <a:rPr lang="en-GB" b="1" dirty="0"/>
              <a:t>Rewards</a:t>
            </a:r>
            <a:r>
              <a:rPr lang="en-GB" dirty="0"/>
              <a:t> – Implicitly given through prompts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64236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DD9AA-501E-BDC5-590E-74370A31B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Prompt engineering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D845E-12DD-2F7F-3715-D3EE63768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approach essentially uses 2 Markov Chains</a:t>
            </a:r>
          </a:p>
          <a:p>
            <a:r>
              <a:rPr lang="en-GB" dirty="0"/>
              <a:t>This approach also does not learn, it only tries to make the LLM “think” like a POMDP. </a:t>
            </a:r>
          </a:p>
          <a:p>
            <a:r>
              <a:rPr lang="en-GB" dirty="0"/>
              <a:t>The prior </a:t>
            </a:r>
            <a:r>
              <a:rPr lang="en-GB" b="1" dirty="0"/>
              <a:t>belief </a:t>
            </a:r>
            <a:r>
              <a:rPr lang="en-GB" dirty="0"/>
              <a:t>distribution is assumed to be uniform over all states, instead of based on data.</a:t>
            </a:r>
          </a:p>
          <a:p>
            <a:r>
              <a:rPr lang="en-GB" dirty="0"/>
              <a:t>It is assumed that the user is always talking about exactly 1 other character.</a:t>
            </a:r>
          </a:p>
          <a:p>
            <a:r>
              <a:rPr lang="en-GB" dirty="0"/>
              <a:t>From the initial observation, the character’s name is extracted, to fine tune the prompts.</a:t>
            </a:r>
          </a:p>
        </p:txBody>
      </p:sp>
    </p:spTree>
    <p:extLst>
      <p:ext uri="{BB962C8B-B14F-4D97-AF65-F5344CB8AC3E}">
        <p14:creationId xmlns:p14="http://schemas.microsoft.com/office/powerpoint/2010/main" val="82887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EE3F6-6E5C-5B85-CB7F-D1F3B693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Prompt engineering implementation -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B450E8-8F73-88F9-ED16-8A2E531A9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5514" y="1690688"/>
            <a:ext cx="9039890" cy="42614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49C18C-6290-F9B6-B992-E899290F654B}"/>
              </a:ext>
            </a:extLst>
          </p:cNvPr>
          <p:cNvSpPr txBox="1"/>
          <p:nvPr/>
        </p:nvSpPr>
        <p:spPr>
          <a:xfrm>
            <a:off x="1665514" y="2782669"/>
            <a:ext cx="1709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User’s mental state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96573E-551B-88B3-BBF5-31676C0F693B}"/>
              </a:ext>
            </a:extLst>
          </p:cNvPr>
          <p:cNvSpPr txBox="1"/>
          <p:nvPr/>
        </p:nvSpPr>
        <p:spPr>
          <a:xfrm>
            <a:off x="1665514" y="424398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Other character’s</a:t>
            </a:r>
          </a:p>
          <a:p>
            <a:r>
              <a:rPr lang="en-GB" dirty="0"/>
              <a:t>mental state</a:t>
            </a:r>
          </a:p>
          <a:p>
            <a:r>
              <a:rPr lang="en-GB" dirty="0"/>
              <a:t>according to User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8A4B6C-DD85-D315-2E03-1E68087417CF}"/>
              </a:ext>
            </a:extLst>
          </p:cNvPr>
          <p:cNvSpPr txBox="1"/>
          <p:nvPr/>
        </p:nvSpPr>
        <p:spPr>
          <a:xfrm>
            <a:off x="10918371" y="3592286"/>
            <a:ext cx="8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01251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CBE8-C35A-5425-8675-2BDCD262C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Real example – 1</a:t>
            </a:r>
            <a:r>
              <a:rPr lang="en-GB" baseline="30000" dirty="0"/>
              <a:t>st</a:t>
            </a:r>
            <a:r>
              <a:rPr lang="en-GB" dirty="0"/>
              <a:t>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75F87-E6C4-2739-E4AC-5AB4DAAEB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70771" cy="1325563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Observation</a:t>
            </a:r>
            <a:r>
              <a:rPr lang="en-GB" dirty="0"/>
              <a:t> – “I am very confused at this email my boss sent me, I have been working at this company for years and he is giving me entry level work to do.”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8C5606-087D-1B9E-BF85-4C31CE500C40}"/>
              </a:ext>
            </a:extLst>
          </p:cNvPr>
          <p:cNvSpPr txBox="1"/>
          <p:nvPr/>
        </p:nvSpPr>
        <p:spPr>
          <a:xfrm>
            <a:off x="10178143" y="3352800"/>
            <a:ext cx="1730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Character name identified as “boss”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E6E0FC-9FF5-EF31-E814-C53A4EEAE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662" y="2971710"/>
            <a:ext cx="7386676" cy="388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39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D773F-1C07-9C1B-71B3-BFDCD2AA6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Real example – 1</a:t>
            </a:r>
            <a:r>
              <a:rPr lang="en-GB" baseline="30000" dirty="0"/>
              <a:t>st</a:t>
            </a:r>
            <a:r>
              <a:rPr lang="en-GB" dirty="0"/>
              <a:t>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84099-433B-D43F-6CEF-9C4D6EB9F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Action</a:t>
            </a:r>
            <a:r>
              <a:rPr lang="en-GB" dirty="0"/>
              <a:t> – “It sounds like receiving entry-level work after years of experience can be confusing and frustrating. Have you considered scheduling a meeting with your boss to discuss your role and responsibilities? This could help clarify expectations and provide insight into the reasoning behind the assigned tasks.”</a:t>
            </a:r>
          </a:p>
        </p:txBody>
      </p:sp>
    </p:spTree>
    <p:extLst>
      <p:ext uri="{BB962C8B-B14F-4D97-AF65-F5344CB8AC3E}">
        <p14:creationId xmlns:p14="http://schemas.microsoft.com/office/powerpoint/2010/main" val="3401216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6ADDA-868C-6832-221D-6AD1A5E89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B0CD5-11B0-8B23-36B3-010E7B383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Real example – 2</a:t>
            </a:r>
            <a:r>
              <a:rPr lang="en-GB" baseline="30000" dirty="0"/>
              <a:t>nd</a:t>
            </a:r>
            <a:r>
              <a:rPr lang="en-GB" dirty="0"/>
              <a:t>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649DF-4C8F-BA6F-2F06-42888D13F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70771" cy="1325563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Observation</a:t>
            </a:r>
            <a:r>
              <a:rPr lang="en-GB" dirty="0"/>
              <a:t> – “I have emailed him but he just ignored me .”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3CF0F6-EFBE-6BED-6883-8255E29F4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977" y="2730003"/>
            <a:ext cx="6748045" cy="351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589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2BB51-2078-C728-D166-5C0A31A47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AFA1C-E27D-AA4B-C108-CEE00F855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Real example – 2</a:t>
            </a:r>
            <a:r>
              <a:rPr lang="en-GB" baseline="30000" dirty="0"/>
              <a:t>nd</a:t>
            </a:r>
            <a:r>
              <a:rPr lang="en-GB" dirty="0"/>
              <a:t>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8FCB9-44E0-52A6-4397-92A407363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Action</a:t>
            </a:r>
            <a:r>
              <a:rPr lang="en-GB" dirty="0"/>
              <a:t> – “It sounds like you're feeling a mix of annoyance and disappointment. It can be frustrating when someone ignores your emails. Have you tried following up with him in person or giving him a call to ensure he received your message?</a:t>
            </a:r>
          </a:p>
        </p:txBody>
      </p:sp>
    </p:spTree>
    <p:extLst>
      <p:ext uri="{BB962C8B-B14F-4D97-AF65-F5344CB8AC3E}">
        <p14:creationId xmlns:p14="http://schemas.microsoft.com/office/powerpoint/2010/main" val="875156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</TotalTime>
  <Words>670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LLMs and ToM</vt:lpstr>
      <vt:lpstr>Initial idea and implementation</vt:lpstr>
      <vt:lpstr>Prompt engineering implementation</vt:lpstr>
      <vt:lpstr>Prompt engineering implementation</vt:lpstr>
      <vt:lpstr>Prompt engineering implementation - diagram</vt:lpstr>
      <vt:lpstr>Real example – 1st step</vt:lpstr>
      <vt:lpstr>Real example – 1st step</vt:lpstr>
      <vt:lpstr>Real example – 2nd step</vt:lpstr>
      <vt:lpstr>Real example – 2nd step</vt:lpstr>
      <vt:lpstr>Prompt engineering approach - limitations</vt:lpstr>
      <vt:lpstr>Ideas for next steps – POMDP model with RL</vt:lpstr>
      <vt:lpstr>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Duncan Hallum</dc:creator>
  <cp:lastModifiedBy>Duncan Hallum</cp:lastModifiedBy>
  <cp:revision>23</cp:revision>
  <dcterms:created xsi:type="dcterms:W3CDTF">2025-07-09T10:05:04Z</dcterms:created>
  <dcterms:modified xsi:type="dcterms:W3CDTF">2025-07-10T08:25:59Z</dcterms:modified>
</cp:coreProperties>
</file>