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8" r:id="rId2"/>
    <p:sldId id="322" r:id="rId3"/>
    <p:sldId id="291" r:id="rId4"/>
    <p:sldId id="292" r:id="rId5"/>
    <p:sldId id="294" r:id="rId6"/>
    <p:sldId id="323" r:id="rId7"/>
    <p:sldId id="295" r:id="rId8"/>
    <p:sldId id="296" r:id="rId9"/>
    <p:sldId id="297" r:id="rId10"/>
    <p:sldId id="324" r:id="rId11"/>
    <p:sldId id="325" r:id="rId12"/>
    <p:sldId id="299" r:id="rId13"/>
    <p:sldId id="300" r:id="rId14"/>
    <p:sldId id="326" r:id="rId15"/>
    <p:sldId id="303" r:id="rId16"/>
    <p:sldId id="304" r:id="rId17"/>
    <p:sldId id="305" r:id="rId18"/>
    <p:sldId id="306" r:id="rId19"/>
    <p:sldId id="307" r:id="rId20"/>
    <p:sldId id="308" r:id="rId21"/>
    <p:sldId id="309" r:id="rId22"/>
    <p:sldId id="310" r:id="rId23"/>
    <p:sldId id="311" r:id="rId24"/>
    <p:sldId id="312" r:id="rId25"/>
    <p:sldId id="313" r:id="rId26"/>
    <p:sldId id="314" r:id="rId27"/>
    <p:sldId id="316" r:id="rId28"/>
    <p:sldId id="317" r:id="rId29"/>
    <p:sldId id="327" r:id="rId30"/>
    <p:sldId id="318" r:id="rId31"/>
    <p:sldId id="319" r:id="rId32"/>
    <p:sldId id="320" r:id="rId33"/>
    <p:sldId id="328" r:id="rId34"/>
    <p:sldId id="321" r:id="rId35"/>
    <p:sldId id="330" r:id="rId36"/>
    <p:sldId id="331" r:id="rId37"/>
    <p:sldId id="336" r:id="rId38"/>
    <p:sldId id="337" r:id="rId39"/>
    <p:sldId id="338" r:id="rId40"/>
    <p:sldId id="339" r:id="rId41"/>
    <p:sldId id="341" r:id="rId42"/>
    <p:sldId id="342" r:id="rId43"/>
    <p:sldId id="343" r:id="rId44"/>
    <p:sldId id="345" r:id="rId45"/>
    <p:sldId id="347" r:id="rId46"/>
    <p:sldId id="348" r:id="rId47"/>
    <p:sldId id="349" r:id="rId48"/>
    <p:sldId id="350" r:id="rId49"/>
    <p:sldId id="351" r:id="rId50"/>
    <p:sldId id="352" r:id="rId51"/>
    <p:sldId id="353" r:id="rId52"/>
    <p:sldId id="354" r:id="rId53"/>
    <p:sldId id="355" r:id="rId54"/>
    <p:sldId id="356" r:id="rId55"/>
    <p:sldId id="357" r:id="rId56"/>
    <p:sldId id="364" r:id="rId57"/>
    <p:sldId id="361" r:id="rId58"/>
    <p:sldId id="362" r:id="rId59"/>
    <p:sldId id="363" r:id="rId60"/>
    <p:sldId id="360" r:id="rId61"/>
    <p:sldId id="358" r:id="rId62"/>
    <p:sldId id="365" r:id="rId63"/>
    <p:sldId id="366" r:id="rId64"/>
    <p:sldId id="367" r:id="rId65"/>
    <p:sldId id="368" r:id="rId66"/>
    <p:sldId id="369" r:id="rId67"/>
    <p:sldId id="370" r:id="rId68"/>
    <p:sldId id="371" r:id="rId69"/>
    <p:sldId id="372" r:id="rId70"/>
    <p:sldId id="373" r:id="rId71"/>
    <p:sldId id="379" r:id="rId72"/>
    <p:sldId id="380" r:id="rId73"/>
    <p:sldId id="381" r:id="rId74"/>
    <p:sldId id="382" r:id="rId75"/>
    <p:sldId id="383" r:id="rId76"/>
    <p:sldId id="374" r:id="rId77"/>
    <p:sldId id="375" r:id="rId78"/>
    <p:sldId id="376" r:id="rId79"/>
    <p:sldId id="377" r:id="rId80"/>
    <p:sldId id="378" r:id="rId81"/>
    <p:sldId id="384" r:id="rId82"/>
    <p:sldId id="385" r:id="rId83"/>
    <p:sldId id="386" r:id="rId84"/>
    <p:sldId id="387" r:id="rId85"/>
    <p:sldId id="388" r:id="rId86"/>
    <p:sldId id="389" r:id="rId87"/>
    <p:sldId id="390" r:id="rId88"/>
    <p:sldId id="391" r:id="rId89"/>
    <p:sldId id="392" r:id="rId90"/>
    <p:sldId id="393" r:id="rId91"/>
    <p:sldId id="394" r:id="rId92"/>
    <p:sldId id="395" r:id="rId93"/>
    <p:sldId id="396" r:id="rId94"/>
    <p:sldId id="397" r:id="rId95"/>
    <p:sldId id="398" r:id="rId96"/>
    <p:sldId id="399" r:id="rId97"/>
    <p:sldId id="400" r:id="rId98"/>
    <p:sldId id="401" r:id="rId99"/>
    <p:sldId id="402" r:id="rId100"/>
    <p:sldId id="403" r:id="rId10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CB68"/>
    <a:srgbClr val="75BDC5"/>
    <a:srgbClr val="DB494C"/>
    <a:srgbClr val="E37174"/>
    <a:srgbClr val="5BADDC"/>
    <a:srgbClr val="6C5564"/>
    <a:srgbClr val="C20010"/>
    <a:srgbClr val="54823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27" autoAdjust="0"/>
    <p:restoredTop sz="94660"/>
  </p:normalViewPr>
  <p:slideViewPr>
    <p:cSldViewPr snapToGrid="0">
      <p:cViewPr varScale="1">
        <p:scale>
          <a:sx n="38" d="100"/>
          <a:sy n="38" d="100"/>
        </p:scale>
        <p:origin x="55" y="1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presProps" Target="pres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AE2E2-ABF3-44F8-AE88-C4AE981E19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835A72-9096-47B3-B143-59E1C845CA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5C0BD-50A0-4BEC-B687-07BA162F8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F887-C526-42E2-BE1C-7F1C55940A26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6A354-CF09-4EBD-9D42-C1F0B08A1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A54EE-2E4B-4D9D-AB10-0EAEEA7F8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09339-AE5B-4BAC-BA28-3B15E3D2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03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25819-1AB4-4A0E-98B2-697708961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638878-97F3-45F5-B4FE-BC8F104088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03DC4-10ED-448F-8653-0009B8A16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F887-C526-42E2-BE1C-7F1C55940A26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599F5-6649-4266-8AB3-FBC1C4465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7BAD8-1D2D-4447-8A52-F365A38B1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09339-AE5B-4BAC-BA28-3B15E3D2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97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2E8925-F3FC-4D97-B231-FE33D0B884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8BEF66-2FE5-428A-A430-B836CAC2FD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F4982-3275-4660-A70E-129468DBB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F887-C526-42E2-BE1C-7F1C55940A26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A684C-1041-4DB1-9ACF-8BCE36803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1DDE7-3734-41B6-93DA-753B04194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09339-AE5B-4BAC-BA28-3B15E3D2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767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7D221-59B6-4B37-BE55-67205B754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B692D-1866-43FF-AA9A-7C0A3AB45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8543F-ED6E-4596-8114-E3BF1C862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F887-C526-42E2-BE1C-7F1C55940A26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D4116-D030-4231-960D-F59E397BB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0FAE-CCC5-409D-AEC1-BF87C84BB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09339-AE5B-4BAC-BA28-3B15E3D2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935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34D26-BC3F-4A98-B3F6-78E4512C9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5F21F3-B2D7-4FF3-8335-D7D91C9B3B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DFDC-F1B1-47A3-A66A-246D7EDEC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F887-C526-42E2-BE1C-7F1C55940A26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998DE-2415-41F7-ACD1-07DDBB089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479ED-F24A-4E93-94E3-22996BA2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09339-AE5B-4BAC-BA28-3B15E3D2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945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8B7A1-0F47-45DE-9417-C0ACAA873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B6CF9-4F29-431A-A972-04DEE54F69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41F8B7-0C93-4ECC-A824-68604C2F50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8C2EF9-77D2-49F9-A9D5-97686149E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F887-C526-42E2-BE1C-7F1C55940A26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2A2AEB-B7CC-4620-BEFB-2C8FF8E3B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12A013-A61A-4611-8735-66F3B79E8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09339-AE5B-4BAC-BA28-3B15E3D2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676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0832C-A37E-49A2-91FE-80B8A372F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BE8012-7E40-4EA8-9ED3-A188799F4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14001A-F7AB-4947-BD28-91919DF380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BFEA8B-E316-4567-BEC0-E9943FD266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B5B1F4-9165-4676-A90F-8C6A79F665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C308D4-A841-4D10-8C7A-E1CCE8E31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F887-C526-42E2-BE1C-7F1C55940A26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F3E596-B169-4442-A2DF-A2F6F96E1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E75DD3-A85A-40A9-855A-AA26B4FAB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09339-AE5B-4BAC-BA28-3B15E3D2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58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D7D93-B853-4C4D-9416-3788E0053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06DF4A-42D2-47C9-A893-1BECB8A5B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F887-C526-42E2-BE1C-7F1C55940A26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489B84-5425-4C69-B267-B2E2C16D2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6938C4-4A73-44DA-8E4B-E33488A68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09339-AE5B-4BAC-BA28-3B15E3D2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900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347436-FBE1-4F1D-9422-62565779B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F887-C526-42E2-BE1C-7F1C55940A26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B7181B-E789-4783-8C4A-4C56103E3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D0BFF8-AD6A-42B9-AF0A-45C08B219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09339-AE5B-4BAC-BA28-3B15E3D2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122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CC449-AA78-46AD-A676-3FA28DF65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721B2-8ADE-4A75-A661-82CBCEFD8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E235E7-7775-4F3E-8106-B9EFB2825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F9688B-3715-4451-9119-D445F146D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F887-C526-42E2-BE1C-7F1C55940A26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BE4F72-ABFA-4198-A0B5-969751369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F48D43-2D60-4B5F-B7CA-2E47AA249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09339-AE5B-4BAC-BA28-3B15E3D2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414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70C4-1764-4B92-8401-F4525A5FB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02CD55-9AAE-46F8-AC3D-EC798BCB1D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6CB266-283C-405A-BDE5-5F8E4E8A72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2BB9EE-B23C-4C75-89CB-B23F6BA4C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F887-C526-42E2-BE1C-7F1C55940A26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B943D2-E1A9-4F68-80AC-5753E18A0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7209D9-3160-43C3-AFF0-DD8CAB91B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09339-AE5B-4BAC-BA28-3B15E3D2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650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C37C1B-7546-416C-AE6D-18B5776E1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CC613F-3CB3-45C3-A54C-A9A707CE24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83425-C32F-4155-8A5E-E7A7AB73B6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9F887-C526-42E2-BE1C-7F1C55940A26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3D9EC3-72FE-4D9C-9D7B-B7251FD5E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8C36A-C09D-47A4-824C-AFBDECAF9C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09339-AE5B-4BAC-BA28-3B15E3D2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65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EA24FE4-CF88-4576-8D74-4D4BF0A7AC4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C55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218572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TESTING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Instruction/Cue Screen Trials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2F7CF3-DEF0-4B5D-9DB6-4931EC03B174}"/>
              </a:ext>
            </a:extLst>
          </p:cNvPr>
          <p:cNvSpPr/>
          <p:nvPr/>
        </p:nvSpPr>
        <p:spPr>
          <a:xfrm>
            <a:off x="3172326" y="5403834"/>
            <a:ext cx="5847347" cy="8662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PRESS SPACE TO BEGIN TEST</a:t>
            </a:r>
          </a:p>
        </p:txBody>
      </p:sp>
    </p:spTree>
    <p:extLst>
      <p:ext uri="{BB962C8B-B14F-4D97-AF65-F5344CB8AC3E}">
        <p14:creationId xmlns:p14="http://schemas.microsoft.com/office/powerpoint/2010/main" val="3598821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368876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 err="1"/>
              <a:t>TrialEndKey</a:t>
            </a:r>
            <a:endParaRPr lang="en-US" sz="6000" dirty="0"/>
          </a:p>
          <a:p>
            <a:pPr marL="0" indent="0" algn="ctr">
              <a:buNone/>
            </a:pPr>
            <a:r>
              <a:rPr lang="en-US" sz="6000" dirty="0"/>
              <a:t>Press “c”</a:t>
            </a:r>
          </a:p>
          <a:p>
            <a:pPr marL="0" indent="0" algn="ctr">
              <a:buNone/>
            </a:pPr>
            <a:r>
              <a:rPr lang="en-US" sz="6000" dirty="0"/>
              <a:t>Scene #3</a:t>
            </a:r>
          </a:p>
        </p:txBody>
      </p:sp>
    </p:spTree>
    <p:extLst>
      <p:ext uri="{BB962C8B-B14F-4D97-AF65-F5344CB8AC3E}">
        <p14:creationId xmlns:p14="http://schemas.microsoft.com/office/powerpoint/2010/main" val="441833963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40633"/>
            <a:ext cx="12192000" cy="6424862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6000" b="1" dirty="0"/>
              <a:t>TRIAL 4 </a:t>
            </a:r>
          </a:p>
          <a:p>
            <a:pPr marL="0" indent="0" algn="ctr">
              <a:buNone/>
            </a:pPr>
            <a:r>
              <a:rPr lang="en-US" sz="6000" b="1" dirty="0"/>
              <a:t>BLOCK CRITERION + RANDOM (NO R) </a:t>
            </a:r>
          </a:p>
          <a:p>
            <a:pPr marL="0" indent="0" algn="ctr">
              <a:buNone/>
            </a:pPr>
            <a:r>
              <a:rPr lang="en-US" sz="6000" dirty="0"/>
              <a:t>Enclosure: Invisible Floor</a:t>
            </a:r>
          </a:p>
          <a:p>
            <a:pPr marL="0" indent="0" algn="ctr">
              <a:buNone/>
            </a:pPr>
            <a:r>
              <a:rPr lang="en-US" sz="6000" dirty="0"/>
              <a:t>All Goals: (V: Sphere, I: Water)</a:t>
            </a:r>
          </a:p>
          <a:p>
            <a:pPr marL="0" indent="0" algn="ctr">
              <a:buNone/>
            </a:pPr>
            <a:r>
              <a:rPr lang="en-US" sz="6000" dirty="0"/>
              <a:t>Quota = 2</a:t>
            </a:r>
          </a:p>
          <a:p>
            <a:pPr marL="0" indent="0" algn="ctr">
              <a:buNone/>
            </a:pPr>
            <a:r>
              <a:rPr lang="en-US" sz="6000" dirty="0"/>
              <a:t>Landmarks: All</a:t>
            </a:r>
          </a:p>
          <a:p>
            <a:pPr marL="0" indent="0" algn="ctr">
              <a:buNone/>
            </a:pPr>
            <a:r>
              <a:rPr lang="en-US" sz="6000" dirty="0"/>
              <a:t>Scene #3</a:t>
            </a:r>
          </a:p>
        </p:txBody>
      </p:sp>
    </p:spTree>
    <p:extLst>
      <p:ext uri="{BB962C8B-B14F-4D97-AF65-F5344CB8AC3E}">
        <p14:creationId xmlns:p14="http://schemas.microsoft.com/office/powerpoint/2010/main" val="4104605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FF41D93-EEBD-4691-942D-2DB5DA07E97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C55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218572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TESTING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Task Trials – Participant Placement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BA47C4-994B-4267-AA04-7B381D574FC8}"/>
              </a:ext>
            </a:extLst>
          </p:cNvPr>
          <p:cNvSpPr/>
          <p:nvPr/>
        </p:nvSpPr>
        <p:spPr>
          <a:xfrm>
            <a:off x="3172326" y="5403834"/>
            <a:ext cx="5847347" cy="8662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PRESS SPACE TO BEGIN TEST</a:t>
            </a:r>
          </a:p>
        </p:txBody>
      </p:sp>
    </p:spTree>
    <p:extLst>
      <p:ext uri="{BB962C8B-B14F-4D97-AF65-F5344CB8AC3E}">
        <p14:creationId xmlns:p14="http://schemas.microsoft.com/office/powerpoint/2010/main" val="2268086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3511485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6000" b="1" dirty="0"/>
              <a:t>Participant Placement</a:t>
            </a:r>
            <a:endParaRPr lang="en-US" sz="6000" dirty="0"/>
          </a:p>
          <a:p>
            <a:pPr marL="0" indent="0" algn="ctr">
              <a:buNone/>
            </a:pPr>
            <a:r>
              <a:rPr lang="en-US" sz="6000" dirty="0" err="1"/>
              <a:t>StartPosition</a:t>
            </a:r>
            <a:r>
              <a:rPr lang="en-US" sz="6000" dirty="0"/>
              <a:t> = [10,10], </a:t>
            </a:r>
          </a:p>
          <a:p>
            <a:pPr marL="0" indent="0" algn="ctr">
              <a:buNone/>
            </a:pPr>
            <a:r>
              <a:rPr lang="en-US" sz="6000" dirty="0" err="1"/>
              <a:t>StartFacing</a:t>
            </a:r>
            <a:r>
              <a:rPr lang="en-US" sz="6000" dirty="0"/>
              <a:t> = 60</a:t>
            </a:r>
          </a:p>
          <a:p>
            <a:pPr marL="0" indent="0" algn="ctr">
              <a:buNone/>
            </a:pPr>
            <a:r>
              <a:rPr lang="en-US" sz="6000" dirty="0"/>
              <a:t>Scene #2</a:t>
            </a:r>
          </a:p>
        </p:txBody>
      </p:sp>
    </p:spTree>
    <p:extLst>
      <p:ext uri="{BB962C8B-B14F-4D97-AF65-F5344CB8AC3E}">
        <p14:creationId xmlns:p14="http://schemas.microsoft.com/office/powerpoint/2010/main" val="3902583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3511485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6000" b="1" dirty="0"/>
              <a:t>Participant Placement</a:t>
            </a:r>
            <a:endParaRPr lang="en-US" sz="6000" dirty="0"/>
          </a:p>
          <a:p>
            <a:pPr marL="0" indent="0" algn="ctr">
              <a:buNone/>
            </a:pPr>
            <a:r>
              <a:rPr lang="en-US" sz="6000" dirty="0" err="1"/>
              <a:t>StartPosition</a:t>
            </a:r>
            <a:r>
              <a:rPr lang="en-US" sz="6000" dirty="0"/>
              <a:t> = [100,100], </a:t>
            </a:r>
          </a:p>
          <a:p>
            <a:pPr marL="0" indent="0" algn="ctr">
              <a:buNone/>
            </a:pPr>
            <a:r>
              <a:rPr lang="en-US" sz="6000" dirty="0" err="1"/>
              <a:t>StartFacing</a:t>
            </a:r>
            <a:r>
              <a:rPr lang="en-US" sz="6000" dirty="0"/>
              <a:t> = 90 + 5s Rotation</a:t>
            </a:r>
          </a:p>
          <a:p>
            <a:pPr marL="0" indent="0" algn="ctr">
              <a:buNone/>
            </a:pPr>
            <a:r>
              <a:rPr lang="en-US" sz="6000" dirty="0"/>
              <a:t>Scene #3</a:t>
            </a:r>
          </a:p>
        </p:txBody>
      </p:sp>
    </p:spTree>
    <p:extLst>
      <p:ext uri="{BB962C8B-B14F-4D97-AF65-F5344CB8AC3E}">
        <p14:creationId xmlns:p14="http://schemas.microsoft.com/office/powerpoint/2010/main" val="993694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EA24FE4-CF88-4576-8D74-4D4BF0A7AC4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BADD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2185721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8000" b="1" dirty="0">
                <a:solidFill>
                  <a:schemeClr val="bg1"/>
                </a:solidFill>
              </a:rPr>
              <a:t>TESTING</a:t>
            </a:r>
          </a:p>
          <a:p>
            <a:pPr marL="0" indent="0" algn="ctr">
              <a:buNone/>
            </a:pPr>
            <a:r>
              <a:rPr lang="en-US" sz="8000" b="1" dirty="0">
                <a:solidFill>
                  <a:schemeClr val="bg1"/>
                </a:solidFill>
              </a:rPr>
              <a:t>Goals + HUD</a:t>
            </a:r>
            <a:endParaRPr lang="en-US" sz="80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EF2EEC-C55E-4CD6-88E4-6FC447ECF235}"/>
              </a:ext>
            </a:extLst>
          </p:cNvPr>
          <p:cNvSpPr/>
          <p:nvPr/>
        </p:nvSpPr>
        <p:spPr>
          <a:xfrm>
            <a:off x="3172326" y="5403834"/>
            <a:ext cx="5847347" cy="8662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PRESS SPACE TO BEGIN TEST</a:t>
            </a:r>
          </a:p>
        </p:txBody>
      </p:sp>
    </p:spTree>
    <p:extLst>
      <p:ext uri="{BB962C8B-B14F-4D97-AF65-F5344CB8AC3E}">
        <p14:creationId xmlns:p14="http://schemas.microsoft.com/office/powerpoint/2010/main" val="20557956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3511485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6000" b="1" dirty="0"/>
              <a:t>Goals: 3D Models</a:t>
            </a:r>
            <a:endParaRPr lang="en-US" sz="6000" dirty="0"/>
          </a:p>
          <a:p>
            <a:pPr marL="0" indent="0" algn="ctr">
              <a:buNone/>
            </a:pPr>
            <a:r>
              <a:rPr lang="en-US" sz="6000" dirty="0"/>
              <a:t>Active Sphere, Active Cube</a:t>
            </a:r>
          </a:p>
          <a:p>
            <a:pPr marL="0" indent="0" algn="ctr">
              <a:buNone/>
            </a:pPr>
            <a:r>
              <a:rPr lang="en-US" sz="6000" dirty="0"/>
              <a:t>Quota = 1</a:t>
            </a:r>
          </a:p>
          <a:p>
            <a:pPr marL="0" indent="0" algn="ctr">
              <a:buNone/>
            </a:pPr>
            <a:r>
              <a:rPr lang="en-US" sz="6000" dirty="0"/>
              <a:t>Scene #3</a:t>
            </a:r>
          </a:p>
        </p:txBody>
      </p:sp>
    </p:spTree>
    <p:extLst>
      <p:ext uri="{BB962C8B-B14F-4D97-AF65-F5344CB8AC3E}">
        <p14:creationId xmlns:p14="http://schemas.microsoft.com/office/powerpoint/2010/main" val="1956442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3511485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6000" b="1" dirty="0"/>
              <a:t>Goals: 3D Models</a:t>
            </a:r>
            <a:endParaRPr lang="en-US" sz="6000" dirty="0"/>
          </a:p>
          <a:p>
            <a:pPr marL="0" indent="0" algn="ctr">
              <a:buNone/>
            </a:pPr>
            <a:r>
              <a:rPr lang="en-US" sz="6000" dirty="0"/>
              <a:t>Active Sphere, Active Cube</a:t>
            </a:r>
          </a:p>
          <a:p>
            <a:pPr marL="0" indent="0" algn="ctr">
              <a:buNone/>
            </a:pPr>
            <a:r>
              <a:rPr lang="en-US" sz="6000" dirty="0"/>
              <a:t>Quota = 2</a:t>
            </a:r>
          </a:p>
          <a:p>
            <a:pPr marL="0" indent="0" algn="ctr">
              <a:buNone/>
            </a:pPr>
            <a:r>
              <a:rPr lang="en-US" sz="6000" dirty="0"/>
              <a:t>Scene #3</a:t>
            </a:r>
          </a:p>
        </p:txBody>
      </p:sp>
    </p:spTree>
    <p:extLst>
      <p:ext uri="{BB962C8B-B14F-4D97-AF65-F5344CB8AC3E}">
        <p14:creationId xmlns:p14="http://schemas.microsoft.com/office/powerpoint/2010/main" val="12506869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3511485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6000" b="1" dirty="0"/>
              <a:t>Goals: 3D Models</a:t>
            </a:r>
            <a:endParaRPr lang="en-US" sz="6000" dirty="0"/>
          </a:p>
          <a:p>
            <a:pPr marL="0" indent="0" algn="ctr">
              <a:buNone/>
            </a:pPr>
            <a:r>
              <a:rPr lang="en-US" sz="6000" dirty="0"/>
              <a:t>Active Sphere, Inactive Cube</a:t>
            </a:r>
          </a:p>
          <a:p>
            <a:pPr marL="0" indent="0" algn="ctr">
              <a:buNone/>
            </a:pPr>
            <a:r>
              <a:rPr lang="en-US" sz="6000" dirty="0"/>
              <a:t>Quota = 1</a:t>
            </a:r>
          </a:p>
          <a:p>
            <a:pPr marL="0" indent="0" algn="ctr">
              <a:buNone/>
            </a:pPr>
            <a:r>
              <a:rPr lang="en-US" sz="6000" dirty="0"/>
              <a:t>Scene #3</a:t>
            </a:r>
          </a:p>
        </p:txBody>
      </p:sp>
    </p:spTree>
    <p:extLst>
      <p:ext uri="{BB962C8B-B14F-4D97-AF65-F5344CB8AC3E}">
        <p14:creationId xmlns:p14="http://schemas.microsoft.com/office/powerpoint/2010/main" val="20638407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3511485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6000" b="1" dirty="0"/>
              <a:t>Goals: 3D Models</a:t>
            </a:r>
            <a:endParaRPr lang="en-US" sz="6000" dirty="0"/>
          </a:p>
          <a:p>
            <a:pPr marL="0" indent="0" algn="ctr">
              <a:buNone/>
            </a:pPr>
            <a:r>
              <a:rPr lang="en-US" sz="6000" dirty="0"/>
              <a:t>Inactive Sphere, Invisible Cube</a:t>
            </a:r>
          </a:p>
          <a:p>
            <a:pPr marL="0" indent="0" algn="ctr">
              <a:buNone/>
            </a:pPr>
            <a:r>
              <a:rPr lang="en-US" sz="6000" dirty="0"/>
              <a:t>Quota = 1</a:t>
            </a:r>
          </a:p>
          <a:p>
            <a:pPr marL="0" indent="0" algn="ctr">
              <a:buNone/>
            </a:pPr>
            <a:r>
              <a:rPr lang="en-US" sz="6000" dirty="0"/>
              <a:t>Scene #3</a:t>
            </a:r>
          </a:p>
        </p:txBody>
      </p:sp>
    </p:spTree>
    <p:extLst>
      <p:ext uri="{BB962C8B-B14F-4D97-AF65-F5344CB8AC3E}">
        <p14:creationId xmlns:p14="http://schemas.microsoft.com/office/powerpoint/2010/main" val="16302941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3511485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6000" b="1" dirty="0"/>
              <a:t>Goals: 3D Models</a:t>
            </a:r>
            <a:endParaRPr lang="en-US" sz="6000" dirty="0"/>
          </a:p>
          <a:p>
            <a:pPr marL="0" indent="0" algn="ctr">
              <a:buNone/>
            </a:pPr>
            <a:r>
              <a:rPr lang="en-US" sz="6000" dirty="0"/>
              <a:t>Active Sphere, Invisible Cube</a:t>
            </a:r>
          </a:p>
          <a:p>
            <a:pPr marL="0" indent="0" algn="ctr">
              <a:buNone/>
            </a:pPr>
            <a:r>
              <a:rPr lang="en-US" sz="6000" dirty="0"/>
              <a:t>Quota = 2</a:t>
            </a:r>
          </a:p>
          <a:p>
            <a:pPr marL="0" indent="0" algn="ctr">
              <a:buNone/>
            </a:pPr>
            <a:r>
              <a:rPr lang="en-US" sz="6000" dirty="0"/>
              <a:t>Scene #3</a:t>
            </a:r>
          </a:p>
        </p:txBody>
      </p:sp>
    </p:spTree>
    <p:extLst>
      <p:ext uri="{BB962C8B-B14F-4D97-AF65-F5344CB8AC3E}">
        <p14:creationId xmlns:p14="http://schemas.microsoft.com/office/powerpoint/2010/main" val="760788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/>
              <a:t>Instruction/Cue Screen Trials</a:t>
            </a:r>
            <a:endParaRPr lang="en-US" sz="6000" dirty="0"/>
          </a:p>
          <a:p>
            <a:pPr marL="0" indent="0" algn="ctr">
              <a:buNone/>
            </a:pPr>
            <a:r>
              <a:rPr lang="en-US" sz="6000" dirty="0"/>
              <a:t>Wait 3 Seconds</a:t>
            </a:r>
          </a:p>
        </p:txBody>
      </p:sp>
    </p:spTree>
    <p:extLst>
      <p:ext uri="{BB962C8B-B14F-4D97-AF65-F5344CB8AC3E}">
        <p14:creationId xmlns:p14="http://schemas.microsoft.com/office/powerpoint/2010/main" val="35822526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3511485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sz="6000" b="1" dirty="0"/>
              <a:t>Goals: Images</a:t>
            </a:r>
            <a:endParaRPr lang="en-US" sz="6000" dirty="0"/>
          </a:p>
          <a:p>
            <a:pPr marL="0" indent="0" algn="ctr">
              <a:buNone/>
            </a:pPr>
            <a:r>
              <a:rPr lang="en-US" sz="6000" dirty="0"/>
              <a:t>Active Apple, Active Water</a:t>
            </a:r>
          </a:p>
          <a:p>
            <a:pPr marL="0" indent="0" algn="ctr">
              <a:buNone/>
            </a:pPr>
            <a:r>
              <a:rPr lang="en-US" sz="6000" dirty="0"/>
              <a:t>HUD: Apple</a:t>
            </a:r>
          </a:p>
          <a:p>
            <a:pPr marL="0" indent="0" algn="ctr">
              <a:buNone/>
            </a:pPr>
            <a:r>
              <a:rPr lang="en-US" sz="6000" dirty="0"/>
              <a:t>Quota = 1</a:t>
            </a:r>
          </a:p>
          <a:p>
            <a:pPr marL="0" indent="0" algn="ctr">
              <a:buNone/>
            </a:pPr>
            <a:r>
              <a:rPr lang="en-US" sz="6000" dirty="0"/>
              <a:t>Scene #3</a:t>
            </a:r>
          </a:p>
        </p:txBody>
      </p:sp>
    </p:spTree>
    <p:extLst>
      <p:ext uri="{BB962C8B-B14F-4D97-AF65-F5344CB8AC3E}">
        <p14:creationId xmlns:p14="http://schemas.microsoft.com/office/powerpoint/2010/main" val="36890590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3511485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sz="6000" b="1" dirty="0"/>
              <a:t>Goals: Images</a:t>
            </a:r>
            <a:endParaRPr lang="en-US" sz="6000" dirty="0"/>
          </a:p>
          <a:p>
            <a:pPr marL="0" indent="0" algn="ctr">
              <a:buNone/>
            </a:pPr>
            <a:r>
              <a:rPr lang="en-US" sz="6000" dirty="0"/>
              <a:t>Active Apple, Active Water</a:t>
            </a:r>
          </a:p>
          <a:p>
            <a:pPr marL="0" indent="0" algn="ctr">
              <a:buNone/>
            </a:pPr>
            <a:r>
              <a:rPr lang="en-US" sz="6000" dirty="0"/>
              <a:t>HUD: Water</a:t>
            </a:r>
          </a:p>
          <a:p>
            <a:pPr marL="0" indent="0" algn="ctr">
              <a:buNone/>
            </a:pPr>
            <a:r>
              <a:rPr lang="en-US" sz="6000" dirty="0"/>
              <a:t>Quota = 2</a:t>
            </a:r>
          </a:p>
          <a:p>
            <a:pPr marL="0" indent="0" algn="ctr">
              <a:buNone/>
            </a:pPr>
            <a:r>
              <a:rPr lang="en-US" sz="6000" dirty="0"/>
              <a:t>Scene #3</a:t>
            </a:r>
          </a:p>
        </p:txBody>
      </p:sp>
    </p:spTree>
    <p:extLst>
      <p:ext uri="{BB962C8B-B14F-4D97-AF65-F5344CB8AC3E}">
        <p14:creationId xmlns:p14="http://schemas.microsoft.com/office/powerpoint/2010/main" val="35075702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3511485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6000" b="1" dirty="0"/>
              <a:t>Goals: Images</a:t>
            </a:r>
            <a:endParaRPr lang="en-US" sz="6000" dirty="0"/>
          </a:p>
          <a:p>
            <a:pPr marL="0" indent="0" algn="ctr">
              <a:buNone/>
            </a:pPr>
            <a:r>
              <a:rPr lang="en-US" sz="6000" dirty="0"/>
              <a:t>Active Apple, Inactive Water</a:t>
            </a:r>
          </a:p>
          <a:p>
            <a:pPr marL="0" indent="0" algn="ctr">
              <a:buNone/>
            </a:pPr>
            <a:r>
              <a:rPr lang="en-US" sz="6000" dirty="0"/>
              <a:t>Quota = 1</a:t>
            </a:r>
          </a:p>
          <a:p>
            <a:pPr marL="0" indent="0" algn="ctr">
              <a:buNone/>
            </a:pPr>
            <a:r>
              <a:rPr lang="en-US" sz="6000" dirty="0"/>
              <a:t>Scene #3</a:t>
            </a:r>
          </a:p>
        </p:txBody>
      </p:sp>
    </p:spTree>
    <p:extLst>
      <p:ext uri="{BB962C8B-B14F-4D97-AF65-F5344CB8AC3E}">
        <p14:creationId xmlns:p14="http://schemas.microsoft.com/office/powerpoint/2010/main" val="31822381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3511485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sz="6000" b="1" dirty="0"/>
              <a:t>Goals: Images</a:t>
            </a:r>
            <a:endParaRPr lang="en-US" sz="6000" dirty="0"/>
          </a:p>
          <a:p>
            <a:pPr marL="0" indent="0" algn="ctr">
              <a:buNone/>
            </a:pPr>
            <a:r>
              <a:rPr lang="en-US" sz="6000" dirty="0"/>
              <a:t>Inactive Apple, Invisible Water</a:t>
            </a:r>
          </a:p>
          <a:p>
            <a:pPr marL="0" indent="0" algn="ctr">
              <a:buNone/>
            </a:pPr>
            <a:r>
              <a:rPr lang="en-US" sz="6000" dirty="0"/>
              <a:t>Quota = 1</a:t>
            </a:r>
          </a:p>
          <a:p>
            <a:pPr marL="0" indent="0" algn="ctr">
              <a:buNone/>
            </a:pPr>
            <a:r>
              <a:rPr lang="en-US" sz="6000" dirty="0"/>
              <a:t>HUD: Water</a:t>
            </a:r>
          </a:p>
          <a:p>
            <a:pPr marL="0" indent="0" algn="ctr">
              <a:buNone/>
            </a:pPr>
            <a:r>
              <a:rPr lang="en-US" sz="6000" dirty="0"/>
              <a:t>Scene #3</a:t>
            </a:r>
          </a:p>
        </p:txBody>
      </p:sp>
    </p:spTree>
    <p:extLst>
      <p:ext uri="{BB962C8B-B14F-4D97-AF65-F5344CB8AC3E}">
        <p14:creationId xmlns:p14="http://schemas.microsoft.com/office/powerpoint/2010/main" val="36083955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3511485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6000" b="1" dirty="0"/>
              <a:t>Goals: Images</a:t>
            </a:r>
            <a:endParaRPr lang="en-US" sz="6000" dirty="0"/>
          </a:p>
          <a:p>
            <a:pPr marL="0" indent="0" algn="ctr">
              <a:buNone/>
            </a:pPr>
            <a:r>
              <a:rPr lang="en-US" sz="6000" dirty="0"/>
              <a:t>Active Apple, Invisible Water</a:t>
            </a:r>
          </a:p>
          <a:p>
            <a:pPr marL="0" indent="0" algn="ctr">
              <a:buNone/>
            </a:pPr>
            <a:r>
              <a:rPr lang="en-US" sz="6000" dirty="0"/>
              <a:t>Quota = 2</a:t>
            </a:r>
          </a:p>
          <a:p>
            <a:pPr marL="0" indent="0" algn="ctr">
              <a:buNone/>
            </a:pPr>
            <a:r>
              <a:rPr lang="en-US" sz="6000" dirty="0"/>
              <a:t>Scene #3</a:t>
            </a:r>
          </a:p>
        </p:txBody>
      </p:sp>
    </p:spTree>
    <p:extLst>
      <p:ext uri="{BB962C8B-B14F-4D97-AF65-F5344CB8AC3E}">
        <p14:creationId xmlns:p14="http://schemas.microsoft.com/office/powerpoint/2010/main" val="632974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3511485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sz="6000" b="1" dirty="0"/>
              <a:t>Goals: Image + 3D </a:t>
            </a:r>
          </a:p>
          <a:p>
            <a:pPr marL="0" indent="0" algn="ctr">
              <a:buNone/>
            </a:pPr>
            <a:r>
              <a:rPr lang="en-US" sz="6000" dirty="0"/>
              <a:t>Active Apple, Active Water,</a:t>
            </a:r>
          </a:p>
          <a:p>
            <a:pPr marL="0" indent="0" algn="ctr">
              <a:buNone/>
            </a:pPr>
            <a:r>
              <a:rPr lang="en-US" sz="6000" dirty="0"/>
              <a:t>Active Sphere, Active Cube</a:t>
            </a:r>
          </a:p>
          <a:p>
            <a:pPr marL="0" indent="0" algn="ctr">
              <a:buNone/>
            </a:pPr>
            <a:r>
              <a:rPr lang="en-US" sz="6000" dirty="0"/>
              <a:t>Quota = 2</a:t>
            </a:r>
          </a:p>
          <a:p>
            <a:pPr marL="0" indent="0" algn="ctr">
              <a:buNone/>
            </a:pPr>
            <a:r>
              <a:rPr lang="en-US" sz="6000" dirty="0"/>
              <a:t>Scene #3</a:t>
            </a:r>
          </a:p>
        </p:txBody>
      </p:sp>
    </p:spTree>
    <p:extLst>
      <p:ext uri="{BB962C8B-B14F-4D97-AF65-F5344CB8AC3E}">
        <p14:creationId xmlns:p14="http://schemas.microsoft.com/office/powerpoint/2010/main" val="18972709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3511485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sz="6000" b="1" dirty="0"/>
              <a:t>Goals: Image + 3D </a:t>
            </a:r>
          </a:p>
          <a:p>
            <a:pPr marL="0" indent="0" algn="ctr">
              <a:buNone/>
            </a:pPr>
            <a:r>
              <a:rPr lang="en-US" sz="6000" dirty="0"/>
              <a:t>Active Apple, Active Water,</a:t>
            </a:r>
          </a:p>
          <a:p>
            <a:pPr marL="0" indent="0" algn="ctr">
              <a:buNone/>
            </a:pPr>
            <a:r>
              <a:rPr lang="en-US" sz="6000" dirty="0"/>
              <a:t>Active Sphere, Active Cube</a:t>
            </a:r>
          </a:p>
          <a:p>
            <a:pPr marL="0" indent="0" algn="ctr">
              <a:buNone/>
            </a:pPr>
            <a:r>
              <a:rPr lang="en-US" sz="6000" dirty="0"/>
              <a:t>Quota = 4</a:t>
            </a:r>
          </a:p>
          <a:p>
            <a:pPr marL="0" indent="0" algn="ctr">
              <a:buNone/>
            </a:pPr>
            <a:r>
              <a:rPr lang="en-US" sz="6000" dirty="0"/>
              <a:t>Scene #3</a:t>
            </a:r>
          </a:p>
        </p:txBody>
      </p:sp>
    </p:spTree>
    <p:extLst>
      <p:ext uri="{BB962C8B-B14F-4D97-AF65-F5344CB8AC3E}">
        <p14:creationId xmlns:p14="http://schemas.microsoft.com/office/powerpoint/2010/main" val="29110994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3511485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sz="6000" b="1" dirty="0"/>
              <a:t>Goals: Image + 3D </a:t>
            </a:r>
          </a:p>
          <a:p>
            <a:pPr marL="0" indent="0" algn="ctr">
              <a:buNone/>
            </a:pPr>
            <a:r>
              <a:rPr lang="en-US" sz="6000" dirty="0"/>
              <a:t>Active Apple, Inactive Water,</a:t>
            </a:r>
          </a:p>
          <a:p>
            <a:pPr marL="0" indent="0" algn="ctr">
              <a:buNone/>
            </a:pPr>
            <a:r>
              <a:rPr lang="en-US" sz="6000" dirty="0"/>
              <a:t>Active Sphere, Inactive Cube</a:t>
            </a:r>
          </a:p>
          <a:p>
            <a:pPr marL="0" indent="0" algn="ctr">
              <a:buNone/>
            </a:pPr>
            <a:r>
              <a:rPr lang="en-US" sz="6000" dirty="0"/>
              <a:t>Quota = 2</a:t>
            </a:r>
          </a:p>
          <a:p>
            <a:pPr marL="0" indent="0" algn="ctr">
              <a:buNone/>
            </a:pPr>
            <a:r>
              <a:rPr lang="en-US" sz="6000" dirty="0"/>
              <a:t>Scene #3</a:t>
            </a:r>
          </a:p>
        </p:txBody>
      </p:sp>
    </p:spTree>
    <p:extLst>
      <p:ext uri="{BB962C8B-B14F-4D97-AF65-F5344CB8AC3E}">
        <p14:creationId xmlns:p14="http://schemas.microsoft.com/office/powerpoint/2010/main" val="5966858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3511485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sz="6000" b="1" dirty="0"/>
              <a:t>Goals: Image + 3D </a:t>
            </a:r>
          </a:p>
          <a:p>
            <a:pPr marL="0" indent="0" algn="ctr">
              <a:buNone/>
            </a:pPr>
            <a:r>
              <a:rPr lang="en-US" sz="6000" dirty="0"/>
              <a:t>Active Apple, Invisible Water,</a:t>
            </a:r>
          </a:p>
          <a:p>
            <a:pPr marL="0" indent="0" algn="ctr">
              <a:buNone/>
            </a:pPr>
            <a:r>
              <a:rPr lang="en-US" sz="6000" dirty="0"/>
              <a:t>Active Sphere, Invisible Cube</a:t>
            </a:r>
          </a:p>
          <a:p>
            <a:pPr marL="0" indent="0" algn="ctr">
              <a:buNone/>
            </a:pPr>
            <a:r>
              <a:rPr lang="en-US" sz="6000" dirty="0"/>
              <a:t>Quota = 4</a:t>
            </a:r>
          </a:p>
          <a:p>
            <a:pPr marL="0" indent="0" algn="ctr">
              <a:buNone/>
            </a:pPr>
            <a:r>
              <a:rPr lang="en-US" sz="6000" dirty="0"/>
              <a:t>Scene #3</a:t>
            </a:r>
          </a:p>
        </p:txBody>
      </p:sp>
    </p:spTree>
    <p:extLst>
      <p:ext uri="{BB962C8B-B14F-4D97-AF65-F5344CB8AC3E}">
        <p14:creationId xmlns:p14="http://schemas.microsoft.com/office/powerpoint/2010/main" val="5671829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EA24FE4-CF88-4576-8D74-4D4BF0A7AC4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B49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350035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000" b="1" dirty="0">
                <a:solidFill>
                  <a:schemeClr val="bg1"/>
                </a:solidFill>
              </a:rPr>
              <a:t>TESTING</a:t>
            </a:r>
          </a:p>
          <a:p>
            <a:pPr marL="0" indent="0" algn="ctr">
              <a:buNone/>
            </a:pPr>
            <a:r>
              <a:rPr lang="en-US" sz="8000" b="1" dirty="0">
                <a:solidFill>
                  <a:schemeClr val="bg1"/>
                </a:solidFill>
              </a:rPr>
              <a:t>Landmarks</a:t>
            </a:r>
            <a:endParaRPr lang="en-US" sz="80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0A958D-D2C5-4B6E-B003-6B4A74A12A5B}"/>
              </a:ext>
            </a:extLst>
          </p:cNvPr>
          <p:cNvSpPr/>
          <p:nvPr/>
        </p:nvSpPr>
        <p:spPr>
          <a:xfrm>
            <a:off x="3172326" y="5403834"/>
            <a:ext cx="5847347" cy="8662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PRESS SPACE TO BEGIN TEST</a:t>
            </a:r>
          </a:p>
        </p:txBody>
      </p:sp>
    </p:spTree>
    <p:extLst>
      <p:ext uri="{BB962C8B-B14F-4D97-AF65-F5344CB8AC3E}">
        <p14:creationId xmlns:p14="http://schemas.microsoft.com/office/powerpoint/2010/main" val="372717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/>
              <a:t>Instruction/Cue Screen Trials</a:t>
            </a:r>
          </a:p>
          <a:p>
            <a:pPr marL="0" indent="0" algn="ctr">
              <a:buNone/>
            </a:pPr>
            <a:r>
              <a:rPr lang="en-US" sz="6000" dirty="0"/>
              <a:t>Press the “p” button</a:t>
            </a:r>
          </a:p>
        </p:txBody>
      </p:sp>
    </p:spTree>
    <p:extLst>
      <p:ext uri="{BB962C8B-B14F-4D97-AF65-F5344CB8AC3E}">
        <p14:creationId xmlns:p14="http://schemas.microsoft.com/office/powerpoint/2010/main" val="3391019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351148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/>
              <a:t>Landmarks: 3D Models</a:t>
            </a:r>
            <a:endParaRPr lang="en-US" sz="6000" dirty="0"/>
          </a:p>
          <a:p>
            <a:pPr marL="0" indent="0" algn="ctr">
              <a:buNone/>
            </a:pPr>
            <a:r>
              <a:rPr lang="en-US" sz="6000" dirty="0"/>
              <a:t>Sphere, Cube</a:t>
            </a:r>
          </a:p>
          <a:p>
            <a:pPr marL="0" indent="0" algn="ctr">
              <a:buNone/>
            </a:pPr>
            <a:r>
              <a:rPr lang="en-US" sz="6000" dirty="0"/>
              <a:t>Scene #3</a:t>
            </a:r>
          </a:p>
        </p:txBody>
      </p:sp>
    </p:spTree>
    <p:extLst>
      <p:ext uri="{BB962C8B-B14F-4D97-AF65-F5344CB8AC3E}">
        <p14:creationId xmlns:p14="http://schemas.microsoft.com/office/powerpoint/2010/main" val="34869296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351148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/>
              <a:t>Landmarks: Images</a:t>
            </a:r>
            <a:endParaRPr lang="en-US" sz="6000" dirty="0"/>
          </a:p>
          <a:p>
            <a:pPr marL="0" indent="0" algn="ctr">
              <a:buNone/>
            </a:pPr>
            <a:r>
              <a:rPr lang="en-US" sz="6000" dirty="0"/>
              <a:t>Apple, Water</a:t>
            </a:r>
          </a:p>
          <a:p>
            <a:pPr marL="0" indent="0" algn="ctr">
              <a:buNone/>
            </a:pPr>
            <a:r>
              <a:rPr lang="en-US" sz="6000" dirty="0"/>
              <a:t>Scene #3</a:t>
            </a:r>
          </a:p>
        </p:txBody>
      </p:sp>
    </p:spTree>
    <p:extLst>
      <p:ext uri="{BB962C8B-B14F-4D97-AF65-F5344CB8AC3E}">
        <p14:creationId xmlns:p14="http://schemas.microsoft.com/office/powerpoint/2010/main" val="22390126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351148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/>
              <a:t>Landmarks: 3D + Images</a:t>
            </a:r>
            <a:endParaRPr lang="en-US" sz="6000" dirty="0"/>
          </a:p>
          <a:p>
            <a:pPr marL="0" indent="0" algn="ctr">
              <a:buNone/>
            </a:pPr>
            <a:r>
              <a:rPr lang="en-US" sz="6000" dirty="0"/>
              <a:t>Sphere, Cube, Apple, Water</a:t>
            </a:r>
          </a:p>
          <a:p>
            <a:pPr marL="0" indent="0" algn="ctr">
              <a:buNone/>
            </a:pPr>
            <a:r>
              <a:rPr lang="en-US" sz="6000" dirty="0"/>
              <a:t>Scene #3</a:t>
            </a:r>
          </a:p>
        </p:txBody>
      </p:sp>
    </p:spTree>
    <p:extLst>
      <p:ext uri="{BB962C8B-B14F-4D97-AF65-F5344CB8AC3E}">
        <p14:creationId xmlns:p14="http://schemas.microsoft.com/office/powerpoint/2010/main" val="8776367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5A36FAC-10E3-48C4-A26F-89448E8B238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BADD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EA24FE4-CF88-4576-8D74-4D4BF0A7AC43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DB49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218572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TESTING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     Goals            +       Landmarks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083D14-1B13-473C-BF58-2747AE63D42A}"/>
              </a:ext>
            </a:extLst>
          </p:cNvPr>
          <p:cNvSpPr/>
          <p:nvPr/>
        </p:nvSpPr>
        <p:spPr>
          <a:xfrm>
            <a:off x="3172326" y="5403834"/>
            <a:ext cx="5847347" cy="8662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PRESS SPACE TO BEGIN TEST</a:t>
            </a:r>
          </a:p>
        </p:txBody>
      </p:sp>
    </p:spTree>
    <p:extLst>
      <p:ext uri="{BB962C8B-B14F-4D97-AF65-F5344CB8AC3E}">
        <p14:creationId xmlns:p14="http://schemas.microsoft.com/office/powerpoint/2010/main" val="20511901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3511485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6000" b="1" dirty="0"/>
              <a:t>Landmarks/Goals: 3D + Images</a:t>
            </a:r>
            <a:endParaRPr lang="en-US" sz="6000" dirty="0"/>
          </a:p>
          <a:p>
            <a:pPr marL="0" indent="0" algn="ctr">
              <a:buNone/>
            </a:pPr>
            <a:r>
              <a:rPr lang="en-US" sz="6000" dirty="0"/>
              <a:t>Active: Apple; Inactive: Money; </a:t>
            </a:r>
          </a:p>
          <a:p>
            <a:pPr marL="0" indent="0" algn="ctr">
              <a:buNone/>
            </a:pPr>
            <a:r>
              <a:rPr lang="en-US" sz="6000" dirty="0"/>
              <a:t>Invisible: Sphere; Inactive: Cube</a:t>
            </a:r>
          </a:p>
          <a:p>
            <a:pPr marL="0" indent="0" algn="ctr">
              <a:buNone/>
            </a:pPr>
            <a:r>
              <a:rPr lang="en-US" sz="6000" dirty="0"/>
              <a:t>Quota = 2</a:t>
            </a:r>
          </a:p>
        </p:txBody>
      </p:sp>
    </p:spTree>
    <p:extLst>
      <p:ext uri="{BB962C8B-B14F-4D97-AF65-F5344CB8AC3E}">
        <p14:creationId xmlns:p14="http://schemas.microsoft.com/office/powerpoint/2010/main" val="25159862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EA24FE4-CF88-4576-8D74-4D4BF0A7AC4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5BD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218572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TESTING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Task Trials – Enclosures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872353-5E7D-4A2F-99F3-4C10E6987079}"/>
              </a:ext>
            </a:extLst>
          </p:cNvPr>
          <p:cNvSpPr/>
          <p:nvPr/>
        </p:nvSpPr>
        <p:spPr>
          <a:xfrm>
            <a:off x="3172326" y="5403834"/>
            <a:ext cx="5847347" cy="8662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PRESS SPACE TO BEGIN TEST</a:t>
            </a:r>
          </a:p>
        </p:txBody>
      </p:sp>
    </p:spTree>
    <p:extLst>
      <p:ext uri="{BB962C8B-B14F-4D97-AF65-F5344CB8AC3E}">
        <p14:creationId xmlns:p14="http://schemas.microsoft.com/office/powerpoint/2010/main" val="13500034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3511485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6000" b="1" dirty="0"/>
              <a:t>Enclosures</a:t>
            </a:r>
            <a:endParaRPr lang="en-US" sz="6000" dirty="0"/>
          </a:p>
          <a:p>
            <a:pPr marL="0" indent="0" algn="ctr">
              <a:buNone/>
            </a:pPr>
            <a:r>
              <a:rPr lang="en-US" sz="6000" dirty="0"/>
              <a:t>Random Placement</a:t>
            </a:r>
          </a:p>
          <a:p>
            <a:pPr marL="0" indent="0" algn="ctr">
              <a:buNone/>
            </a:pPr>
            <a:r>
              <a:rPr lang="en-US" sz="6000" dirty="0"/>
              <a:t>Square Enclosure</a:t>
            </a:r>
          </a:p>
          <a:p>
            <a:pPr marL="0" indent="0" algn="ctr">
              <a:buNone/>
            </a:pPr>
            <a:r>
              <a:rPr lang="en-US" sz="6000" dirty="0"/>
              <a:t>Scene #2</a:t>
            </a:r>
          </a:p>
        </p:txBody>
      </p:sp>
    </p:spTree>
    <p:extLst>
      <p:ext uri="{BB962C8B-B14F-4D97-AF65-F5344CB8AC3E}">
        <p14:creationId xmlns:p14="http://schemas.microsoft.com/office/powerpoint/2010/main" val="29767490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3511485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6000" b="1" dirty="0"/>
              <a:t>Enclosures </a:t>
            </a:r>
          </a:p>
          <a:p>
            <a:pPr marL="0" indent="0" algn="ctr">
              <a:buNone/>
            </a:pPr>
            <a:r>
              <a:rPr lang="en-US" sz="6000" dirty="0"/>
              <a:t>Center Placement</a:t>
            </a:r>
          </a:p>
          <a:p>
            <a:pPr marL="0" indent="0" algn="ctr">
              <a:buNone/>
            </a:pPr>
            <a:r>
              <a:rPr lang="en-US" sz="6000" dirty="0"/>
              <a:t>Circle Enclosure</a:t>
            </a:r>
          </a:p>
          <a:p>
            <a:pPr marL="0" indent="0" algn="ctr">
              <a:buNone/>
            </a:pPr>
            <a:r>
              <a:rPr lang="en-US" sz="6000" dirty="0"/>
              <a:t>Scene #2</a:t>
            </a:r>
          </a:p>
        </p:txBody>
      </p:sp>
    </p:spTree>
    <p:extLst>
      <p:ext uri="{BB962C8B-B14F-4D97-AF65-F5344CB8AC3E}">
        <p14:creationId xmlns:p14="http://schemas.microsoft.com/office/powerpoint/2010/main" val="24402177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3511485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6000" b="1" dirty="0"/>
              <a:t>Enclosures </a:t>
            </a:r>
          </a:p>
          <a:p>
            <a:pPr marL="0" indent="0" algn="ctr">
              <a:buNone/>
            </a:pPr>
            <a:r>
              <a:rPr lang="en-US" sz="6000" dirty="0"/>
              <a:t>Center Placement</a:t>
            </a:r>
          </a:p>
          <a:p>
            <a:pPr marL="0" indent="0" algn="ctr">
              <a:buNone/>
            </a:pPr>
            <a:r>
              <a:rPr lang="en-US" sz="6000" dirty="0"/>
              <a:t>Square Enclosure</a:t>
            </a:r>
          </a:p>
          <a:p>
            <a:pPr marL="0" indent="0" algn="ctr">
              <a:buNone/>
            </a:pPr>
            <a:r>
              <a:rPr lang="en-US" sz="6000" dirty="0"/>
              <a:t>Scene #3</a:t>
            </a:r>
          </a:p>
        </p:txBody>
      </p:sp>
    </p:spTree>
    <p:extLst>
      <p:ext uri="{BB962C8B-B14F-4D97-AF65-F5344CB8AC3E}">
        <p14:creationId xmlns:p14="http://schemas.microsoft.com/office/powerpoint/2010/main" val="6073605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3511485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6000" b="1" dirty="0"/>
              <a:t>Enclosures </a:t>
            </a:r>
          </a:p>
          <a:p>
            <a:pPr marL="0" indent="0" algn="ctr">
              <a:buNone/>
            </a:pPr>
            <a:r>
              <a:rPr lang="en-US" sz="6000" dirty="0"/>
              <a:t>Random Placement</a:t>
            </a:r>
          </a:p>
          <a:p>
            <a:pPr marL="0" indent="0" algn="ctr">
              <a:buNone/>
            </a:pPr>
            <a:r>
              <a:rPr lang="en-US" sz="6000" dirty="0"/>
              <a:t>Circle Enclosure</a:t>
            </a:r>
          </a:p>
          <a:p>
            <a:pPr marL="0" indent="0" algn="ctr">
              <a:buNone/>
            </a:pPr>
            <a:r>
              <a:rPr lang="en-US" sz="6000" dirty="0"/>
              <a:t>Scene #3</a:t>
            </a:r>
          </a:p>
        </p:txBody>
      </p:sp>
    </p:spTree>
    <p:extLst>
      <p:ext uri="{BB962C8B-B14F-4D97-AF65-F5344CB8AC3E}">
        <p14:creationId xmlns:p14="http://schemas.microsoft.com/office/powerpoint/2010/main" val="1517879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/>
              <a:t>Instruction/Cue Screen Trials </a:t>
            </a:r>
          </a:p>
          <a:p>
            <a:pPr marL="0" indent="0" algn="ctr">
              <a:buNone/>
            </a:pPr>
            <a:r>
              <a:rPr lang="en-US" sz="6000" dirty="0"/>
              <a:t>Press the “spacebar”</a:t>
            </a:r>
          </a:p>
        </p:txBody>
      </p:sp>
    </p:spTree>
    <p:extLst>
      <p:ext uri="{BB962C8B-B14F-4D97-AF65-F5344CB8AC3E}">
        <p14:creationId xmlns:p14="http://schemas.microsoft.com/office/powerpoint/2010/main" val="34317262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3511485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6000" b="1" dirty="0"/>
              <a:t>Enclosures </a:t>
            </a:r>
          </a:p>
          <a:p>
            <a:pPr marL="0" indent="0" algn="ctr">
              <a:buNone/>
            </a:pPr>
            <a:r>
              <a:rPr lang="en-US" sz="6000" dirty="0"/>
              <a:t>Random Placement</a:t>
            </a:r>
          </a:p>
          <a:p>
            <a:pPr marL="0" indent="0" algn="ctr">
              <a:buNone/>
            </a:pPr>
            <a:r>
              <a:rPr lang="en-US" sz="6000" dirty="0"/>
              <a:t>Invisible Ground</a:t>
            </a:r>
          </a:p>
          <a:p>
            <a:pPr marL="0" indent="0" algn="ctr">
              <a:buNone/>
            </a:pPr>
            <a:r>
              <a:rPr lang="en-US" sz="6000" dirty="0"/>
              <a:t>Scene #2</a:t>
            </a:r>
          </a:p>
        </p:txBody>
      </p:sp>
    </p:spTree>
    <p:extLst>
      <p:ext uri="{BB962C8B-B14F-4D97-AF65-F5344CB8AC3E}">
        <p14:creationId xmlns:p14="http://schemas.microsoft.com/office/powerpoint/2010/main" val="40543627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3511485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6000" b="1" dirty="0"/>
              <a:t>Enclosures </a:t>
            </a:r>
          </a:p>
          <a:p>
            <a:pPr marL="0" indent="0" algn="ctr">
              <a:buNone/>
            </a:pPr>
            <a:r>
              <a:rPr lang="en-US" sz="6000" dirty="0"/>
              <a:t>Center Placement</a:t>
            </a:r>
          </a:p>
          <a:p>
            <a:pPr marL="0" indent="0" algn="ctr">
              <a:buNone/>
            </a:pPr>
            <a:r>
              <a:rPr lang="en-US" sz="6000" dirty="0"/>
              <a:t>Invisible Ground + Walls</a:t>
            </a:r>
          </a:p>
          <a:p>
            <a:pPr marL="0" indent="0" algn="ctr">
              <a:buNone/>
            </a:pPr>
            <a:r>
              <a:rPr lang="en-US" sz="6000" dirty="0"/>
              <a:t>Scene #3</a:t>
            </a:r>
          </a:p>
        </p:txBody>
      </p:sp>
    </p:spTree>
    <p:extLst>
      <p:ext uri="{BB962C8B-B14F-4D97-AF65-F5344CB8AC3E}">
        <p14:creationId xmlns:p14="http://schemas.microsoft.com/office/powerpoint/2010/main" val="42570272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5305E45-0056-40FB-9AB7-A3341ADF29BC}"/>
              </a:ext>
            </a:extLst>
          </p:cNvPr>
          <p:cNvSpPr/>
          <p:nvPr/>
        </p:nvSpPr>
        <p:spPr>
          <a:xfrm>
            <a:off x="1" y="0"/>
            <a:ext cx="6031832" cy="6858000"/>
          </a:xfrm>
          <a:prstGeom prst="rect">
            <a:avLst/>
          </a:prstGeom>
          <a:solidFill>
            <a:srgbClr val="5BADD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E8AE0F-4169-4287-B246-0059B9800979}"/>
              </a:ext>
            </a:extLst>
          </p:cNvPr>
          <p:cNvSpPr/>
          <p:nvPr/>
        </p:nvSpPr>
        <p:spPr>
          <a:xfrm>
            <a:off x="6160168" y="0"/>
            <a:ext cx="6031832" cy="6858000"/>
          </a:xfrm>
          <a:prstGeom prst="rect">
            <a:avLst/>
          </a:prstGeom>
          <a:solidFill>
            <a:srgbClr val="75BD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F6D8E6-6C33-419D-9801-DED8D48592BE}"/>
              </a:ext>
            </a:extLst>
          </p:cNvPr>
          <p:cNvSpPr/>
          <p:nvPr/>
        </p:nvSpPr>
        <p:spPr>
          <a:xfrm>
            <a:off x="3980449" y="0"/>
            <a:ext cx="4102768" cy="6858000"/>
          </a:xfrm>
          <a:prstGeom prst="rect">
            <a:avLst/>
          </a:prstGeom>
          <a:solidFill>
            <a:srgbClr val="DB49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6"/>
            <a:ext cx="12192000" cy="92559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TESTING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F7203AB-673F-484B-AB0C-19BF715895A0}"/>
              </a:ext>
            </a:extLst>
          </p:cNvPr>
          <p:cNvSpPr txBox="1">
            <a:spLocks/>
          </p:cNvSpPr>
          <p:nvPr/>
        </p:nvSpPr>
        <p:spPr>
          <a:xfrm>
            <a:off x="-4108783" y="3068889"/>
            <a:ext cx="12192000" cy="9255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6000" b="1" dirty="0">
                <a:solidFill>
                  <a:schemeClr val="bg1"/>
                </a:solidFill>
              </a:rPr>
              <a:t>Goals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7A92457-A14B-485D-8816-10D0BDA31314}"/>
              </a:ext>
            </a:extLst>
          </p:cNvPr>
          <p:cNvSpPr txBox="1">
            <a:spLocks/>
          </p:cNvSpPr>
          <p:nvPr/>
        </p:nvSpPr>
        <p:spPr>
          <a:xfrm>
            <a:off x="-64167" y="3068889"/>
            <a:ext cx="12192000" cy="9255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6000" b="1" dirty="0">
                <a:solidFill>
                  <a:schemeClr val="bg1"/>
                </a:solidFill>
              </a:rPr>
              <a:t>Landmarks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B19CC55-5107-49EC-B9FE-CDA0B836A473}"/>
              </a:ext>
            </a:extLst>
          </p:cNvPr>
          <p:cNvSpPr txBox="1">
            <a:spLocks/>
          </p:cNvSpPr>
          <p:nvPr/>
        </p:nvSpPr>
        <p:spPr>
          <a:xfrm>
            <a:off x="4041609" y="3068889"/>
            <a:ext cx="12192000" cy="9255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6000" b="1" dirty="0">
                <a:solidFill>
                  <a:schemeClr val="bg1"/>
                </a:solidFill>
              </a:rPr>
              <a:t>Enclosures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062ADF-593D-4CD2-B733-0934C6F5F350}"/>
              </a:ext>
            </a:extLst>
          </p:cNvPr>
          <p:cNvSpPr/>
          <p:nvPr/>
        </p:nvSpPr>
        <p:spPr>
          <a:xfrm>
            <a:off x="3172326" y="5403834"/>
            <a:ext cx="5847347" cy="8662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PRESS SPACE TO BEGIN TEST</a:t>
            </a:r>
          </a:p>
        </p:txBody>
      </p:sp>
    </p:spTree>
    <p:extLst>
      <p:ext uri="{BB962C8B-B14F-4D97-AF65-F5344CB8AC3E}">
        <p14:creationId xmlns:p14="http://schemas.microsoft.com/office/powerpoint/2010/main" val="27926251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3511485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US" sz="6000" b="1" dirty="0"/>
              <a:t>ALL </a:t>
            </a:r>
          </a:p>
          <a:p>
            <a:pPr marL="0" indent="0" algn="ctr">
              <a:buNone/>
            </a:pPr>
            <a:r>
              <a:rPr lang="en-US" sz="6000" dirty="0"/>
              <a:t>Enclosure: Square</a:t>
            </a:r>
          </a:p>
          <a:p>
            <a:pPr marL="0" indent="0" algn="ctr">
              <a:buNone/>
            </a:pPr>
            <a:r>
              <a:rPr lang="en-US" sz="6000" dirty="0"/>
              <a:t>All Goals: All Active</a:t>
            </a:r>
          </a:p>
          <a:p>
            <a:pPr marL="0" indent="0" algn="ctr">
              <a:buNone/>
            </a:pPr>
            <a:r>
              <a:rPr lang="en-US" sz="6000" dirty="0"/>
              <a:t>Quota = 4</a:t>
            </a:r>
          </a:p>
          <a:p>
            <a:pPr marL="0" indent="0" algn="ctr">
              <a:buNone/>
            </a:pPr>
            <a:r>
              <a:rPr lang="en-US" sz="6000" dirty="0"/>
              <a:t>Landmarks: All</a:t>
            </a:r>
          </a:p>
          <a:p>
            <a:pPr marL="0" indent="0" algn="ctr">
              <a:buNone/>
            </a:pPr>
            <a:r>
              <a:rPr lang="en-US" sz="6000" dirty="0"/>
              <a:t>Scene #2</a:t>
            </a:r>
          </a:p>
        </p:txBody>
      </p:sp>
    </p:spTree>
    <p:extLst>
      <p:ext uri="{BB962C8B-B14F-4D97-AF65-F5344CB8AC3E}">
        <p14:creationId xmlns:p14="http://schemas.microsoft.com/office/powerpoint/2010/main" val="1072457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3511485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US" sz="6000" b="1" dirty="0"/>
              <a:t>ALL </a:t>
            </a:r>
          </a:p>
          <a:p>
            <a:pPr marL="0" indent="0" algn="ctr">
              <a:buNone/>
            </a:pPr>
            <a:r>
              <a:rPr lang="en-US" sz="6000" dirty="0"/>
              <a:t>Enclosure: Circle</a:t>
            </a:r>
          </a:p>
          <a:p>
            <a:pPr marL="0" indent="0" algn="ctr">
              <a:buNone/>
            </a:pPr>
            <a:r>
              <a:rPr lang="en-US" sz="6000" dirty="0"/>
              <a:t>All Goals: (V: Cube + Apple, I: Sphere)</a:t>
            </a:r>
          </a:p>
          <a:p>
            <a:pPr marL="0" indent="0" algn="ctr">
              <a:buNone/>
            </a:pPr>
            <a:r>
              <a:rPr lang="en-US" sz="6000" dirty="0"/>
              <a:t>Quota = 3</a:t>
            </a:r>
          </a:p>
          <a:p>
            <a:pPr marL="0" indent="0" algn="ctr">
              <a:buNone/>
            </a:pPr>
            <a:r>
              <a:rPr lang="en-US" sz="6000" dirty="0"/>
              <a:t>Landmarks: All</a:t>
            </a:r>
          </a:p>
          <a:p>
            <a:pPr marL="0" indent="0" algn="ctr">
              <a:buNone/>
            </a:pPr>
            <a:r>
              <a:rPr lang="en-US" sz="6000" dirty="0"/>
              <a:t>Scene #3</a:t>
            </a:r>
          </a:p>
        </p:txBody>
      </p:sp>
    </p:spTree>
    <p:extLst>
      <p:ext uri="{BB962C8B-B14F-4D97-AF65-F5344CB8AC3E}">
        <p14:creationId xmlns:p14="http://schemas.microsoft.com/office/powerpoint/2010/main" val="8254312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3511485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US" sz="6000" b="1" dirty="0"/>
              <a:t>ALL </a:t>
            </a:r>
          </a:p>
          <a:p>
            <a:pPr marL="0" indent="0" algn="ctr">
              <a:buNone/>
            </a:pPr>
            <a:r>
              <a:rPr lang="en-US" sz="6000" dirty="0"/>
              <a:t>Enclosure: Invisible Floor</a:t>
            </a:r>
          </a:p>
          <a:p>
            <a:pPr marL="0" indent="0" algn="ctr">
              <a:buNone/>
            </a:pPr>
            <a:r>
              <a:rPr lang="en-US" sz="6000" dirty="0"/>
              <a:t>All Goals: (V: Sphere, I: Water)</a:t>
            </a:r>
          </a:p>
          <a:p>
            <a:pPr marL="0" indent="0" algn="ctr">
              <a:buNone/>
            </a:pPr>
            <a:r>
              <a:rPr lang="en-US" sz="6000" dirty="0"/>
              <a:t>Quota = 2</a:t>
            </a:r>
          </a:p>
          <a:p>
            <a:pPr marL="0" indent="0" algn="ctr">
              <a:buNone/>
            </a:pPr>
            <a:r>
              <a:rPr lang="en-US" sz="6000" dirty="0"/>
              <a:t>Landmarks: All</a:t>
            </a:r>
          </a:p>
          <a:p>
            <a:pPr marL="0" indent="0" algn="ctr">
              <a:buNone/>
            </a:pPr>
            <a:r>
              <a:rPr lang="en-US" sz="6000" dirty="0"/>
              <a:t>Scene #3</a:t>
            </a:r>
          </a:p>
        </p:txBody>
      </p:sp>
    </p:spTree>
    <p:extLst>
      <p:ext uri="{BB962C8B-B14F-4D97-AF65-F5344CB8AC3E}">
        <p14:creationId xmlns:p14="http://schemas.microsoft.com/office/powerpoint/2010/main" val="24369419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3511485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US" sz="6000" b="1" dirty="0"/>
              <a:t>ALL </a:t>
            </a:r>
          </a:p>
          <a:p>
            <a:pPr marL="0" indent="0" algn="ctr">
              <a:buNone/>
            </a:pPr>
            <a:r>
              <a:rPr lang="en-US" sz="6000" dirty="0"/>
              <a:t>Enclosure: Invisible Floor</a:t>
            </a:r>
          </a:p>
          <a:p>
            <a:pPr marL="0" indent="0" algn="ctr">
              <a:buNone/>
            </a:pPr>
            <a:r>
              <a:rPr lang="en-US" sz="6000" dirty="0"/>
              <a:t>All Goals: (V: Water, I: Water, Cube)</a:t>
            </a:r>
          </a:p>
          <a:p>
            <a:pPr marL="0" indent="0" algn="ctr">
              <a:buNone/>
            </a:pPr>
            <a:r>
              <a:rPr lang="en-US" sz="6000" dirty="0"/>
              <a:t>Quota = 2</a:t>
            </a:r>
          </a:p>
          <a:p>
            <a:pPr marL="0" indent="0" algn="ctr">
              <a:buNone/>
            </a:pPr>
            <a:r>
              <a:rPr lang="en-US" sz="6000" dirty="0"/>
              <a:t>Landmarks: All</a:t>
            </a:r>
          </a:p>
          <a:p>
            <a:pPr marL="0" indent="0" algn="ctr">
              <a:buNone/>
            </a:pPr>
            <a:r>
              <a:rPr lang="en-US" sz="6000" dirty="0"/>
              <a:t>Scene #3</a:t>
            </a:r>
          </a:p>
        </p:txBody>
      </p:sp>
    </p:spTree>
    <p:extLst>
      <p:ext uri="{BB962C8B-B14F-4D97-AF65-F5344CB8AC3E}">
        <p14:creationId xmlns:p14="http://schemas.microsoft.com/office/powerpoint/2010/main" val="200428575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EA24FE4-CF88-4576-8D74-4D4BF0A7AC4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1CB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218572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TESTING BLOCKS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Randomization w/ Replacement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F17ECE-4707-4113-8EAE-78F631CC14AA}"/>
              </a:ext>
            </a:extLst>
          </p:cNvPr>
          <p:cNvSpPr/>
          <p:nvPr/>
        </p:nvSpPr>
        <p:spPr>
          <a:xfrm>
            <a:off x="3172326" y="5403834"/>
            <a:ext cx="5847347" cy="8662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PRESS SPACE TO BEGIN TEST</a:t>
            </a:r>
          </a:p>
        </p:txBody>
      </p:sp>
    </p:spTree>
    <p:extLst>
      <p:ext uri="{BB962C8B-B14F-4D97-AF65-F5344CB8AC3E}">
        <p14:creationId xmlns:p14="http://schemas.microsoft.com/office/powerpoint/2010/main" val="285998104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6"/>
            <a:ext cx="12192000" cy="20084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/>
              <a:t>Randomization – W/ Replacement</a:t>
            </a:r>
          </a:p>
          <a:p>
            <a:pPr marL="0" indent="0" algn="ctr">
              <a:buNone/>
            </a:pPr>
            <a:r>
              <a:rPr lang="en-US" sz="6000" dirty="0"/>
              <a:t>Order 1</a:t>
            </a:r>
          </a:p>
        </p:txBody>
      </p:sp>
    </p:spTree>
    <p:extLst>
      <p:ext uri="{BB962C8B-B14F-4D97-AF65-F5344CB8AC3E}">
        <p14:creationId xmlns:p14="http://schemas.microsoft.com/office/powerpoint/2010/main" val="183509196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6"/>
            <a:ext cx="12192000" cy="20084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/>
              <a:t>Randomization – W/ Replacement</a:t>
            </a:r>
          </a:p>
          <a:p>
            <a:pPr marL="0" indent="0" algn="ctr">
              <a:buNone/>
            </a:pPr>
            <a:r>
              <a:rPr lang="en-US" sz="6000" dirty="0"/>
              <a:t>Order 2</a:t>
            </a:r>
          </a:p>
        </p:txBody>
      </p:sp>
    </p:spTree>
    <p:extLst>
      <p:ext uri="{BB962C8B-B14F-4D97-AF65-F5344CB8AC3E}">
        <p14:creationId xmlns:p14="http://schemas.microsoft.com/office/powerpoint/2010/main" val="1366274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/>
              <a:t>Instruction/Cue Screen Trials</a:t>
            </a:r>
            <a:endParaRPr lang="en-US" sz="6000" dirty="0"/>
          </a:p>
          <a:p>
            <a:pPr marL="0" indent="0" algn="ctr">
              <a:buNone/>
            </a:pPr>
            <a:r>
              <a:rPr lang="en-US" sz="6000" dirty="0"/>
              <a:t>Subfolder Test – Wait 5 Seconds</a:t>
            </a:r>
          </a:p>
        </p:txBody>
      </p:sp>
    </p:spTree>
    <p:extLst>
      <p:ext uri="{BB962C8B-B14F-4D97-AF65-F5344CB8AC3E}">
        <p14:creationId xmlns:p14="http://schemas.microsoft.com/office/powerpoint/2010/main" val="54331789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6"/>
            <a:ext cx="12192000" cy="20084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/>
              <a:t>Randomization – W/ Replacement</a:t>
            </a:r>
          </a:p>
          <a:p>
            <a:pPr marL="0" indent="0" algn="ctr">
              <a:buNone/>
            </a:pPr>
            <a:r>
              <a:rPr lang="en-US" sz="6000" dirty="0"/>
              <a:t>Order 3</a:t>
            </a:r>
          </a:p>
        </p:txBody>
      </p:sp>
    </p:spTree>
    <p:extLst>
      <p:ext uri="{BB962C8B-B14F-4D97-AF65-F5344CB8AC3E}">
        <p14:creationId xmlns:p14="http://schemas.microsoft.com/office/powerpoint/2010/main" val="277825635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EA24FE4-CF88-4576-8D74-4D4BF0A7AC4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1CB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218572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TESTING BLOCKS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Randomization w/o Replacement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242CA5-E864-4EEE-A717-71D7F8977BE4}"/>
              </a:ext>
            </a:extLst>
          </p:cNvPr>
          <p:cNvSpPr/>
          <p:nvPr/>
        </p:nvSpPr>
        <p:spPr>
          <a:xfrm>
            <a:off x="3172326" y="5403834"/>
            <a:ext cx="5847347" cy="8662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PRESS SPACE TO BEGIN TEST</a:t>
            </a:r>
          </a:p>
        </p:txBody>
      </p:sp>
    </p:spTree>
    <p:extLst>
      <p:ext uri="{BB962C8B-B14F-4D97-AF65-F5344CB8AC3E}">
        <p14:creationId xmlns:p14="http://schemas.microsoft.com/office/powerpoint/2010/main" val="252801921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6"/>
            <a:ext cx="12192000" cy="20084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/>
              <a:t>Randomization w/o Replacement</a:t>
            </a:r>
            <a:endParaRPr lang="en-US" sz="6000" dirty="0"/>
          </a:p>
          <a:p>
            <a:pPr marL="0" indent="0" algn="ctr">
              <a:buNone/>
            </a:pPr>
            <a:r>
              <a:rPr lang="en-US" sz="6000" dirty="0"/>
              <a:t>Order 1</a:t>
            </a:r>
          </a:p>
        </p:txBody>
      </p:sp>
    </p:spTree>
    <p:extLst>
      <p:ext uri="{BB962C8B-B14F-4D97-AF65-F5344CB8AC3E}">
        <p14:creationId xmlns:p14="http://schemas.microsoft.com/office/powerpoint/2010/main" val="366270071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6"/>
            <a:ext cx="12192000" cy="20084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/>
              <a:t>Randomization w/o Replacement</a:t>
            </a:r>
            <a:endParaRPr lang="en-US" sz="6000" dirty="0"/>
          </a:p>
          <a:p>
            <a:pPr marL="0" indent="0" algn="ctr">
              <a:buNone/>
            </a:pPr>
            <a:r>
              <a:rPr lang="en-US" sz="6000" dirty="0"/>
              <a:t>Order 2</a:t>
            </a:r>
          </a:p>
        </p:txBody>
      </p:sp>
    </p:spTree>
    <p:extLst>
      <p:ext uri="{BB962C8B-B14F-4D97-AF65-F5344CB8AC3E}">
        <p14:creationId xmlns:p14="http://schemas.microsoft.com/office/powerpoint/2010/main" val="9224214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6"/>
            <a:ext cx="12192000" cy="20084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/>
              <a:t>Randomization w/o Replacement</a:t>
            </a:r>
            <a:endParaRPr lang="en-US" sz="6000" dirty="0"/>
          </a:p>
          <a:p>
            <a:pPr marL="0" indent="0" algn="ctr">
              <a:buNone/>
            </a:pPr>
            <a:r>
              <a:rPr lang="en-US" sz="6000" dirty="0"/>
              <a:t>Order 3</a:t>
            </a:r>
          </a:p>
        </p:txBody>
      </p:sp>
    </p:spTree>
    <p:extLst>
      <p:ext uri="{BB962C8B-B14F-4D97-AF65-F5344CB8AC3E}">
        <p14:creationId xmlns:p14="http://schemas.microsoft.com/office/powerpoint/2010/main" val="137394134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EA24FE4-CF88-4576-8D74-4D4BF0A7AC4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1CB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32757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TESTING BLOCKS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Trial Criterion = 3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4 Trial – FAIL TEST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94FF17-2823-4800-84E4-12617EB4FFF2}"/>
              </a:ext>
            </a:extLst>
          </p:cNvPr>
          <p:cNvSpPr/>
          <p:nvPr/>
        </p:nvSpPr>
        <p:spPr>
          <a:xfrm>
            <a:off x="3172326" y="5403834"/>
            <a:ext cx="5847347" cy="8662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PRESS SPACE TO BEGIN TEST</a:t>
            </a:r>
          </a:p>
        </p:txBody>
      </p:sp>
    </p:spTree>
    <p:extLst>
      <p:ext uri="{BB962C8B-B14F-4D97-AF65-F5344CB8AC3E}">
        <p14:creationId xmlns:p14="http://schemas.microsoft.com/office/powerpoint/2010/main" val="322191346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3511485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US" sz="6000" b="1" dirty="0"/>
              <a:t>FAIL TEST TRIAL 1 </a:t>
            </a:r>
          </a:p>
          <a:p>
            <a:pPr marL="0" indent="0" algn="ctr">
              <a:buNone/>
            </a:pPr>
            <a:r>
              <a:rPr lang="en-US" sz="6000" dirty="0"/>
              <a:t>Enclosure: Invisible Floor</a:t>
            </a:r>
          </a:p>
          <a:p>
            <a:pPr marL="0" indent="0" algn="ctr">
              <a:buNone/>
            </a:pPr>
            <a:r>
              <a:rPr lang="en-US" sz="6000" dirty="0"/>
              <a:t>All Goals: (V: Water, I: Water, Cube)</a:t>
            </a:r>
          </a:p>
          <a:p>
            <a:pPr marL="0" indent="0" algn="ctr">
              <a:buNone/>
            </a:pPr>
            <a:r>
              <a:rPr lang="en-US" sz="6000" dirty="0"/>
              <a:t>Quota = 2</a:t>
            </a:r>
          </a:p>
          <a:p>
            <a:pPr marL="0" indent="0" algn="ctr">
              <a:buNone/>
            </a:pPr>
            <a:r>
              <a:rPr lang="en-US" sz="6000" dirty="0"/>
              <a:t>Landmarks: All</a:t>
            </a:r>
          </a:p>
          <a:p>
            <a:pPr marL="0" indent="0" algn="ctr">
              <a:buNone/>
            </a:pPr>
            <a:r>
              <a:rPr lang="en-US" sz="6000" dirty="0"/>
              <a:t>Scene #3</a:t>
            </a:r>
          </a:p>
        </p:txBody>
      </p:sp>
    </p:spTree>
    <p:extLst>
      <p:ext uri="{BB962C8B-B14F-4D97-AF65-F5344CB8AC3E}">
        <p14:creationId xmlns:p14="http://schemas.microsoft.com/office/powerpoint/2010/main" val="260389896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3511485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US" sz="6000" b="1" dirty="0"/>
              <a:t>FAIL TEST TRIAL 2 </a:t>
            </a:r>
          </a:p>
          <a:p>
            <a:pPr marL="0" indent="0" algn="ctr">
              <a:buNone/>
            </a:pPr>
            <a:r>
              <a:rPr lang="en-US" sz="6000" dirty="0"/>
              <a:t>Enclosure: Square</a:t>
            </a:r>
          </a:p>
          <a:p>
            <a:pPr marL="0" indent="0" algn="ctr">
              <a:buNone/>
            </a:pPr>
            <a:r>
              <a:rPr lang="en-US" sz="6000" dirty="0"/>
              <a:t>All Goals: All Active</a:t>
            </a:r>
          </a:p>
          <a:p>
            <a:pPr marL="0" indent="0" algn="ctr">
              <a:buNone/>
            </a:pPr>
            <a:r>
              <a:rPr lang="en-US" sz="6000" dirty="0"/>
              <a:t>Quota = 4</a:t>
            </a:r>
          </a:p>
          <a:p>
            <a:pPr marL="0" indent="0" algn="ctr">
              <a:buNone/>
            </a:pPr>
            <a:r>
              <a:rPr lang="en-US" sz="6000" dirty="0"/>
              <a:t>Landmarks: All</a:t>
            </a:r>
          </a:p>
          <a:p>
            <a:pPr marL="0" indent="0" algn="ctr">
              <a:buNone/>
            </a:pPr>
            <a:r>
              <a:rPr lang="en-US" sz="6000" dirty="0"/>
              <a:t>Scene #2</a:t>
            </a:r>
          </a:p>
        </p:txBody>
      </p:sp>
    </p:spTree>
    <p:extLst>
      <p:ext uri="{BB962C8B-B14F-4D97-AF65-F5344CB8AC3E}">
        <p14:creationId xmlns:p14="http://schemas.microsoft.com/office/powerpoint/2010/main" val="156818817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3511485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US" sz="6000" b="1" dirty="0"/>
              <a:t>FAIL TEST TRIAL 3 </a:t>
            </a:r>
          </a:p>
          <a:p>
            <a:pPr marL="0" indent="0" algn="ctr">
              <a:buNone/>
            </a:pPr>
            <a:r>
              <a:rPr lang="en-US" sz="6000" dirty="0"/>
              <a:t>Enclosure: Circle</a:t>
            </a:r>
          </a:p>
          <a:p>
            <a:pPr marL="0" indent="0" algn="ctr">
              <a:buNone/>
            </a:pPr>
            <a:r>
              <a:rPr lang="en-US" sz="6000" dirty="0"/>
              <a:t>All Goals: (V: Cube + Apple, I: Sphere)</a:t>
            </a:r>
          </a:p>
          <a:p>
            <a:pPr marL="0" indent="0" algn="ctr">
              <a:buNone/>
            </a:pPr>
            <a:r>
              <a:rPr lang="en-US" sz="6000" dirty="0"/>
              <a:t>Quota = 3</a:t>
            </a:r>
          </a:p>
          <a:p>
            <a:pPr marL="0" indent="0" algn="ctr">
              <a:buNone/>
            </a:pPr>
            <a:r>
              <a:rPr lang="en-US" sz="6000" dirty="0"/>
              <a:t>Landmarks: All</a:t>
            </a:r>
          </a:p>
          <a:p>
            <a:pPr marL="0" indent="0" algn="ctr">
              <a:buNone/>
            </a:pPr>
            <a:r>
              <a:rPr lang="en-US" sz="6000" dirty="0"/>
              <a:t>Scene #3</a:t>
            </a:r>
          </a:p>
        </p:txBody>
      </p:sp>
    </p:spTree>
    <p:extLst>
      <p:ext uri="{BB962C8B-B14F-4D97-AF65-F5344CB8AC3E}">
        <p14:creationId xmlns:p14="http://schemas.microsoft.com/office/powerpoint/2010/main" val="117484119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3511485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US" sz="6000" b="1" dirty="0"/>
              <a:t>FAIL TEST TRIAL 4  </a:t>
            </a:r>
          </a:p>
          <a:p>
            <a:pPr marL="0" indent="0" algn="ctr">
              <a:buNone/>
            </a:pPr>
            <a:r>
              <a:rPr lang="en-US" sz="6000" dirty="0"/>
              <a:t>Enclosure: Invisible Floor</a:t>
            </a:r>
          </a:p>
          <a:p>
            <a:pPr marL="0" indent="0" algn="ctr">
              <a:buNone/>
            </a:pPr>
            <a:r>
              <a:rPr lang="en-US" sz="6000" dirty="0"/>
              <a:t>All Goals: (V: Sphere, I: Water)</a:t>
            </a:r>
          </a:p>
          <a:p>
            <a:pPr marL="0" indent="0" algn="ctr">
              <a:buNone/>
            </a:pPr>
            <a:r>
              <a:rPr lang="en-US" sz="6000" dirty="0"/>
              <a:t>Quota = 2</a:t>
            </a:r>
          </a:p>
          <a:p>
            <a:pPr marL="0" indent="0" algn="ctr">
              <a:buNone/>
            </a:pPr>
            <a:r>
              <a:rPr lang="en-US" sz="6000" dirty="0"/>
              <a:t>Landmarks: All</a:t>
            </a:r>
          </a:p>
          <a:p>
            <a:pPr marL="0" indent="0" algn="ctr">
              <a:buNone/>
            </a:pPr>
            <a:r>
              <a:rPr lang="en-US" sz="6000" dirty="0"/>
              <a:t>Scene #3</a:t>
            </a:r>
          </a:p>
        </p:txBody>
      </p:sp>
    </p:spTree>
    <p:extLst>
      <p:ext uri="{BB962C8B-B14F-4D97-AF65-F5344CB8AC3E}">
        <p14:creationId xmlns:p14="http://schemas.microsoft.com/office/powerpoint/2010/main" val="924697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3583EEA-2B71-465E-9D18-D5FF6C40061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C55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218572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TESTING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Task Trials – Trial Termination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17793E-A1E8-4D7E-93A9-71F960DC176F}"/>
              </a:ext>
            </a:extLst>
          </p:cNvPr>
          <p:cNvSpPr/>
          <p:nvPr/>
        </p:nvSpPr>
        <p:spPr>
          <a:xfrm>
            <a:off x="3172326" y="5403834"/>
            <a:ext cx="5847347" cy="8662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PRESS SPACE TO BEGIN TEST</a:t>
            </a:r>
          </a:p>
        </p:txBody>
      </p:sp>
    </p:spTree>
    <p:extLst>
      <p:ext uri="{BB962C8B-B14F-4D97-AF65-F5344CB8AC3E}">
        <p14:creationId xmlns:p14="http://schemas.microsoft.com/office/powerpoint/2010/main" val="395423596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796716"/>
            <a:ext cx="12192000" cy="203734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6000" b="1" dirty="0"/>
          </a:p>
          <a:p>
            <a:pPr marL="0" indent="0" algn="ctr">
              <a:buNone/>
            </a:pPr>
            <a:r>
              <a:rPr lang="en-US" sz="6000" b="1" dirty="0"/>
              <a:t>YOU FAILED!!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48768395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EA24FE4-CF88-4576-8D74-4D4BF0A7AC4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1CB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32757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TESTING BLOCKS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Trial Criterion = 3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4 Trial – Pass Test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D69ED2-1123-41B1-8FF5-A1CD7F46B818}"/>
              </a:ext>
            </a:extLst>
          </p:cNvPr>
          <p:cNvSpPr/>
          <p:nvPr/>
        </p:nvSpPr>
        <p:spPr>
          <a:xfrm>
            <a:off x="3172326" y="5403834"/>
            <a:ext cx="5847347" cy="8662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PRESS SPACE TO BEGIN TEST</a:t>
            </a:r>
          </a:p>
        </p:txBody>
      </p:sp>
    </p:spTree>
    <p:extLst>
      <p:ext uri="{BB962C8B-B14F-4D97-AF65-F5344CB8AC3E}">
        <p14:creationId xmlns:p14="http://schemas.microsoft.com/office/powerpoint/2010/main" val="385698108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3511485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US" sz="6000" b="1" dirty="0"/>
              <a:t>PASS TEST TRIAL 1 </a:t>
            </a:r>
          </a:p>
          <a:p>
            <a:pPr marL="0" indent="0" algn="ctr">
              <a:buNone/>
            </a:pPr>
            <a:r>
              <a:rPr lang="en-US" sz="6000" dirty="0"/>
              <a:t>Enclosure: Invisible Floor</a:t>
            </a:r>
          </a:p>
          <a:p>
            <a:pPr marL="0" indent="0" algn="ctr">
              <a:buNone/>
            </a:pPr>
            <a:r>
              <a:rPr lang="en-US" sz="6000" dirty="0"/>
              <a:t>All Goals: (V: Water, I: Water, Cube)</a:t>
            </a:r>
          </a:p>
          <a:p>
            <a:pPr marL="0" indent="0" algn="ctr">
              <a:buNone/>
            </a:pPr>
            <a:r>
              <a:rPr lang="en-US" sz="6000" dirty="0"/>
              <a:t>Quota = 2</a:t>
            </a:r>
          </a:p>
          <a:p>
            <a:pPr marL="0" indent="0" algn="ctr">
              <a:buNone/>
            </a:pPr>
            <a:r>
              <a:rPr lang="en-US" sz="6000" dirty="0"/>
              <a:t>Landmarks: All</a:t>
            </a:r>
          </a:p>
          <a:p>
            <a:pPr marL="0" indent="0" algn="ctr">
              <a:buNone/>
            </a:pPr>
            <a:r>
              <a:rPr lang="en-US" sz="6000" dirty="0"/>
              <a:t>Scene #3</a:t>
            </a:r>
          </a:p>
        </p:txBody>
      </p:sp>
    </p:spTree>
    <p:extLst>
      <p:ext uri="{BB962C8B-B14F-4D97-AF65-F5344CB8AC3E}">
        <p14:creationId xmlns:p14="http://schemas.microsoft.com/office/powerpoint/2010/main" val="320095289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3511485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US" sz="6000" b="1" dirty="0"/>
              <a:t>PASS TEST TRIAL 2 </a:t>
            </a:r>
          </a:p>
          <a:p>
            <a:pPr marL="0" indent="0" algn="ctr">
              <a:buNone/>
            </a:pPr>
            <a:r>
              <a:rPr lang="en-US" sz="6000" dirty="0"/>
              <a:t>Enclosure: Square</a:t>
            </a:r>
          </a:p>
          <a:p>
            <a:pPr marL="0" indent="0" algn="ctr">
              <a:buNone/>
            </a:pPr>
            <a:r>
              <a:rPr lang="en-US" sz="6000" dirty="0"/>
              <a:t>All Goals: All Active</a:t>
            </a:r>
          </a:p>
          <a:p>
            <a:pPr marL="0" indent="0" algn="ctr">
              <a:buNone/>
            </a:pPr>
            <a:r>
              <a:rPr lang="en-US" sz="6000" dirty="0"/>
              <a:t>Quota = 4</a:t>
            </a:r>
          </a:p>
          <a:p>
            <a:pPr marL="0" indent="0" algn="ctr">
              <a:buNone/>
            </a:pPr>
            <a:r>
              <a:rPr lang="en-US" sz="6000" dirty="0"/>
              <a:t>Landmarks: All</a:t>
            </a:r>
          </a:p>
          <a:p>
            <a:pPr marL="0" indent="0" algn="ctr">
              <a:buNone/>
            </a:pPr>
            <a:r>
              <a:rPr lang="en-US" sz="6000" dirty="0"/>
              <a:t>Scene #2</a:t>
            </a:r>
          </a:p>
        </p:txBody>
      </p:sp>
    </p:spTree>
    <p:extLst>
      <p:ext uri="{BB962C8B-B14F-4D97-AF65-F5344CB8AC3E}">
        <p14:creationId xmlns:p14="http://schemas.microsoft.com/office/powerpoint/2010/main" val="426881691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3511485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US" sz="6000" b="1" dirty="0"/>
              <a:t>PASS TEST TRIAL 3 </a:t>
            </a:r>
          </a:p>
          <a:p>
            <a:pPr marL="0" indent="0" algn="ctr">
              <a:buNone/>
            </a:pPr>
            <a:r>
              <a:rPr lang="en-US" sz="6000" dirty="0"/>
              <a:t>Enclosure: Circle</a:t>
            </a:r>
          </a:p>
          <a:p>
            <a:pPr marL="0" indent="0" algn="ctr">
              <a:buNone/>
            </a:pPr>
            <a:r>
              <a:rPr lang="en-US" sz="6000" dirty="0"/>
              <a:t>All Goals: (V: Cube + Apple, I: Sphere)</a:t>
            </a:r>
          </a:p>
          <a:p>
            <a:pPr marL="0" indent="0" algn="ctr">
              <a:buNone/>
            </a:pPr>
            <a:r>
              <a:rPr lang="en-US" sz="6000" dirty="0"/>
              <a:t>Quota = 3</a:t>
            </a:r>
          </a:p>
          <a:p>
            <a:pPr marL="0" indent="0" algn="ctr">
              <a:buNone/>
            </a:pPr>
            <a:r>
              <a:rPr lang="en-US" sz="6000" dirty="0"/>
              <a:t>Landmarks: All</a:t>
            </a:r>
          </a:p>
          <a:p>
            <a:pPr marL="0" indent="0" algn="ctr">
              <a:buNone/>
            </a:pPr>
            <a:r>
              <a:rPr lang="en-US" sz="6000" dirty="0"/>
              <a:t>Scene #3</a:t>
            </a:r>
          </a:p>
        </p:txBody>
      </p:sp>
    </p:spTree>
    <p:extLst>
      <p:ext uri="{BB962C8B-B14F-4D97-AF65-F5344CB8AC3E}">
        <p14:creationId xmlns:p14="http://schemas.microsoft.com/office/powerpoint/2010/main" val="233933494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3511485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US" sz="6000" b="1" dirty="0"/>
              <a:t>PASS TEST TRIAL 4  </a:t>
            </a:r>
          </a:p>
          <a:p>
            <a:pPr marL="0" indent="0" algn="ctr">
              <a:buNone/>
            </a:pPr>
            <a:r>
              <a:rPr lang="en-US" sz="6000" dirty="0"/>
              <a:t>Enclosure: Invisible Floor</a:t>
            </a:r>
          </a:p>
          <a:p>
            <a:pPr marL="0" indent="0" algn="ctr">
              <a:buNone/>
            </a:pPr>
            <a:r>
              <a:rPr lang="en-US" sz="6000" dirty="0"/>
              <a:t>All Goals: (V: Sphere, I: Water)</a:t>
            </a:r>
          </a:p>
          <a:p>
            <a:pPr marL="0" indent="0" algn="ctr">
              <a:buNone/>
            </a:pPr>
            <a:r>
              <a:rPr lang="en-US" sz="6000" dirty="0"/>
              <a:t>Quota = 2</a:t>
            </a:r>
          </a:p>
          <a:p>
            <a:pPr marL="0" indent="0" algn="ctr">
              <a:buNone/>
            </a:pPr>
            <a:r>
              <a:rPr lang="en-US" sz="6000" dirty="0"/>
              <a:t>Landmarks: All</a:t>
            </a:r>
          </a:p>
          <a:p>
            <a:pPr marL="0" indent="0" algn="ctr">
              <a:buNone/>
            </a:pPr>
            <a:r>
              <a:rPr lang="en-US" sz="6000" dirty="0"/>
              <a:t>Scene #3</a:t>
            </a:r>
          </a:p>
        </p:txBody>
      </p:sp>
    </p:spTree>
    <p:extLst>
      <p:ext uri="{BB962C8B-B14F-4D97-AF65-F5344CB8AC3E}">
        <p14:creationId xmlns:p14="http://schemas.microsoft.com/office/powerpoint/2010/main" val="109149625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EA24FE4-CF88-4576-8D74-4D4BF0A7AC4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1CB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32757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TESTING BLOCKS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Trial Criterion = 3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Random (R) 2x4 Trial – FAIL Test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96E51C-464B-43DE-BB7E-C8035C94136E}"/>
              </a:ext>
            </a:extLst>
          </p:cNvPr>
          <p:cNvSpPr/>
          <p:nvPr/>
        </p:nvSpPr>
        <p:spPr>
          <a:xfrm>
            <a:off x="3172326" y="5403834"/>
            <a:ext cx="5847347" cy="8662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PRESS SPACE TO BEGIN TEST</a:t>
            </a:r>
          </a:p>
        </p:txBody>
      </p:sp>
    </p:spTree>
    <p:extLst>
      <p:ext uri="{BB962C8B-B14F-4D97-AF65-F5344CB8AC3E}">
        <p14:creationId xmlns:p14="http://schemas.microsoft.com/office/powerpoint/2010/main" val="277906313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34189"/>
            <a:ext cx="12192000" cy="5478379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6000" b="1" dirty="0"/>
              <a:t>TRIAL 1 - FAIL TEST</a:t>
            </a:r>
          </a:p>
          <a:p>
            <a:pPr marL="0" indent="0" algn="ctr">
              <a:buNone/>
            </a:pPr>
            <a:r>
              <a:rPr lang="en-US" sz="6000" b="1" dirty="0"/>
              <a:t>TRIAL CRITERION + RANDOM (R) </a:t>
            </a:r>
          </a:p>
          <a:p>
            <a:pPr marL="0" indent="0" algn="ctr">
              <a:buNone/>
            </a:pPr>
            <a:r>
              <a:rPr lang="en-US" sz="6000" dirty="0"/>
              <a:t>Enclosure: Invisible Floor</a:t>
            </a:r>
          </a:p>
          <a:p>
            <a:pPr marL="0" indent="0" algn="ctr">
              <a:buNone/>
            </a:pPr>
            <a:r>
              <a:rPr lang="en-US" sz="6000" dirty="0"/>
              <a:t>All Goals: (V: Water, I: Water, Cube)</a:t>
            </a:r>
          </a:p>
          <a:p>
            <a:pPr marL="0" indent="0" algn="ctr">
              <a:buNone/>
            </a:pPr>
            <a:r>
              <a:rPr lang="en-US" sz="6000" dirty="0"/>
              <a:t>Quota = 2</a:t>
            </a:r>
          </a:p>
          <a:p>
            <a:pPr marL="0" indent="0" algn="ctr">
              <a:buNone/>
            </a:pPr>
            <a:r>
              <a:rPr lang="en-US" sz="6000" dirty="0"/>
              <a:t>Landmarks: All</a:t>
            </a:r>
          </a:p>
          <a:p>
            <a:pPr marL="0" indent="0" algn="ctr">
              <a:buNone/>
            </a:pPr>
            <a:r>
              <a:rPr lang="en-US" sz="6000" dirty="0"/>
              <a:t>Scene #3</a:t>
            </a:r>
          </a:p>
        </p:txBody>
      </p:sp>
    </p:spTree>
    <p:extLst>
      <p:ext uri="{BB962C8B-B14F-4D97-AF65-F5344CB8AC3E}">
        <p14:creationId xmlns:p14="http://schemas.microsoft.com/office/powerpoint/2010/main" val="291044443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26958"/>
            <a:ext cx="12192000" cy="5273841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6000" b="1" dirty="0"/>
              <a:t>TRIAL 2 – FAIL TEST</a:t>
            </a:r>
          </a:p>
          <a:p>
            <a:pPr marL="0" indent="0" algn="ctr">
              <a:buNone/>
            </a:pPr>
            <a:r>
              <a:rPr lang="en-US" sz="6000" b="1" dirty="0"/>
              <a:t>TRIAL CRITERION + RANDOM (R) </a:t>
            </a:r>
          </a:p>
          <a:p>
            <a:pPr marL="0" indent="0" algn="ctr">
              <a:buNone/>
            </a:pPr>
            <a:r>
              <a:rPr lang="en-US" sz="6000" dirty="0"/>
              <a:t>Enclosure: Square</a:t>
            </a:r>
          </a:p>
          <a:p>
            <a:pPr marL="0" indent="0" algn="ctr">
              <a:buNone/>
            </a:pPr>
            <a:r>
              <a:rPr lang="en-US" sz="6000" dirty="0"/>
              <a:t>All Goals: All Active</a:t>
            </a:r>
          </a:p>
          <a:p>
            <a:pPr marL="0" indent="0" algn="ctr">
              <a:buNone/>
            </a:pPr>
            <a:r>
              <a:rPr lang="en-US" sz="6000" dirty="0"/>
              <a:t>Quota = 4</a:t>
            </a:r>
          </a:p>
          <a:p>
            <a:pPr marL="0" indent="0" algn="ctr">
              <a:buNone/>
            </a:pPr>
            <a:r>
              <a:rPr lang="en-US" sz="6000" dirty="0"/>
              <a:t>Landmarks: All</a:t>
            </a:r>
          </a:p>
          <a:p>
            <a:pPr marL="0" indent="0" algn="ctr">
              <a:buNone/>
            </a:pPr>
            <a:r>
              <a:rPr lang="en-US" sz="6000" dirty="0"/>
              <a:t>Scene #2</a:t>
            </a:r>
          </a:p>
        </p:txBody>
      </p:sp>
    </p:spTree>
    <p:extLst>
      <p:ext uri="{BB962C8B-B14F-4D97-AF65-F5344CB8AC3E}">
        <p14:creationId xmlns:p14="http://schemas.microsoft.com/office/powerpoint/2010/main" val="377173769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60947"/>
            <a:ext cx="12192000" cy="5710990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6000" b="1" dirty="0"/>
              <a:t>TRIAL 3 – FAIL TEST</a:t>
            </a:r>
          </a:p>
          <a:p>
            <a:pPr marL="0" indent="0" algn="ctr">
              <a:buNone/>
            </a:pPr>
            <a:r>
              <a:rPr lang="en-US" sz="6000" b="1" dirty="0"/>
              <a:t>TRIAL CRITERION + RANDOM (R) </a:t>
            </a:r>
          </a:p>
          <a:p>
            <a:pPr marL="0" indent="0" algn="ctr">
              <a:buNone/>
            </a:pPr>
            <a:r>
              <a:rPr lang="en-US" sz="6000" dirty="0"/>
              <a:t>Enclosure: Circle</a:t>
            </a:r>
          </a:p>
          <a:p>
            <a:pPr marL="0" indent="0" algn="ctr">
              <a:buNone/>
            </a:pPr>
            <a:r>
              <a:rPr lang="en-US" sz="6000" dirty="0"/>
              <a:t>All Goals: (V: Cube + Apple, I: Sphere)</a:t>
            </a:r>
          </a:p>
          <a:p>
            <a:pPr marL="0" indent="0" algn="ctr">
              <a:buNone/>
            </a:pPr>
            <a:r>
              <a:rPr lang="en-US" sz="6000" dirty="0"/>
              <a:t>Quota = 3</a:t>
            </a:r>
          </a:p>
          <a:p>
            <a:pPr marL="0" indent="0" algn="ctr">
              <a:buNone/>
            </a:pPr>
            <a:r>
              <a:rPr lang="en-US" sz="6000" dirty="0"/>
              <a:t>Landmarks: All</a:t>
            </a:r>
          </a:p>
          <a:p>
            <a:pPr marL="0" indent="0" algn="ctr">
              <a:buNone/>
            </a:pPr>
            <a:r>
              <a:rPr lang="en-US" sz="6000" dirty="0"/>
              <a:t>Scene #3</a:t>
            </a:r>
          </a:p>
        </p:txBody>
      </p:sp>
    </p:spTree>
    <p:extLst>
      <p:ext uri="{BB962C8B-B14F-4D97-AF65-F5344CB8AC3E}">
        <p14:creationId xmlns:p14="http://schemas.microsoft.com/office/powerpoint/2010/main" val="3232452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340884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 err="1"/>
              <a:t>TrialTime</a:t>
            </a:r>
            <a:endParaRPr lang="en-US" sz="6000" dirty="0"/>
          </a:p>
          <a:p>
            <a:pPr marL="0" indent="0" algn="ctr">
              <a:buNone/>
            </a:pPr>
            <a:r>
              <a:rPr lang="en-US" sz="6000" dirty="0"/>
              <a:t>Trial Time = 5seconds</a:t>
            </a:r>
          </a:p>
          <a:p>
            <a:pPr marL="0" indent="0" algn="ctr">
              <a:buNone/>
            </a:pPr>
            <a:r>
              <a:rPr lang="en-US" sz="6000" dirty="0"/>
              <a:t>Scene #2</a:t>
            </a:r>
          </a:p>
        </p:txBody>
      </p:sp>
    </p:spTree>
    <p:extLst>
      <p:ext uri="{BB962C8B-B14F-4D97-AF65-F5344CB8AC3E}">
        <p14:creationId xmlns:p14="http://schemas.microsoft.com/office/powerpoint/2010/main" val="90075160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40633"/>
            <a:ext cx="12192000" cy="6424862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6000" b="1" dirty="0"/>
              <a:t>TRIAL 4 – FAIL TEST</a:t>
            </a:r>
          </a:p>
          <a:p>
            <a:pPr marL="0" indent="0" algn="ctr">
              <a:buNone/>
            </a:pPr>
            <a:r>
              <a:rPr lang="en-US" sz="6000" b="1" dirty="0"/>
              <a:t>TRIAL CRITERION + RANDOM (R) </a:t>
            </a:r>
          </a:p>
          <a:p>
            <a:pPr marL="0" indent="0" algn="ctr">
              <a:buNone/>
            </a:pPr>
            <a:r>
              <a:rPr lang="en-US" sz="6000" dirty="0"/>
              <a:t>Enclosure: Invisible Floor</a:t>
            </a:r>
          </a:p>
          <a:p>
            <a:pPr marL="0" indent="0" algn="ctr">
              <a:buNone/>
            </a:pPr>
            <a:r>
              <a:rPr lang="en-US" sz="6000" dirty="0"/>
              <a:t>All Goals: (V: Sphere, I: Water)</a:t>
            </a:r>
          </a:p>
          <a:p>
            <a:pPr marL="0" indent="0" algn="ctr">
              <a:buNone/>
            </a:pPr>
            <a:r>
              <a:rPr lang="en-US" sz="6000" dirty="0"/>
              <a:t>Quota = 2</a:t>
            </a:r>
          </a:p>
          <a:p>
            <a:pPr marL="0" indent="0" algn="ctr">
              <a:buNone/>
            </a:pPr>
            <a:r>
              <a:rPr lang="en-US" sz="6000" dirty="0"/>
              <a:t>Landmarks: All</a:t>
            </a:r>
          </a:p>
          <a:p>
            <a:pPr marL="0" indent="0" algn="ctr">
              <a:buNone/>
            </a:pPr>
            <a:r>
              <a:rPr lang="en-US" sz="6000" dirty="0"/>
              <a:t>Scene #3</a:t>
            </a:r>
          </a:p>
        </p:txBody>
      </p:sp>
    </p:spTree>
    <p:extLst>
      <p:ext uri="{BB962C8B-B14F-4D97-AF65-F5344CB8AC3E}">
        <p14:creationId xmlns:p14="http://schemas.microsoft.com/office/powerpoint/2010/main" val="426511200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EA24FE4-CF88-4576-8D74-4D4BF0A7AC4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1CB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32757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TESTING BLOCKS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Trial Criterion = 3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Random (R) 2x4 Trial – PASS Test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1D12CF-96BF-4068-B2D3-5785E65C5F15}"/>
              </a:ext>
            </a:extLst>
          </p:cNvPr>
          <p:cNvSpPr/>
          <p:nvPr/>
        </p:nvSpPr>
        <p:spPr>
          <a:xfrm>
            <a:off x="3172326" y="5403834"/>
            <a:ext cx="5847347" cy="8662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PRESS SPACE TO BEGIN TEST</a:t>
            </a:r>
          </a:p>
        </p:txBody>
      </p:sp>
    </p:spTree>
    <p:extLst>
      <p:ext uri="{BB962C8B-B14F-4D97-AF65-F5344CB8AC3E}">
        <p14:creationId xmlns:p14="http://schemas.microsoft.com/office/powerpoint/2010/main" val="253245486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34189"/>
            <a:ext cx="12192000" cy="5478379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6000" b="1" dirty="0"/>
              <a:t>TRIAL 1 - PASS TEST</a:t>
            </a:r>
          </a:p>
          <a:p>
            <a:pPr marL="0" indent="0" algn="ctr">
              <a:buNone/>
            </a:pPr>
            <a:r>
              <a:rPr lang="en-US" sz="6000" b="1" dirty="0"/>
              <a:t>TRIAL CRITERION + RANDOM (R) </a:t>
            </a:r>
          </a:p>
          <a:p>
            <a:pPr marL="0" indent="0" algn="ctr">
              <a:buNone/>
            </a:pPr>
            <a:r>
              <a:rPr lang="en-US" sz="6000" dirty="0"/>
              <a:t>Enclosure: Invisible Floor</a:t>
            </a:r>
          </a:p>
          <a:p>
            <a:pPr marL="0" indent="0" algn="ctr">
              <a:buNone/>
            </a:pPr>
            <a:r>
              <a:rPr lang="en-US" sz="6000" dirty="0"/>
              <a:t>All Goals: (V: Water, I: Water, Cube)</a:t>
            </a:r>
          </a:p>
          <a:p>
            <a:pPr marL="0" indent="0" algn="ctr">
              <a:buNone/>
            </a:pPr>
            <a:r>
              <a:rPr lang="en-US" sz="6000" dirty="0"/>
              <a:t>Quota = 2</a:t>
            </a:r>
          </a:p>
          <a:p>
            <a:pPr marL="0" indent="0" algn="ctr">
              <a:buNone/>
            </a:pPr>
            <a:r>
              <a:rPr lang="en-US" sz="6000" dirty="0"/>
              <a:t>Landmarks: All</a:t>
            </a:r>
          </a:p>
          <a:p>
            <a:pPr marL="0" indent="0" algn="ctr">
              <a:buNone/>
            </a:pPr>
            <a:r>
              <a:rPr lang="en-US" sz="6000" dirty="0"/>
              <a:t>Scene #3</a:t>
            </a:r>
          </a:p>
        </p:txBody>
      </p:sp>
    </p:spTree>
    <p:extLst>
      <p:ext uri="{BB962C8B-B14F-4D97-AF65-F5344CB8AC3E}">
        <p14:creationId xmlns:p14="http://schemas.microsoft.com/office/powerpoint/2010/main" val="105313231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26958"/>
            <a:ext cx="12192000" cy="5273841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6000" b="1" dirty="0"/>
              <a:t>TRIAL 2 – PASS TEST</a:t>
            </a:r>
          </a:p>
          <a:p>
            <a:pPr marL="0" indent="0" algn="ctr">
              <a:buNone/>
            </a:pPr>
            <a:r>
              <a:rPr lang="en-US" sz="6000" b="1" dirty="0"/>
              <a:t>TRIAL CRITERION + RANDOM (R) </a:t>
            </a:r>
          </a:p>
          <a:p>
            <a:pPr marL="0" indent="0" algn="ctr">
              <a:buNone/>
            </a:pPr>
            <a:r>
              <a:rPr lang="en-US" sz="6000" dirty="0"/>
              <a:t>Enclosure: Square</a:t>
            </a:r>
          </a:p>
          <a:p>
            <a:pPr marL="0" indent="0" algn="ctr">
              <a:buNone/>
            </a:pPr>
            <a:r>
              <a:rPr lang="en-US" sz="6000" dirty="0"/>
              <a:t>All Goals: All Active</a:t>
            </a:r>
          </a:p>
          <a:p>
            <a:pPr marL="0" indent="0" algn="ctr">
              <a:buNone/>
            </a:pPr>
            <a:r>
              <a:rPr lang="en-US" sz="6000" dirty="0"/>
              <a:t>Quota = 4</a:t>
            </a:r>
          </a:p>
          <a:p>
            <a:pPr marL="0" indent="0" algn="ctr">
              <a:buNone/>
            </a:pPr>
            <a:r>
              <a:rPr lang="en-US" sz="6000" dirty="0"/>
              <a:t>Landmarks: All</a:t>
            </a:r>
          </a:p>
          <a:p>
            <a:pPr marL="0" indent="0" algn="ctr">
              <a:buNone/>
            </a:pPr>
            <a:r>
              <a:rPr lang="en-US" sz="6000" dirty="0"/>
              <a:t>Scene #2</a:t>
            </a:r>
          </a:p>
        </p:txBody>
      </p:sp>
    </p:spTree>
    <p:extLst>
      <p:ext uri="{BB962C8B-B14F-4D97-AF65-F5344CB8AC3E}">
        <p14:creationId xmlns:p14="http://schemas.microsoft.com/office/powerpoint/2010/main" val="199791670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60947"/>
            <a:ext cx="12192000" cy="5710990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6000" b="1" dirty="0"/>
              <a:t>TRIAL 3 – PASS TEST</a:t>
            </a:r>
          </a:p>
          <a:p>
            <a:pPr marL="0" indent="0" algn="ctr">
              <a:buNone/>
            </a:pPr>
            <a:r>
              <a:rPr lang="en-US" sz="6000" b="1" dirty="0"/>
              <a:t>TRIAL CRITERION + RANDOM (R) </a:t>
            </a:r>
          </a:p>
          <a:p>
            <a:pPr marL="0" indent="0" algn="ctr">
              <a:buNone/>
            </a:pPr>
            <a:r>
              <a:rPr lang="en-US" sz="6000" dirty="0"/>
              <a:t>Enclosure: Circle</a:t>
            </a:r>
          </a:p>
          <a:p>
            <a:pPr marL="0" indent="0" algn="ctr">
              <a:buNone/>
            </a:pPr>
            <a:r>
              <a:rPr lang="en-US" sz="6000" dirty="0"/>
              <a:t>All Goals: (V: Cube + Apple, I: Sphere)</a:t>
            </a:r>
          </a:p>
          <a:p>
            <a:pPr marL="0" indent="0" algn="ctr">
              <a:buNone/>
            </a:pPr>
            <a:r>
              <a:rPr lang="en-US" sz="6000" dirty="0"/>
              <a:t>Quota = 3</a:t>
            </a:r>
          </a:p>
          <a:p>
            <a:pPr marL="0" indent="0" algn="ctr">
              <a:buNone/>
            </a:pPr>
            <a:r>
              <a:rPr lang="en-US" sz="6000" dirty="0"/>
              <a:t>Landmarks: All</a:t>
            </a:r>
          </a:p>
          <a:p>
            <a:pPr marL="0" indent="0" algn="ctr">
              <a:buNone/>
            </a:pPr>
            <a:r>
              <a:rPr lang="en-US" sz="6000" dirty="0"/>
              <a:t>Scene #3</a:t>
            </a:r>
          </a:p>
        </p:txBody>
      </p:sp>
    </p:spTree>
    <p:extLst>
      <p:ext uri="{BB962C8B-B14F-4D97-AF65-F5344CB8AC3E}">
        <p14:creationId xmlns:p14="http://schemas.microsoft.com/office/powerpoint/2010/main" val="5532085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40633"/>
            <a:ext cx="12192000" cy="6424862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6000" b="1" dirty="0"/>
              <a:t>TRIAL 4 – PASS TEST</a:t>
            </a:r>
          </a:p>
          <a:p>
            <a:pPr marL="0" indent="0" algn="ctr">
              <a:buNone/>
            </a:pPr>
            <a:r>
              <a:rPr lang="en-US" sz="6000" b="1" dirty="0"/>
              <a:t>TRIAL CRITERION + RANDOM (R) </a:t>
            </a:r>
          </a:p>
          <a:p>
            <a:pPr marL="0" indent="0" algn="ctr">
              <a:buNone/>
            </a:pPr>
            <a:r>
              <a:rPr lang="en-US" sz="6000" dirty="0"/>
              <a:t>Enclosure: Invisible Floor</a:t>
            </a:r>
          </a:p>
          <a:p>
            <a:pPr marL="0" indent="0" algn="ctr">
              <a:buNone/>
            </a:pPr>
            <a:r>
              <a:rPr lang="en-US" sz="6000" dirty="0"/>
              <a:t>All Goals: (V: Sphere, I: Water)</a:t>
            </a:r>
          </a:p>
          <a:p>
            <a:pPr marL="0" indent="0" algn="ctr">
              <a:buNone/>
            </a:pPr>
            <a:r>
              <a:rPr lang="en-US" sz="6000" dirty="0"/>
              <a:t>Quota = 2</a:t>
            </a:r>
          </a:p>
          <a:p>
            <a:pPr marL="0" indent="0" algn="ctr">
              <a:buNone/>
            </a:pPr>
            <a:r>
              <a:rPr lang="en-US" sz="6000" dirty="0"/>
              <a:t>Landmarks: All</a:t>
            </a:r>
          </a:p>
          <a:p>
            <a:pPr marL="0" indent="0" algn="ctr">
              <a:buNone/>
            </a:pPr>
            <a:r>
              <a:rPr lang="en-US" sz="6000" dirty="0"/>
              <a:t>Scene #3</a:t>
            </a:r>
          </a:p>
        </p:txBody>
      </p:sp>
    </p:spTree>
    <p:extLst>
      <p:ext uri="{BB962C8B-B14F-4D97-AF65-F5344CB8AC3E}">
        <p14:creationId xmlns:p14="http://schemas.microsoft.com/office/powerpoint/2010/main" val="7305637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EA24FE4-CF88-4576-8D74-4D4BF0A7AC4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1CB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32757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TESTING BLOCKS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Trial Criterion = 3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Random (NO R) 4 Trial – FAIL Test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84D5DB-1ECE-4237-B45C-C6E5B618BBC4}"/>
              </a:ext>
            </a:extLst>
          </p:cNvPr>
          <p:cNvSpPr/>
          <p:nvPr/>
        </p:nvSpPr>
        <p:spPr>
          <a:xfrm>
            <a:off x="3172326" y="5403834"/>
            <a:ext cx="5847347" cy="8662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PRESS SPACE TO BEGIN TEST</a:t>
            </a:r>
          </a:p>
        </p:txBody>
      </p:sp>
    </p:spTree>
    <p:extLst>
      <p:ext uri="{BB962C8B-B14F-4D97-AF65-F5344CB8AC3E}">
        <p14:creationId xmlns:p14="http://schemas.microsoft.com/office/powerpoint/2010/main" val="362653265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34189"/>
            <a:ext cx="12192000" cy="5478379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6000" b="1" dirty="0"/>
              <a:t>TRIAL 1 - FAIL TEST</a:t>
            </a:r>
          </a:p>
          <a:p>
            <a:pPr marL="0" indent="0" algn="ctr">
              <a:buNone/>
            </a:pPr>
            <a:r>
              <a:rPr lang="en-US" sz="6000" b="1" dirty="0"/>
              <a:t>TRIAL CRITERION + RANDOM (NO R) </a:t>
            </a:r>
          </a:p>
          <a:p>
            <a:pPr marL="0" indent="0" algn="ctr">
              <a:buNone/>
            </a:pPr>
            <a:r>
              <a:rPr lang="en-US" sz="6000" dirty="0"/>
              <a:t>Enclosure: Invisible Floor</a:t>
            </a:r>
          </a:p>
          <a:p>
            <a:pPr marL="0" indent="0" algn="ctr">
              <a:buNone/>
            </a:pPr>
            <a:r>
              <a:rPr lang="en-US" sz="6000" dirty="0"/>
              <a:t>All Goals: (V: Water, I: Water, Cube)</a:t>
            </a:r>
          </a:p>
          <a:p>
            <a:pPr marL="0" indent="0" algn="ctr">
              <a:buNone/>
            </a:pPr>
            <a:r>
              <a:rPr lang="en-US" sz="6000" dirty="0"/>
              <a:t>Quota = 2</a:t>
            </a:r>
          </a:p>
          <a:p>
            <a:pPr marL="0" indent="0" algn="ctr">
              <a:buNone/>
            </a:pPr>
            <a:r>
              <a:rPr lang="en-US" sz="6000" dirty="0"/>
              <a:t>Landmarks: All</a:t>
            </a:r>
          </a:p>
          <a:p>
            <a:pPr marL="0" indent="0" algn="ctr">
              <a:buNone/>
            </a:pPr>
            <a:r>
              <a:rPr lang="en-US" sz="6000" dirty="0"/>
              <a:t>Scene #3</a:t>
            </a:r>
          </a:p>
        </p:txBody>
      </p:sp>
    </p:spTree>
    <p:extLst>
      <p:ext uri="{BB962C8B-B14F-4D97-AF65-F5344CB8AC3E}">
        <p14:creationId xmlns:p14="http://schemas.microsoft.com/office/powerpoint/2010/main" val="125047903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26958"/>
            <a:ext cx="12192000" cy="5273841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6000" b="1" dirty="0"/>
              <a:t>TRIAL 2 – FAIL TEST</a:t>
            </a:r>
          </a:p>
          <a:p>
            <a:pPr marL="0" indent="0" algn="ctr">
              <a:buNone/>
            </a:pPr>
            <a:r>
              <a:rPr lang="en-US" sz="6000" b="1" dirty="0"/>
              <a:t>TRIAL CRITERION + RANDOM (NO R) </a:t>
            </a:r>
          </a:p>
          <a:p>
            <a:pPr marL="0" indent="0" algn="ctr">
              <a:buNone/>
            </a:pPr>
            <a:r>
              <a:rPr lang="en-US" sz="6000" dirty="0"/>
              <a:t>Enclosure: Square</a:t>
            </a:r>
          </a:p>
          <a:p>
            <a:pPr marL="0" indent="0" algn="ctr">
              <a:buNone/>
            </a:pPr>
            <a:r>
              <a:rPr lang="en-US" sz="6000" dirty="0"/>
              <a:t>All Goals: All Active</a:t>
            </a:r>
          </a:p>
          <a:p>
            <a:pPr marL="0" indent="0" algn="ctr">
              <a:buNone/>
            </a:pPr>
            <a:r>
              <a:rPr lang="en-US" sz="6000" dirty="0"/>
              <a:t>Quota = 4</a:t>
            </a:r>
          </a:p>
          <a:p>
            <a:pPr marL="0" indent="0" algn="ctr">
              <a:buNone/>
            </a:pPr>
            <a:r>
              <a:rPr lang="en-US" sz="6000" dirty="0"/>
              <a:t>Landmarks: All</a:t>
            </a:r>
          </a:p>
          <a:p>
            <a:pPr marL="0" indent="0" algn="ctr">
              <a:buNone/>
            </a:pPr>
            <a:r>
              <a:rPr lang="en-US" sz="6000" dirty="0"/>
              <a:t>Scene #2</a:t>
            </a:r>
          </a:p>
        </p:txBody>
      </p:sp>
    </p:spTree>
    <p:extLst>
      <p:ext uri="{BB962C8B-B14F-4D97-AF65-F5344CB8AC3E}">
        <p14:creationId xmlns:p14="http://schemas.microsoft.com/office/powerpoint/2010/main" val="60912154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60947"/>
            <a:ext cx="12192000" cy="5710990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6000" b="1" dirty="0"/>
              <a:t>TRIAL 3 – FAIL TEST</a:t>
            </a:r>
          </a:p>
          <a:p>
            <a:pPr marL="0" indent="0" algn="ctr">
              <a:buNone/>
            </a:pPr>
            <a:r>
              <a:rPr lang="en-US" sz="6000" b="1" dirty="0"/>
              <a:t>TRIAL CRITERION + RANDOM (NO R) </a:t>
            </a:r>
          </a:p>
          <a:p>
            <a:pPr marL="0" indent="0" algn="ctr">
              <a:buNone/>
            </a:pPr>
            <a:r>
              <a:rPr lang="en-US" sz="6000" dirty="0"/>
              <a:t>Enclosure: Circle</a:t>
            </a:r>
          </a:p>
          <a:p>
            <a:pPr marL="0" indent="0" algn="ctr">
              <a:buNone/>
            </a:pPr>
            <a:r>
              <a:rPr lang="en-US" sz="6000" dirty="0"/>
              <a:t>All Goals: (V: Cube + Apple, I: Sphere)</a:t>
            </a:r>
          </a:p>
          <a:p>
            <a:pPr marL="0" indent="0" algn="ctr">
              <a:buNone/>
            </a:pPr>
            <a:r>
              <a:rPr lang="en-US" sz="6000" dirty="0"/>
              <a:t>Quota = 3</a:t>
            </a:r>
          </a:p>
          <a:p>
            <a:pPr marL="0" indent="0" algn="ctr">
              <a:buNone/>
            </a:pPr>
            <a:r>
              <a:rPr lang="en-US" sz="6000" dirty="0"/>
              <a:t>Landmarks: All</a:t>
            </a:r>
          </a:p>
          <a:p>
            <a:pPr marL="0" indent="0" algn="ctr">
              <a:buNone/>
            </a:pPr>
            <a:r>
              <a:rPr lang="en-US" sz="6000" dirty="0"/>
              <a:t>Scene #3</a:t>
            </a:r>
          </a:p>
        </p:txBody>
      </p:sp>
    </p:spTree>
    <p:extLst>
      <p:ext uri="{BB962C8B-B14F-4D97-AF65-F5344CB8AC3E}">
        <p14:creationId xmlns:p14="http://schemas.microsoft.com/office/powerpoint/2010/main" val="4210147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330621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 err="1"/>
              <a:t>TrialTime</a:t>
            </a:r>
            <a:endParaRPr lang="en-US" sz="6000" dirty="0"/>
          </a:p>
          <a:p>
            <a:pPr marL="0" indent="0" algn="ctr">
              <a:buNone/>
            </a:pPr>
            <a:r>
              <a:rPr lang="en-US" sz="6000" dirty="0"/>
              <a:t>Trial Time = 10 seconds</a:t>
            </a:r>
          </a:p>
          <a:p>
            <a:pPr marL="0" indent="0" algn="ctr">
              <a:buNone/>
            </a:pPr>
            <a:r>
              <a:rPr lang="en-US" sz="6000" dirty="0"/>
              <a:t>Scene #3</a:t>
            </a:r>
          </a:p>
          <a:p>
            <a:pPr marL="0" indent="0" algn="ctr">
              <a:buNone/>
            </a:pP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18655192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40633"/>
            <a:ext cx="12192000" cy="6424862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6000" b="1" dirty="0"/>
              <a:t>TRIAL 4 – FAIL TEST</a:t>
            </a:r>
          </a:p>
          <a:p>
            <a:pPr marL="0" indent="0" algn="ctr">
              <a:buNone/>
            </a:pPr>
            <a:r>
              <a:rPr lang="en-US" sz="6000" b="1" dirty="0"/>
              <a:t>TRIAL CRITERION + RANDOM (NO R) </a:t>
            </a:r>
          </a:p>
          <a:p>
            <a:pPr marL="0" indent="0" algn="ctr">
              <a:buNone/>
            </a:pPr>
            <a:r>
              <a:rPr lang="en-US" sz="6000" dirty="0"/>
              <a:t>Enclosure: Invisible Floor</a:t>
            </a:r>
          </a:p>
          <a:p>
            <a:pPr marL="0" indent="0" algn="ctr">
              <a:buNone/>
            </a:pPr>
            <a:r>
              <a:rPr lang="en-US" sz="6000" dirty="0"/>
              <a:t>All Goals: (V: Sphere, I: Water)</a:t>
            </a:r>
          </a:p>
          <a:p>
            <a:pPr marL="0" indent="0" algn="ctr">
              <a:buNone/>
            </a:pPr>
            <a:r>
              <a:rPr lang="en-US" sz="6000" dirty="0"/>
              <a:t>Quota = 2</a:t>
            </a:r>
          </a:p>
          <a:p>
            <a:pPr marL="0" indent="0" algn="ctr">
              <a:buNone/>
            </a:pPr>
            <a:r>
              <a:rPr lang="en-US" sz="6000" dirty="0"/>
              <a:t>Landmarks: All</a:t>
            </a:r>
          </a:p>
          <a:p>
            <a:pPr marL="0" indent="0" algn="ctr">
              <a:buNone/>
            </a:pPr>
            <a:r>
              <a:rPr lang="en-US" sz="6000" dirty="0"/>
              <a:t>Scene #3</a:t>
            </a:r>
          </a:p>
        </p:txBody>
      </p:sp>
    </p:spTree>
    <p:extLst>
      <p:ext uri="{BB962C8B-B14F-4D97-AF65-F5344CB8AC3E}">
        <p14:creationId xmlns:p14="http://schemas.microsoft.com/office/powerpoint/2010/main" val="279728550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EA24FE4-CF88-4576-8D74-4D4BF0A7AC4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1CB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32757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TESTING BLOCKS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Trial Criterion = 3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Random (NO R) 4 Trial – PASS Test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619423-00BB-4AD2-8F0E-37DDC3470B25}"/>
              </a:ext>
            </a:extLst>
          </p:cNvPr>
          <p:cNvSpPr/>
          <p:nvPr/>
        </p:nvSpPr>
        <p:spPr>
          <a:xfrm>
            <a:off x="3172326" y="5403834"/>
            <a:ext cx="5847347" cy="8662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PRESS SPACE TO BEGIN TEST</a:t>
            </a:r>
          </a:p>
        </p:txBody>
      </p:sp>
    </p:spTree>
    <p:extLst>
      <p:ext uri="{BB962C8B-B14F-4D97-AF65-F5344CB8AC3E}">
        <p14:creationId xmlns:p14="http://schemas.microsoft.com/office/powerpoint/2010/main" val="170732358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34189"/>
            <a:ext cx="12192000" cy="5478379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6000" b="1" dirty="0"/>
              <a:t>TRIAL 1 - PASS TEST</a:t>
            </a:r>
          </a:p>
          <a:p>
            <a:pPr marL="0" indent="0" algn="ctr">
              <a:buNone/>
            </a:pPr>
            <a:r>
              <a:rPr lang="en-US" sz="6000" b="1" dirty="0"/>
              <a:t>TRIAL CRITERION + RANDOM (NO R) </a:t>
            </a:r>
          </a:p>
          <a:p>
            <a:pPr marL="0" indent="0" algn="ctr">
              <a:buNone/>
            </a:pPr>
            <a:r>
              <a:rPr lang="en-US" sz="6000" dirty="0"/>
              <a:t>Enclosure: Invisible Floor</a:t>
            </a:r>
          </a:p>
          <a:p>
            <a:pPr marL="0" indent="0" algn="ctr">
              <a:buNone/>
            </a:pPr>
            <a:r>
              <a:rPr lang="en-US" sz="6000" dirty="0"/>
              <a:t>All Goals: (V: Water, I: Water, Cube)</a:t>
            </a:r>
          </a:p>
          <a:p>
            <a:pPr marL="0" indent="0" algn="ctr">
              <a:buNone/>
            </a:pPr>
            <a:r>
              <a:rPr lang="en-US" sz="6000" dirty="0"/>
              <a:t>Quota = 2</a:t>
            </a:r>
          </a:p>
          <a:p>
            <a:pPr marL="0" indent="0" algn="ctr">
              <a:buNone/>
            </a:pPr>
            <a:r>
              <a:rPr lang="en-US" sz="6000" dirty="0"/>
              <a:t>Landmarks: All</a:t>
            </a:r>
          </a:p>
          <a:p>
            <a:pPr marL="0" indent="0" algn="ctr">
              <a:buNone/>
            </a:pPr>
            <a:r>
              <a:rPr lang="en-US" sz="6000" dirty="0"/>
              <a:t>Scene #3</a:t>
            </a:r>
          </a:p>
        </p:txBody>
      </p:sp>
    </p:spTree>
    <p:extLst>
      <p:ext uri="{BB962C8B-B14F-4D97-AF65-F5344CB8AC3E}">
        <p14:creationId xmlns:p14="http://schemas.microsoft.com/office/powerpoint/2010/main" val="113514105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26958"/>
            <a:ext cx="12192000" cy="5273841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6000" b="1" dirty="0"/>
              <a:t>TRIAL 2 – PASS TEST</a:t>
            </a:r>
          </a:p>
          <a:p>
            <a:pPr marL="0" indent="0" algn="ctr">
              <a:buNone/>
            </a:pPr>
            <a:r>
              <a:rPr lang="en-US" sz="6000" b="1" dirty="0"/>
              <a:t>TRIAL CRITERION + RANDOM (NO R) </a:t>
            </a:r>
          </a:p>
          <a:p>
            <a:pPr marL="0" indent="0" algn="ctr">
              <a:buNone/>
            </a:pPr>
            <a:r>
              <a:rPr lang="en-US" sz="6000" dirty="0"/>
              <a:t>Enclosure: Square</a:t>
            </a:r>
          </a:p>
          <a:p>
            <a:pPr marL="0" indent="0" algn="ctr">
              <a:buNone/>
            </a:pPr>
            <a:r>
              <a:rPr lang="en-US" sz="6000" dirty="0"/>
              <a:t>All Goals: All Active</a:t>
            </a:r>
          </a:p>
          <a:p>
            <a:pPr marL="0" indent="0" algn="ctr">
              <a:buNone/>
            </a:pPr>
            <a:r>
              <a:rPr lang="en-US" sz="6000" dirty="0"/>
              <a:t>Quota = 4</a:t>
            </a:r>
          </a:p>
          <a:p>
            <a:pPr marL="0" indent="0" algn="ctr">
              <a:buNone/>
            </a:pPr>
            <a:r>
              <a:rPr lang="en-US" sz="6000" dirty="0"/>
              <a:t>Landmarks: All</a:t>
            </a:r>
          </a:p>
          <a:p>
            <a:pPr marL="0" indent="0" algn="ctr">
              <a:buNone/>
            </a:pPr>
            <a:r>
              <a:rPr lang="en-US" sz="6000" dirty="0"/>
              <a:t>Scene #2</a:t>
            </a:r>
          </a:p>
        </p:txBody>
      </p:sp>
    </p:spTree>
    <p:extLst>
      <p:ext uri="{BB962C8B-B14F-4D97-AF65-F5344CB8AC3E}">
        <p14:creationId xmlns:p14="http://schemas.microsoft.com/office/powerpoint/2010/main" val="395916410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60947"/>
            <a:ext cx="12192000" cy="5710990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6000" b="1" dirty="0"/>
              <a:t>TRIAL 3 – PASS TEST</a:t>
            </a:r>
          </a:p>
          <a:p>
            <a:pPr marL="0" indent="0" algn="ctr">
              <a:buNone/>
            </a:pPr>
            <a:r>
              <a:rPr lang="en-US" sz="6000" b="1" dirty="0"/>
              <a:t>TRIAL CRITERION + RANDOM (NO R) </a:t>
            </a:r>
          </a:p>
          <a:p>
            <a:pPr marL="0" indent="0" algn="ctr">
              <a:buNone/>
            </a:pPr>
            <a:r>
              <a:rPr lang="en-US" sz="6000" dirty="0"/>
              <a:t>Enclosure: Circle</a:t>
            </a:r>
          </a:p>
          <a:p>
            <a:pPr marL="0" indent="0" algn="ctr">
              <a:buNone/>
            </a:pPr>
            <a:r>
              <a:rPr lang="en-US" sz="6000" dirty="0"/>
              <a:t>All Goals: (V: Cube + Apple, I: Sphere)</a:t>
            </a:r>
          </a:p>
          <a:p>
            <a:pPr marL="0" indent="0" algn="ctr">
              <a:buNone/>
            </a:pPr>
            <a:r>
              <a:rPr lang="en-US" sz="6000" dirty="0"/>
              <a:t>Quota = 3</a:t>
            </a:r>
          </a:p>
          <a:p>
            <a:pPr marL="0" indent="0" algn="ctr">
              <a:buNone/>
            </a:pPr>
            <a:r>
              <a:rPr lang="en-US" sz="6000" dirty="0"/>
              <a:t>Landmarks: All</a:t>
            </a:r>
          </a:p>
          <a:p>
            <a:pPr marL="0" indent="0" algn="ctr">
              <a:buNone/>
            </a:pPr>
            <a:r>
              <a:rPr lang="en-US" sz="6000" dirty="0"/>
              <a:t>Scene #3</a:t>
            </a:r>
          </a:p>
        </p:txBody>
      </p:sp>
    </p:spTree>
    <p:extLst>
      <p:ext uri="{BB962C8B-B14F-4D97-AF65-F5344CB8AC3E}">
        <p14:creationId xmlns:p14="http://schemas.microsoft.com/office/powerpoint/2010/main" val="179178970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40633"/>
            <a:ext cx="12192000" cy="6424862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6000" b="1" dirty="0"/>
              <a:t>TRIAL 4 – PASS TEST</a:t>
            </a:r>
          </a:p>
          <a:p>
            <a:pPr marL="0" indent="0" algn="ctr">
              <a:buNone/>
            </a:pPr>
            <a:r>
              <a:rPr lang="en-US" sz="6000" b="1" dirty="0"/>
              <a:t>TRIAL CRITERION + RANDOM (NO R) </a:t>
            </a:r>
          </a:p>
          <a:p>
            <a:pPr marL="0" indent="0" algn="ctr">
              <a:buNone/>
            </a:pPr>
            <a:r>
              <a:rPr lang="en-US" sz="6000" dirty="0"/>
              <a:t>Enclosure: Invisible Floor</a:t>
            </a:r>
          </a:p>
          <a:p>
            <a:pPr marL="0" indent="0" algn="ctr">
              <a:buNone/>
            </a:pPr>
            <a:r>
              <a:rPr lang="en-US" sz="6000" dirty="0"/>
              <a:t>All Goals: (V: Sphere, I: Water)</a:t>
            </a:r>
          </a:p>
          <a:p>
            <a:pPr marL="0" indent="0" algn="ctr">
              <a:buNone/>
            </a:pPr>
            <a:r>
              <a:rPr lang="en-US" sz="6000" dirty="0"/>
              <a:t>Quota = 2</a:t>
            </a:r>
          </a:p>
          <a:p>
            <a:pPr marL="0" indent="0" algn="ctr">
              <a:buNone/>
            </a:pPr>
            <a:r>
              <a:rPr lang="en-US" sz="6000" dirty="0"/>
              <a:t>Landmarks: All</a:t>
            </a:r>
          </a:p>
          <a:p>
            <a:pPr marL="0" indent="0" algn="ctr">
              <a:buNone/>
            </a:pPr>
            <a:r>
              <a:rPr lang="en-US" sz="6000" dirty="0"/>
              <a:t>Scene #3</a:t>
            </a:r>
          </a:p>
        </p:txBody>
      </p:sp>
    </p:spTree>
    <p:extLst>
      <p:ext uri="{BB962C8B-B14F-4D97-AF65-F5344CB8AC3E}">
        <p14:creationId xmlns:p14="http://schemas.microsoft.com/office/powerpoint/2010/main" val="310720945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EA24FE4-CF88-4576-8D74-4D4BF0A7AC4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1CB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32757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TESTING BLOCKS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BLOCK Criterion = 3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Serial 4 Trial – Test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73B93A-5FA2-4254-9481-12C7D51FB89E}"/>
              </a:ext>
            </a:extLst>
          </p:cNvPr>
          <p:cNvSpPr/>
          <p:nvPr/>
        </p:nvSpPr>
        <p:spPr>
          <a:xfrm>
            <a:off x="3172326" y="5403834"/>
            <a:ext cx="5847347" cy="8662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PRESS SPACE TO BEGIN TEST</a:t>
            </a:r>
          </a:p>
        </p:txBody>
      </p:sp>
    </p:spTree>
    <p:extLst>
      <p:ext uri="{BB962C8B-B14F-4D97-AF65-F5344CB8AC3E}">
        <p14:creationId xmlns:p14="http://schemas.microsoft.com/office/powerpoint/2010/main" val="4932171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34189"/>
            <a:ext cx="12192000" cy="5478379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6000" b="1" dirty="0"/>
              <a:t>TRIAL 1 </a:t>
            </a:r>
          </a:p>
          <a:p>
            <a:pPr marL="0" indent="0" algn="ctr">
              <a:buNone/>
            </a:pPr>
            <a:r>
              <a:rPr lang="en-US" sz="6000" b="1" dirty="0"/>
              <a:t>BLOCK CRITERION + SERIAL</a:t>
            </a:r>
          </a:p>
          <a:p>
            <a:pPr marL="0" indent="0" algn="ctr">
              <a:buNone/>
            </a:pPr>
            <a:r>
              <a:rPr lang="en-US" sz="6000" dirty="0"/>
              <a:t>Enclosure: Invisible Floor</a:t>
            </a:r>
          </a:p>
          <a:p>
            <a:pPr marL="0" indent="0" algn="ctr">
              <a:buNone/>
            </a:pPr>
            <a:r>
              <a:rPr lang="en-US" sz="6000" dirty="0"/>
              <a:t>All Goals: (V: Water, I: Water, Cube)</a:t>
            </a:r>
          </a:p>
          <a:p>
            <a:pPr marL="0" indent="0" algn="ctr">
              <a:buNone/>
            </a:pPr>
            <a:r>
              <a:rPr lang="en-US" sz="6000" dirty="0"/>
              <a:t>Quota = 2</a:t>
            </a:r>
          </a:p>
          <a:p>
            <a:pPr marL="0" indent="0" algn="ctr">
              <a:buNone/>
            </a:pPr>
            <a:r>
              <a:rPr lang="en-US" sz="6000" dirty="0"/>
              <a:t>Landmarks: All</a:t>
            </a:r>
          </a:p>
          <a:p>
            <a:pPr marL="0" indent="0" algn="ctr">
              <a:buNone/>
            </a:pPr>
            <a:r>
              <a:rPr lang="en-US" sz="6000" dirty="0"/>
              <a:t>Scene #3</a:t>
            </a:r>
          </a:p>
        </p:txBody>
      </p:sp>
    </p:spTree>
    <p:extLst>
      <p:ext uri="{BB962C8B-B14F-4D97-AF65-F5344CB8AC3E}">
        <p14:creationId xmlns:p14="http://schemas.microsoft.com/office/powerpoint/2010/main" val="303893227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26958"/>
            <a:ext cx="12192000" cy="5273841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6000" b="1" dirty="0"/>
              <a:t>TRIAL 2 </a:t>
            </a:r>
          </a:p>
          <a:p>
            <a:pPr marL="0" indent="0" algn="ctr">
              <a:buNone/>
            </a:pPr>
            <a:r>
              <a:rPr lang="en-US" sz="6000" b="1" dirty="0"/>
              <a:t>BLOCK CRITERION + SERIAL</a:t>
            </a:r>
          </a:p>
          <a:p>
            <a:pPr marL="0" indent="0" algn="ctr">
              <a:buNone/>
            </a:pPr>
            <a:r>
              <a:rPr lang="en-US" sz="6000" dirty="0"/>
              <a:t>Enclosure: Square</a:t>
            </a:r>
          </a:p>
          <a:p>
            <a:pPr marL="0" indent="0" algn="ctr">
              <a:buNone/>
            </a:pPr>
            <a:r>
              <a:rPr lang="en-US" sz="6000" dirty="0"/>
              <a:t>All Goals: All Active</a:t>
            </a:r>
          </a:p>
          <a:p>
            <a:pPr marL="0" indent="0" algn="ctr">
              <a:buNone/>
            </a:pPr>
            <a:r>
              <a:rPr lang="en-US" sz="6000" dirty="0"/>
              <a:t>Quota = 4</a:t>
            </a:r>
          </a:p>
          <a:p>
            <a:pPr marL="0" indent="0" algn="ctr">
              <a:buNone/>
            </a:pPr>
            <a:r>
              <a:rPr lang="en-US" sz="6000" dirty="0"/>
              <a:t>Landmarks: All</a:t>
            </a:r>
          </a:p>
          <a:p>
            <a:pPr marL="0" indent="0" algn="ctr">
              <a:buNone/>
            </a:pPr>
            <a:r>
              <a:rPr lang="en-US" sz="6000" dirty="0"/>
              <a:t>Scene #2</a:t>
            </a:r>
          </a:p>
        </p:txBody>
      </p:sp>
    </p:spTree>
    <p:extLst>
      <p:ext uri="{BB962C8B-B14F-4D97-AF65-F5344CB8AC3E}">
        <p14:creationId xmlns:p14="http://schemas.microsoft.com/office/powerpoint/2010/main" val="172367239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60947"/>
            <a:ext cx="12192000" cy="5710990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6000" b="1" dirty="0"/>
              <a:t>TRIAL 3</a:t>
            </a:r>
          </a:p>
          <a:p>
            <a:pPr marL="0" indent="0" algn="ctr">
              <a:buNone/>
            </a:pPr>
            <a:r>
              <a:rPr lang="en-US" sz="6000" b="1" dirty="0"/>
              <a:t>BLOCK CRITERION + SERIAL</a:t>
            </a:r>
          </a:p>
          <a:p>
            <a:pPr marL="0" indent="0" algn="ctr">
              <a:buNone/>
            </a:pPr>
            <a:r>
              <a:rPr lang="en-US" sz="6000" dirty="0"/>
              <a:t>Enclosure: Circle</a:t>
            </a:r>
          </a:p>
          <a:p>
            <a:pPr marL="0" indent="0" algn="ctr">
              <a:buNone/>
            </a:pPr>
            <a:r>
              <a:rPr lang="en-US" sz="6000" dirty="0"/>
              <a:t>All Goals: (V: Cube + Apple, I: Sphere)</a:t>
            </a:r>
          </a:p>
          <a:p>
            <a:pPr marL="0" indent="0" algn="ctr">
              <a:buNone/>
            </a:pPr>
            <a:r>
              <a:rPr lang="en-US" sz="6000" dirty="0"/>
              <a:t>Quota = 3</a:t>
            </a:r>
          </a:p>
          <a:p>
            <a:pPr marL="0" indent="0" algn="ctr">
              <a:buNone/>
            </a:pPr>
            <a:r>
              <a:rPr lang="en-US" sz="6000" dirty="0"/>
              <a:t>Landmarks: All</a:t>
            </a:r>
          </a:p>
          <a:p>
            <a:pPr marL="0" indent="0" algn="ctr">
              <a:buNone/>
            </a:pPr>
            <a:r>
              <a:rPr lang="en-US" sz="6000" dirty="0"/>
              <a:t>Scene #3</a:t>
            </a:r>
          </a:p>
        </p:txBody>
      </p:sp>
    </p:spTree>
    <p:extLst>
      <p:ext uri="{BB962C8B-B14F-4D97-AF65-F5344CB8AC3E}">
        <p14:creationId xmlns:p14="http://schemas.microsoft.com/office/powerpoint/2010/main" val="2986808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368876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 err="1"/>
              <a:t>TrialEndKey</a:t>
            </a:r>
            <a:endParaRPr lang="en-US" sz="6000" dirty="0"/>
          </a:p>
          <a:p>
            <a:pPr marL="0" indent="0" algn="ctr">
              <a:buNone/>
            </a:pPr>
            <a:r>
              <a:rPr lang="en-US" sz="6000" dirty="0"/>
              <a:t>Press “x”</a:t>
            </a:r>
          </a:p>
          <a:p>
            <a:pPr marL="0" indent="0" algn="ctr">
              <a:buNone/>
            </a:pPr>
            <a:r>
              <a:rPr lang="en-US" sz="6000" dirty="0"/>
              <a:t>Scene #2</a:t>
            </a:r>
          </a:p>
        </p:txBody>
      </p:sp>
    </p:spTree>
    <p:extLst>
      <p:ext uri="{BB962C8B-B14F-4D97-AF65-F5344CB8AC3E}">
        <p14:creationId xmlns:p14="http://schemas.microsoft.com/office/powerpoint/2010/main" val="259087092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40633"/>
            <a:ext cx="12192000" cy="6424862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6000" b="1" dirty="0"/>
              <a:t>TRIAL 4 </a:t>
            </a:r>
          </a:p>
          <a:p>
            <a:pPr marL="0" indent="0" algn="ctr">
              <a:buNone/>
            </a:pPr>
            <a:r>
              <a:rPr lang="en-US" sz="6000" b="1" dirty="0"/>
              <a:t>BLOCK CRITERION + SERIAL</a:t>
            </a:r>
          </a:p>
          <a:p>
            <a:pPr marL="0" indent="0" algn="ctr">
              <a:buNone/>
            </a:pPr>
            <a:r>
              <a:rPr lang="en-US" sz="6000" dirty="0"/>
              <a:t>Enclosure: Invisible Floor</a:t>
            </a:r>
          </a:p>
          <a:p>
            <a:pPr marL="0" indent="0" algn="ctr">
              <a:buNone/>
            </a:pPr>
            <a:r>
              <a:rPr lang="en-US" sz="6000" dirty="0"/>
              <a:t>All Goals: (V: Sphere, I: Water)</a:t>
            </a:r>
          </a:p>
          <a:p>
            <a:pPr marL="0" indent="0" algn="ctr">
              <a:buNone/>
            </a:pPr>
            <a:r>
              <a:rPr lang="en-US" sz="6000" dirty="0"/>
              <a:t>Quota = 2</a:t>
            </a:r>
          </a:p>
          <a:p>
            <a:pPr marL="0" indent="0" algn="ctr">
              <a:buNone/>
            </a:pPr>
            <a:r>
              <a:rPr lang="en-US" sz="6000" dirty="0"/>
              <a:t>Landmarks: All</a:t>
            </a:r>
          </a:p>
          <a:p>
            <a:pPr marL="0" indent="0" algn="ctr">
              <a:buNone/>
            </a:pPr>
            <a:r>
              <a:rPr lang="en-US" sz="6000" dirty="0"/>
              <a:t>Scene #3</a:t>
            </a:r>
          </a:p>
        </p:txBody>
      </p:sp>
    </p:spTree>
    <p:extLst>
      <p:ext uri="{BB962C8B-B14F-4D97-AF65-F5344CB8AC3E}">
        <p14:creationId xmlns:p14="http://schemas.microsoft.com/office/powerpoint/2010/main" val="423273473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EA24FE4-CF88-4576-8D74-4D4BF0A7AC4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1CB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32757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TESTING BLOCKS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BLOCK Criterion = 3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RANDOM (R) 4 Trial – Test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3D26CC-E231-471A-9F1E-61C09D37CD03}"/>
              </a:ext>
            </a:extLst>
          </p:cNvPr>
          <p:cNvSpPr/>
          <p:nvPr/>
        </p:nvSpPr>
        <p:spPr>
          <a:xfrm>
            <a:off x="3172326" y="5403834"/>
            <a:ext cx="5847347" cy="8662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PRESS SPACE TO BEGIN TEST</a:t>
            </a:r>
          </a:p>
        </p:txBody>
      </p:sp>
    </p:spTree>
    <p:extLst>
      <p:ext uri="{BB962C8B-B14F-4D97-AF65-F5344CB8AC3E}">
        <p14:creationId xmlns:p14="http://schemas.microsoft.com/office/powerpoint/2010/main" val="45644992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34189"/>
            <a:ext cx="12192000" cy="5478379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6000" b="1" dirty="0"/>
              <a:t>TRIAL 1 </a:t>
            </a:r>
          </a:p>
          <a:p>
            <a:pPr marL="0" indent="0" algn="ctr">
              <a:buNone/>
            </a:pPr>
            <a:r>
              <a:rPr lang="en-US" sz="6000" b="1" dirty="0"/>
              <a:t>BLOCK CRITERION + RANDOM (R) </a:t>
            </a:r>
          </a:p>
          <a:p>
            <a:pPr marL="0" indent="0" algn="ctr">
              <a:buNone/>
            </a:pPr>
            <a:r>
              <a:rPr lang="en-US" sz="6000" dirty="0"/>
              <a:t>Enclosure: Invisible Floor</a:t>
            </a:r>
          </a:p>
          <a:p>
            <a:pPr marL="0" indent="0" algn="ctr">
              <a:buNone/>
            </a:pPr>
            <a:r>
              <a:rPr lang="en-US" sz="6000" dirty="0"/>
              <a:t>All Goals: (V: Water, I: Water, Cube)</a:t>
            </a:r>
          </a:p>
          <a:p>
            <a:pPr marL="0" indent="0" algn="ctr">
              <a:buNone/>
            </a:pPr>
            <a:r>
              <a:rPr lang="en-US" sz="6000" dirty="0"/>
              <a:t>Quota = 2</a:t>
            </a:r>
          </a:p>
          <a:p>
            <a:pPr marL="0" indent="0" algn="ctr">
              <a:buNone/>
            </a:pPr>
            <a:r>
              <a:rPr lang="en-US" sz="6000" dirty="0"/>
              <a:t>Landmarks: All</a:t>
            </a:r>
          </a:p>
          <a:p>
            <a:pPr marL="0" indent="0" algn="ctr">
              <a:buNone/>
            </a:pPr>
            <a:r>
              <a:rPr lang="en-US" sz="6000" dirty="0"/>
              <a:t>Scene #3</a:t>
            </a:r>
          </a:p>
        </p:txBody>
      </p:sp>
    </p:spTree>
    <p:extLst>
      <p:ext uri="{BB962C8B-B14F-4D97-AF65-F5344CB8AC3E}">
        <p14:creationId xmlns:p14="http://schemas.microsoft.com/office/powerpoint/2010/main" val="169924658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26958"/>
            <a:ext cx="12192000" cy="5273841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6000" b="1" dirty="0"/>
              <a:t>TRIAL 2 </a:t>
            </a:r>
          </a:p>
          <a:p>
            <a:pPr marL="0" indent="0" algn="ctr">
              <a:buNone/>
            </a:pPr>
            <a:r>
              <a:rPr lang="en-US" sz="6000" b="1" dirty="0"/>
              <a:t>BLOCK CRITERION + RANDOM (R) </a:t>
            </a:r>
          </a:p>
          <a:p>
            <a:pPr marL="0" indent="0" algn="ctr">
              <a:buNone/>
            </a:pPr>
            <a:r>
              <a:rPr lang="en-US" sz="6000" dirty="0"/>
              <a:t>Enclosure: Square</a:t>
            </a:r>
          </a:p>
          <a:p>
            <a:pPr marL="0" indent="0" algn="ctr">
              <a:buNone/>
            </a:pPr>
            <a:r>
              <a:rPr lang="en-US" sz="6000" dirty="0"/>
              <a:t>All Goals: All Active</a:t>
            </a:r>
          </a:p>
          <a:p>
            <a:pPr marL="0" indent="0" algn="ctr">
              <a:buNone/>
            </a:pPr>
            <a:r>
              <a:rPr lang="en-US" sz="6000" dirty="0"/>
              <a:t>Quota = 4</a:t>
            </a:r>
          </a:p>
          <a:p>
            <a:pPr marL="0" indent="0" algn="ctr">
              <a:buNone/>
            </a:pPr>
            <a:r>
              <a:rPr lang="en-US" sz="6000" dirty="0"/>
              <a:t>Landmarks: All</a:t>
            </a:r>
          </a:p>
          <a:p>
            <a:pPr marL="0" indent="0" algn="ctr">
              <a:buNone/>
            </a:pPr>
            <a:r>
              <a:rPr lang="en-US" sz="6000" dirty="0"/>
              <a:t>Scene #2</a:t>
            </a:r>
          </a:p>
        </p:txBody>
      </p:sp>
    </p:spTree>
    <p:extLst>
      <p:ext uri="{BB962C8B-B14F-4D97-AF65-F5344CB8AC3E}">
        <p14:creationId xmlns:p14="http://schemas.microsoft.com/office/powerpoint/2010/main" val="380446518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60947"/>
            <a:ext cx="12192000" cy="5710990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6000" b="1" dirty="0"/>
              <a:t>TRIAL 3</a:t>
            </a:r>
          </a:p>
          <a:p>
            <a:pPr marL="0" indent="0" algn="ctr">
              <a:buNone/>
            </a:pPr>
            <a:r>
              <a:rPr lang="en-US" sz="6000" b="1" dirty="0"/>
              <a:t>BLOCK CRITERION + RANDOM (R) </a:t>
            </a:r>
          </a:p>
          <a:p>
            <a:pPr marL="0" indent="0" algn="ctr">
              <a:buNone/>
            </a:pPr>
            <a:r>
              <a:rPr lang="en-US" sz="6000" dirty="0"/>
              <a:t>Enclosure: Circle</a:t>
            </a:r>
          </a:p>
          <a:p>
            <a:pPr marL="0" indent="0" algn="ctr">
              <a:buNone/>
            </a:pPr>
            <a:r>
              <a:rPr lang="en-US" sz="6000" dirty="0"/>
              <a:t>All Goals: (V: Cube + Apple, I: Sphere)</a:t>
            </a:r>
          </a:p>
          <a:p>
            <a:pPr marL="0" indent="0" algn="ctr">
              <a:buNone/>
            </a:pPr>
            <a:r>
              <a:rPr lang="en-US" sz="6000" dirty="0"/>
              <a:t>Quota = 3</a:t>
            </a:r>
          </a:p>
          <a:p>
            <a:pPr marL="0" indent="0" algn="ctr">
              <a:buNone/>
            </a:pPr>
            <a:r>
              <a:rPr lang="en-US" sz="6000" dirty="0"/>
              <a:t>Landmarks: All</a:t>
            </a:r>
          </a:p>
          <a:p>
            <a:pPr marL="0" indent="0" algn="ctr">
              <a:buNone/>
            </a:pPr>
            <a:r>
              <a:rPr lang="en-US" sz="6000" dirty="0"/>
              <a:t>Scene #3</a:t>
            </a:r>
          </a:p>
        </p:txBody>
      </p:sp>
    </p:spTree>
    <p:extLst>
      <p:ext uri="{BB962C8B-B14F-4D97-AF65-F5344CB8AC3E}">
        <p14:creationId xmlns:p14="http://schemas.microsoft.com/office/powerpoint/2010/main" val="391444970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40633"/>
            <a:ext cx="12192000" cy="6424862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6000" b="1" dirty="0"/>
              <a:t>TRIAL 4 </a:t>
            </a:r>
          </a:p>
          <a:p>
            <a:pPr marL="0" indent="0" algn="ctr">
              <a:buNone/>
            </a:pPr>
            <a:r>
              <a:rPr lang="en-US" sz="6000" b="1" dirty="0"/>
              <a:t>BLOCK CRITERION + RANDOM (R) </a:t>
            </a:r>
          </a:p>
          <a:p>
            <a:pPr marL="0" indent="0" algn="ctr">
              <a:buNone/>
            </a:pPr>
            <a:r>
              <a:rPr lang="en-US" sz="6000" dirty="0"/>
              <a:t>Enclosure: Invisible Floor</a:t>
            </a:r>
          </a:p>
          <a:p>
            <a:pPr marL="0" indent="0" algn="ctr">
              <a:buNone/>
            </a:pPr>
            <a:r>
              <a:rPr lang="en-US" sz="6000" dirty="0"/>
              <a:t>All Goals: (V: Sphere, I: Water)</a:t>
            </a:r>
          </a:p>
          <a:p>
            <a:pPr marL="0" indent="0" algn="ctr">
              <a:buNone/>
            </a:pPr>
            <a:r>
              <a:rPr lang="en-US" sz="6000" dirty="0"/>
              <a:t>Quota = 2</a:t>
            </a:r>
          </a:p>
          <a:p>
            <a:pPr marL="0" indent="0" algn="ctr">
              <a:buNone/>
            </a:pPr>
            <a:r>
              <a:rPr lang="en-US" sz="6000" dirty="0"/>
              <a:t>Landmarks: All</a:t>
            </a:r>
          </a:p>
          <a:p>
            <a:pPr marL="0" indent="0" algn="ctr">
              <a:buNone/>
            </a:pPr>
            <a:r>
              <a:rPr lang="en-US" sz="6000" dirty="0"/>
              <a:t>Scene #3</a:t>
            </a:r>
          </a:p>
        </p:txBody>
      </p:sp>
    </p:spTree>
    <p:extLst>
      <p:ext uri="{BB962C8B-B14F-4D97-AF65-F5344CB8AC3E}">
        <p14:creationId xmlns:p14="http://schemas.microsoft.com/office/powerpoint/2010/main" val="138245285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EA24FE4-CF88-4576-8D74-4D4BF0A7AC4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1CB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32757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TESTING BLOCKS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BLOCK Criterion = 3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RANDOM (NO R) 4 Trial – Test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8DD02E-DCFD-45EE-9598-68240FEFC8EB}"/>
              </a:ext>
            </a:extLst>
          </p:cNvPr>
          <p:cNvSpPr/>
          <p:nvPr/>
        </p:nvSpPr>
        <p:spPr>
          <a:xfrm>
            <a:off x="3172326" y="5403834"/>
            <a:ext cx="5847347" cy="8662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PRESS SPACE TO BEGIN TEST</a:t>
            </a:r>
          </a:p>
        </p:txBody>
      </p:sp>
    </p:spTree>
    <p:extLst>
      <p:ext uri="{BB962C8B-B14F-4D97-AF65-F5344CB8AC3E}">
        <p14:creationId xmlns:p14="http://schemas.microsoft.com/office/powerpoint/2010/main" val="3207918826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34189"/>
            <a:ext cx="12192000" cy="5478379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6000" b="1" dirty="0"/>
              <a:t>TRIAL 1 </a:t>
            </a:r>
          </a:p>
          <a:p>
            <a:pPr marL="0" indent="0" algn="ctr">
              <a:buNone/>
            </a:pPr>
            <a:r>
              <a:rPr lang="en-US" sz="6000" b="1" dirty="0"/>
              <a:t>BLOCK CRITERION + RANDOM (NO R) </a:t>
            </a:r>
          </a:p>
          <a:p>
            <a:pPr marL="0" indent="0" algn="ctr">
              <a:buNone/>
            </a:pPr>
            <a:r>
              <a:rPr lang="en-US" sz="6000" dirty="0"/>
              <a:t>Enclosure: Invisible Floor</a:t>
            </a:r>
          </a:p>
          <a:p>
            <a:pPr marL="0" indent="0" algn="ctr">
              <a:buNone/>
            </a:pPr>
            <a:r>
              <a:rPr lang="en-US" sz="6000" dirty="0"/>
              <a:t>All Goals: (V: Water, I: Water, Cube)</a:t>
            </a:r>
          </a:p>
          <a:p>
            <a:pPr marL="0" indent="0" algn="ctr">
              <a:buNone/>
            </a:pPr>
            <a:r>
              <a:rPr lang="en-US" sz="6000" dirty="0"/>
              <a:t>Quota = 2</a:t>
            </a:r>
          </a:p>
          <a:p>
            <a:pPr marL="0" indent="0" algn="ctr">
              <a:buNone/>
            </a:pPr>
            <a:r>
              <a:rPr lang="en-US" sz="6000" dirty="0"/>
              <a:t>Landmarks: All</a:t>
            </a:r>
          </a:p>
          <a:p>
            <a:pPr marL="0" indent="0" algn="ctr">
              <a:buNone/>
            </a:pPr>
            <a:r>
              <a:rPr lang="en-US" sz="6000" dirty="0"/>
              <a:t>Scene #3</a:t>
            </a:r>
          </a:p>
        </p:txBody>
      </p:sp>
    </p:spTree>
    <p:extLst>
      <p:ext uri="{BB962C8B-B14F-4D97-AF65-F5344CB8AC3E}">
        <p14:creationId xmlns:p14="http://schemas.microsoft.com/office/powerpoint/2010/main" val="371838029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26958"/>
            <a:ext cx="12192000" cy="5273841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6000" b="1" dirty="0"/>
              <a:t>TRIAL 2 </a:t>
            </a:r>
          </a:p>
          <a:p>
            <a:pPr marL="0" indent="0" algn="ctr">
              <a:buNone/>
            </a:pPr>
            <a:r>
              <a:rPr lang="en-US" sz="6000" b="1" dirty="0"/>
              <a:t>BLOCK CRITERION + RANDOM (NO R) </a:t>
            </a:r>
          </a:p>
          <a:p>
            <a:pPr marL="0" indent="0" algn="ctr">
              <a:buNone/>
            </a:pPr>
            <a:r>
              <a:rPr lang="en-US" sz="6000" dirty="0"/>
              <a:t>Enclosure: Square</a:t>
            </a:r>
          </a:p>
          <a:p>
            <a:pPr marL="0" indent="0" algn="ctr">
              <a:buNone/>
            </a:pPr>
            <a:r>
              <a:rPr lang="en-US" sz="6000" dirty="0"/>
              <a:t>All Goals: All Active</a:t>
            </a:r>
          </a:p>
          <a:p>
            <a:pPr marL="0" indent="0" algn="ctr">
              <a:buNone/>
            </a:pPr>
            <a:r>
              <a:rPr lang="en-US" sz="6000" dirty="0"/>
              <a:t>Quota = 4</a:t>
            </a:r>
          </a:p>
          <a:p>
            <a:pPr marL="0" indent="0" algn="ctr">
              <a:buNone/>
            </a:pPr>
            <a:r>
              <a:rPr lang="en-US" sz="6000" dirty="0"/>
              <a:t>Landmarks: All</a:t>
            </a:r>
          </a:p>
          <a:p>
            <a:pPr marL="0" indent="0" algn="ctr">
              <a:buNone/>
            </a:pPr>
            <a:r>
              <a:rPr lang="en-US" sz="6000" dirty="0"/>
              <a:t>Scene #2</a:t>
            </a:r>
          </a:p>
        </p:txBody>
      </p:sp>
    </p:spTree>
    <p:extLst>
      <p:ext uri="{BB962C8B-B14F-4D97-AF65-F5344CB8AC3E}">
        <p14:creationId xmlns:p14="http://schemas.microsoft.com/office/powerpoint/2010/main" val="1289265825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32B1-FAA3-4BF6-8228-E17DFD49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60947"/>
            <a:ext cx="12192000" cy="5710990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6000" b="1" dirty="0"/>
              <a:t>TRIAL 3</a:t>
            </a:r>
          </a:p>
          <a:p>
            <a:pPr marL="0" indent="0" algn="ctr">
              <a:buNone/>
            </a:pPr>
            <a:r>
              <a:rPr lang="en-US" sz="6000" b="1" dirty="0"/>
              <a:t>BLOCK CRITERION + RANDOM (NO R) </a:t>
            </a:r>
          </a:p>
          <a:p>
            <a:pPr marL="0" indent="0" algn="ctr">
              <a:buNone/>
            </a:pPr>
            <a:r>
              <a:rPr lang="en-US" sz="6000" dirty="0"/>
              <a:t>Enclosure: Circle</a:t>
            </a:r>
          </a:p>
          <a:p>
            <a:pPr marL="0" indent="0" algn="ctr">
              <a:buNone/>
            </a:pPr>
            <a:r>
              <a:rPr lang="en-US" sz="6000" dirty="0"/>
              <a:t>All Goals: (V: Cube + Apple, I: Sphere)</a:t>
            </a:r>
          </a:p>
          <a:p>
            <a:pPr marL="0" indent="0" algn="ctr">
              <a:buNone/>
            </a:pPr>
            <a:r>
              <a:rPr lang="en-US" sz="6000" dirty="0"/>
              <a:t>Quota = 3</a:t>
            </a:r>
          </a:p>
          <a:p>
            <a:pPr marL="0" indent="0" algn="ctr">
              <a:buNone/>
            </a:pPr>
            <a:r>
              <a:rPr lang="en-US" sz="6000" dirty="0"/>
              <a:t>Landmarks: All</a:t>
            </a:r>
          </a:p>
          <a:p>
            <a:pPr marL="0" indent="0" algn="ctr">
              <a:buNone/>
            </a:pPr>
            <a:r>
              <a:rPr lang="en-US" sz="6000" dirty="0"/>
              <a:t>Scene #3</a:t>
            </a:r>
          </a:p>
        </p:txBody>
      </p:sp>
    </p:spTree>
    <p:extLst>
      <p:ext uri="{BB962C8B-B14F-4D97-AF65-F5344CB8AC3E}">
        <p14:creationId xmlns:p14="http://schemas.microsoft.com/office/powerpoint/2010/main" val="1318783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11441</TotalTime>
  <Words>2054</Words>
  <Application>Microsoft Office PowerPoint</Application>
  <PresentationFormat>Widescreen</PresentationFormat>
  <Paragraphs>478</Paragraphs>
  <Slides>100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100</vt:i4>
      </vt:variant>
    </vt:vector>
  </HeadingPairs>
  <TitlesOfParts>
    <vt:vector size="10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Welcome!</dc:title>
  <dc:creator>Kyle Nealy</dc:creator>
  <cp:lastModifiedBy>Kyle Nealy</cp:lastModifiedBy>
  <cp:revision>77</cp:revision>
  <dcterms:created xsi:type="dcterms:W3CDTF">2020-01-10T13:29:58Z</dcterms:created>
  <dcterms:modified xsi:type="dcterms:W3CDTF">2020-07-23T05:24:26Z</dcterms:modified>
</cp:coreProperties>
</file>