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719"/>
  </p:normalViewPr>
  <p:slideViewPr>
    <p:cSldViewPr snapToGrid="0">
      <p:cViewPr>
        <p:scale>
          <a:sx n="125" d="100"/>
          <a:sy n="125" d="100"/>
        </p:scale>
        <p:origin x="65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1/23/25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0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2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2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6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5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7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0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4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4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5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6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3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B2D26E-FBAE-45B8-B0F6-80E4ABDEC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442A66-721F-4552-A3AD-3A2215F0C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7EA5288-5BEB-4C44-949A-ED209FE21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43302-12E0-FC6A-9E98-80F9C5E5C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223889"/>
            <a:ext cx="2705101" cy="2508139"/>
          </a:xfrm>
        </p:spPr>
        <p:txBody>
          <a:bodyPr>
            <a:normAutofit/>
          </a:bodyPr>
          <a:lstStyle/>
          <a:p>
            <a:r>
              <a:rPr lang="en-US" sz="3200"/>
              <a:t>Show &amp; Tell 1/24/25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194A4-3516-AFEF-5DEA-9A94776CF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2705100" cy="1371601"/>
          </a:xfrm>
        </p:spPr>
        <p:txBody>
          <a:bodyPr>
            <a:normAutofit/>
          </a:bodyPr>
          <a:lstStyle/>
          <a:p>
            <a:r>
              <a:rPr lang="en-US" sz="2000" dirty="0"/>
              <a:t>Matt Dougherty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DB7176-6EBB-B40F-AE57-8FEDB10E48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372" r="2069"/>
          <a:stretch/>
        </p:blipFill>
        <p:spPr>
          <a:xfrm>
            <a:off x="5410200" y="10"/>
            <a:ext cx="67818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C515048-4160-6D68-9F8D-ACBA384B65BD}"/>
              </a:ext>
            </a:extLst>
          </p:cNvPr>
          <p:cNvSpPr/>
          <p:nvPr/>
        </p:nvSpPr>
        <p:spPr>
          <a:xfrm>
            <a:off x="973122" y="1371600"/>
            <a:ext cx="11218877" cy="6858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4A8F-2A66-B345-66C1-B9A2F1D3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New 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25641-065A-E051-3255-EC06DC28A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54103"/>
            <a:ext cx="4030911" cy="3918098"/>
          </a:xfrm>
        </p:spPr>
        <p:txBody>
          <a:bodyPr/>
          <a:lstStyle/>
          <a:p>
            <a:r>
              <a:rPr lang="en-US" dirty="0"/>
              <a:t>Memory retrieval is intrinsically motivating (Smith &amp; Long 2025)</a:t>
            </a:r>
          </a:p>
          <a:p>
            <a:r>
              <a:rPr lang="en-US" dirty="0"/>
              <a:t>Recalling memories boosts subsequent associative memory accuracy for unrelated items (Patil &amp; Duncan 2018, Dougherty et al. 2025 </a:t>
            </a:r>
            <a:r>
              <a:rPr lang="en-US" i="1" dirty="0"/>
              <a:t>hopefully</a:t>
            </a:r>
            <a:r>
              <a:rPr lang="en-US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0CF793-4430-FADD-989E-23685B452D75}"/>
              </a:ext>
            </a:extLst>
          </p:cNvPr>
          <p:cNvSpPr/>
          <p:nvPr/>
        </p:nvSpPr>
        <p:spPr>
          <a:xfrm>
            <a:off x="6434356" y="2457974"/>
            <a:ext cx="4278385" cy="345626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DB1EFC-3184-0D49-78A5-D18FC83FE948}"/>
              </a:ext>
            </a:extLst>
          </p:cNvPr>
          <p:cNvSpPr txBox="1">
            <a:spLocks/>
          </p:cNvSpPr>
          <p:nvPr/>
        </p:nvSpPr>
        <p:spPr>
          <a:xfrm>
            <a:off x="6582560" y="2457973"/>
            <a:ext cx="4030911" cy="3456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Over the course of a retrieval window, accuracy likely builds over time</a:t>
            </a:r>
          </a:p>
        </p:txBody>
      </p:sp>
    </p:spTree>
    <p:extLst>
      <p:ext uri="{BB962C8B-B14F-4D97-AF65-F5344CB8AC3E}">
        <p14:creationId xmlns:p14="http://schemas.microsoft.com/office/powerpoint/2010/main" val="231019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109D5-5B52-B221-DB24-26AE0AA33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83BE43-3D64-CA9C-F40E-2902BAFA2CD5}"/>
              </a:ext>
            </a:extLst>
          </p:cNvPr>
          <p:cNvSpPr/>
          <p:nvPr/>
        </p:nvSpPr>
        <p:spPr>
          <a:xfrm>
            <a:off x="973122" y="1371600"/>
            <a:ext cx="11218877" cy="6858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E3227-A364-1B2A-17E4-2AD05CC1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New 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CF76C-164C-E4A2-07EE-3BA529C9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54103"/>
            <a:ext cx="4030911" cy="3918098"/>
          </a:xfrm>
        </p:spPr>
        <p:txBody>
          <a:bodyPr>
            <a:normAutofit/>
          </a:bodyPr>
          <a:lstStyle/>
          <a:p>
            <a:r>
              <a:rPr lang="en-US" dirty="0"/>
              <a:t>Memory encoding performance wanes over the course of a retrieval window</a:t>
            </a:r>
          </a:p>
          <a:p>
            <a:r>
              <a:rPr lang="en-US" dirty="0"/>
              <a:t>Memory encoding performance is worse when sustained attention is “out of the zone”</a:t>
            </a:r>
          </a:p>
          <a:p>
            <a:r>
              <a:rPr lang="en-US" dirty="0"/>
              <a:t>Over time, sustained attention wanes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A9A9E9-63A8-AF1E-6B47-68D8DAFD1824}"/>
              </a:ext>
            </a:extLst>
          </p:cNvPr>
          <p:cNvSpPr/>
          <p:nvPr/>
        </p:nvSpPr>
        <p:spPr>
          <a:xfrm>
            <a:off x="6434356" y="2457974"/>
            <a:ext cx="4278385" cy="345626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0C818B-2286-5D96-B139-C81EE8C48C27}"/>
              </a:ext>
            </a:extLst>
          </p:cNvPr>
          <p:cNvSpPr txBox="1">
            <a:spLocks/>
          </p:cNvSpPr>
          <p:nvPr/>
        </p:nvSpPr>
        <p:spPr>
          <a:xfrm>
            <a:off x="6582560" y="2457973"/>
            <a:ext cx="4030911" cy="3456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Over the course of an encoding window, accuracy likely diminishes over time</a:t>
            </a:r>
          </a:p>
        </p:txBody>
      </p:sp>
    </p:spTree>
    <p:extLst>
      <p:ext uri="{BB962C8B-B14F-4D97-AF65-F5344CB8AC3E}">
        <p14:creationId xmlns:p14="http://schemas.microsoft.com/office/powerpoint/2010/main" val="17077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07D9A-CF40-A312-AEF6-9D294F1AB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8C2463-09FF-DA8D-0BAE-624B44A17DE5}"/>
              </a:ext>
            </a:extLst>
          </p:cNvPr>
          <p:cNvSpPr/>
          <p:nvPr/>
        </p:nvSpPr>
        <p:spPr>
          <a:xfrm>
            <a:off x="973122" y="1371600"/>
            <a:ext cx="11218877" cy="6858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5629B-4954-4456-BB67-E1233A9B2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New Project Background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9EC712-8C03-5F8E-934E-1DDF65256697}"/>
              </a:ext>
            </a:extLst>
          </p:cNvPr>
          <p:cNvSpPr/>
          <p:nvPr/>
        </p:nvSpPr>
        <p:spPr>
          <a:xfrm>
            <a:off x="6434356" y="2457974"/>
            <a:ext cx="4278385" cy="345626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C21925-9FB4-287A-6FEA-44B8F3EDB5AF}"/>
              </a:ext>
            </a:extLst>
          </p:cNvPr>
          <p:cNvSpPr txBox="1">
            <a:spLocks/>
          </p:cNvSpPr>
          <p:nvPr/>
        </p:nvSpPr>
        <p:spPr>
          <a:xfrm>
            <a:off x="6582560" y="2457973"/>
            <a:ext cx="4030911" cy="3456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Over the course of an encoding window, accuracy likely diminishes over 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427835-2ACD-B11F-E542-2540E160BF22}"/>
              </a:ext>
            </a:extLst>
          </p:cNvPr>
          <p:cNvSpPr/>
          <p:nvPr/>
        </p:nvSpPr>
        <p:spPr>
          <a:xfrm>
            <a:off x="1763785" y="2457973"/>
            <a:ext cx="4278385" cy="345626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BEC53D-EC20-E4C7-B412-AE32AB2C517E}"/>
              </a:ext>
            </a:extLst>
          </p:cNvPr>
          <p:cNvSpPr txBox="1">
            <a:spLocks/>
          </p:cNvSpPr>
          <p:nvPr/>
        </p:nvSpPr>
        <p:spPr>
          <a:xfrm>
            <a:off x="1911989" y="2457972"/>
            <a:ext cx="4030911" cy="3456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Over the course of a retrieval window, accuracy likely builds over time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57EFAF-4F69-E2CD-9E0F-1AF5838FA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786" y="3926048"/>
            <a:ext cx="8948956" cy="87455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What is the timescale of encoding accuracy waning and retrieval accuracy building?</a:t>
            </a:r>
          </a:p>
        </p:txBody>
      </p:sp>
    </p:spTree>
    <p:extLst>
      <p:ext uri="{BB962C8B-B14F-4D97-AF65-F5344CB8AC3E}">
        <p14:creationId xmlns:p14="http://schemas.microsoft.com/office/powerpoint/2010/main" val="79978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9" grpId="0" animBg="1"/>
      <p:bldP spid="10" grpId="0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BC10A-1F82-0592-CA62-B6FFABEB6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C60CC91-9891-FAF9-AFBD-346CD65A9661}"/>
              </a:ext>
            </a:extLst>
          </p:cNvPr>
          <p:cNvSpPr/>
          <p:nvPr/>
        </p:nvSpPr>
        <p:spPr>
          <a:xfrm>
            <a:off x="973122" y="1371600"/>
            <a:ext cx="11218877" cy="6858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6CB25-4122-1037-87D7-4E0FA56C6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598"/>
            <a:ext cx="10820400" cy="685801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Why would encoding wane &amp; Retrieval Build?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6B5EA-2C23-EA3E-EAE6-E397F8C8B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54102"/>
            <a:ext cx="4030911" cy="43960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Memory encoding &amp; memory retrieval rely on different cognitive processes, including attention</a:t>
            </a:r>
          </a:p>
          <a:p>
            <a:r>
              <a:rPr lang="en-US" dirty="0"/>
              <a:t>Memory encoding relies on external attention, memory retrieval relies on internal attention</a:t>
            </a:r>
          </a:p>
          <a:p>
            <a:r>
              <a:rPr lang="en-US" dirty="0"/>
              <a:t>Task-relevant encoding performance somewhat dependent on sustained attention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B35D82-D0F4-E708-B6AE-EAA306E133E9}"/>
              </a:ext>
            </a:extLst>
          </p:cNvPr>
          <p:cNvSpPr txBox="1">
            <a:spLocks/>
          </p:cNvSpPr>
          <p:nvPr/>
        </p:nvSpPr>
        <p:spPr>
          <a:xfrm>
            <a:off x="6582560" y="2457973"/>
            <a:ext cx="4030911" cy="3456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770D63A-D3FE-C052-707A-C3F7034CF699}"/>
              </a:ext>
            </a:extLst>
          </p:cNvPr>
          <p:cNvSpPr txBox="1">
            <a:spLocks/>
          </p:cNvSpPr>
          <p:nvPr/>
        </p:nvSpPr>
        <p:spPr>
          <a:xfrm>
            <a:off x="6582559" y="2254102"/>
            <a:ext cx="4030911" cy="4396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Memory retrieval is theoretically dependent on sustaining attention, but their interactions have not been studied</a:t>
            </a:r>
          </a:p>
          <a:p>
            <a:r>
              <a:rPr lang="en-US" dirty="0"/>
              <a:t>Internal attention is thought to be the default mode of the brain</a:t>
            </a:r>
          </a:p>
        </p:txBody>
      </p:sp>
    </p:spTree>
    <p:extLst>
      <p:ext uri="{BB962C8B-B14F-4D97-AF65-F5344CB8AC3E}">
        <p14:creationId xmlns:p14="http://schemas.microsoft.com/office/powerpoint/2010/main" val="338058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15A46538-27D2-1D2A-E8FA-613C2F7E2F37}"/>
              </a:ext>
            </a:extLst>
          </p:cNvPr>
          <p:cNvSpPr txBox="1">
            <a:spLocks/>
          </p:cNvSpPr>
          <p:nvPr/>
        </p:nvSpPr>
        <p:spPr>
          <a:xfrm>
            <a:off x="1819204" y="3696854"/>
            <a:ext cx="8948956" cy="1371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Can differences in the timescale of encoding &amp; retrieval accuracy be accounted for by differences in ability to sustain internal vs. external attention?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D48E0F-BF48-D4D8-A71E-05A5DB9AE285}"/>
              </a:ext>
            </a:extLst>
          </p:cNvPr>
          <p:cNvSpPr/>
          <p:nvPr/>
        </p:nvSpPr>
        <p:spPr>
          <a:xfrm>
            <a:off x="1125522" y="1524000"/>
            <a:ext cx="11218877" cy="6858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59CEE0D-6CD9-ED9E-555D-2FF2A8BFF960}"/>
              </a:ext>
            </a:extLst>
          </p:cNvPr>
          <p:cNvSpPr txBox="1">
            <a:spLocks/>
          </p:cNvSpPr>
          <p:nvPr/>
        </p:nvSpPr>
        <p:spPr>
          <a:xfrm>
            <a:off x="1524000" y="8382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New Project Background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70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A6E70-A399-5E5F-1B67-792EBB23A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D26DC09B-31DA-9E50-5DC8-D777F7784C58}"/>
              </a:ext>
            </a:extLst>
          </p:cNvPr>
          <p:cNvSpPr txBox="1">
            <a:spLocks/>
          </p:cNvSpPr>
          <p:nvPr/>
        </p:nvSpPr>
        <p:spPr>
          <a:xfrm>
            <a:off x="1792972" y="3936999"/>
            <a:ext cx="8948956" cy="1371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2. Can differences in the timescale of encoding &amp; retrieval accuracy be accounted for by differences in ability to sustain internal vs. external attention?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814DA3-568F-DF64-766C-9F10D2148C3E}"/>
              </a:ext>
            </a:extLst>
          </p:cNvPr>
          <p:cNvSpPr/>
          <p:nvPr/>
        </p:nvSpPr>
        <p:spPr>
          <a:xfrm>
            <a:off x="1125522" y="1524000"/>
            <a:ext cx="11218877" cy="6858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6305BE-2368-045D-0844-7416287B475E}"/>
              </a:ext>
            </a:extLst>
          </p:cNvPr>
          <p:cNvSpPr txBox="1">
            <a:spLocks/>
          </p:cNvSpPr>
          <p:nvPr/>
        </p:nvSpPr>
        <p:spPr>
          <a:xfrm>
            <a:off x="1524000" y="8382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New Project Background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B1854234-B6A9-BEB8-F57B-402D071C2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972" y="2723869"/>
            <a:ext cx="8948956" cy="87455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1. What is the timescale of encoding accuracy waning and retrieval accuracy building?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C7E06301-E465-5D41-820B-4013DB25A686}"/>
              </a:ext>
            </a:extLst>
          </p:cNvPr>
          <p:cNvSpPr txBox="1">
            <a:spLocks/>
          </p:cNvSpPr>
          <p:nvPr/>
        </p:nvSpPr>
        <p:spPr>
          <a:xfrm>
            <a:off x="1792972" y="5308601"/>
            <a:ext cx="8948956" cy="1371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3. </a:t>
            </a:r>
            <a:r>
              <a:rPr lang="en-US" b="1" i="1" dirty="0"/>
              <a:t>Do individual differences in attention (multimedia tasking, ADHD) map onto differences in task performance over time?</a:t>
            </a:r>
          </a:p>
        </p:txBody>
      </p:sp>
    </p:spTree>
    <p:extLst>
      <p:ext uri="{BB962C8B-B14F-4D97-AF65-F5344CB8AC3E}">
        <p14:creationId xmlns:p14="http://schemas.microsoft.com/office/powerpoint/2010/main" val="162084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build="p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292C0-36A0-2D2E-EA71-9D738A0F7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D7AB05-33EE-E5DF-34CB-96157AD2509B}"/>
              </a:ext>
            </a:extLst>
          </p:cNvPr>
          <p:cNvSpPr/>
          <p:nvPr/>
        </p:nvSpPr>
        <p:spPr>
          <a:xfrm>
            <a:off x="973122" y="1371600"/>
            <a:ext cx="11218877" cy="6858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11BED-8750-4403-7073-EBC5A1D7C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598"/>
            <a:ext cx="10820400" cy="685801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Preliminary Design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9809E8-A14D-24F6-68B9-7A9311ACA9A3}"/>
              </a:ext>
            </a:extLst>
          </p:cNvPr>
          <p:cNvSpPr/>
          <p:nvPr/>
        </p:nvSpPr>
        <p:spPr>
          <a:xfrm>
            <a:off x="3956467" y="2589600"/>
            <a:ext cx="2139533" cy="1062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415E19-3110-1130-47C6-31010A644F92}"/>
              </a:ext>
            </a:extLst>
          </p:cNvPr>
          <p:cNvSpPr/>
          <p:nvPr/>
        </p:nvSpPr>
        <p:spPr>
          <a:xfrm>
            <a:off x="6786182" y="3965819"/>
            <a:ext cx="2139533" cy="1062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A476CD-7F86-2297-C2A4-22A105D19C87}"/>
              </a:ext>
            </a:extLst>
          </p:cNvPr>
          <p:cNvSpPr/>
          <p:nvPr/>
        </p:nvSpPr>
        <p:spPr>
          <a:xfrm>
            <a:off x="1126753" y="3956582"/>
            <a:ext cx="2139533" cy="1062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ECD3AF-6E64-82B6-4AE8-E5954E407A22}"/>
              </a:ext>
            </a:extLst>
          </p:cNvPr>
          <p:cNvSpPr/>
          <p:nvPr/>
        </p:nvSpPr>
        <p:spPr>
          <a:xfrm>
            <a:off x="6786182" y="2589600"/>
            <a:ext cx="2139533" cy="1062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51F0E-7F14-C8F0-DF73-5A02160977A3}"/>
              </a:ext>
            </a:extLst>
          </p:cNvPr>
          <p:cNvSpPr/>
          <p:nvPr/>
        </p:nvSpPr>
        <p:spPr>
          <a:xfrm>
            <a:off x="3956467" y="3956582"/>
            <a:ext cx="2139533" cy="1062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023F5C-8465-D7BE-5ACC-EEC5C7502E78}"/>
              </a:ext>
            </a:extLst>
          </p:cNvPr>
          <p:cNvSpPr/>
          <p:nvPr/>
        </p:nvSpPr>
        <p:spPr>
          <a:xfrm>
            <a:off x="9617128" y="2589600"/>
            <a:ext cx="2139533" cy="1062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00AF94-8196-DE2B-226A-DDE1C9CBEAB1}"/>
              </a:ext>
            </a:extLst>
          </p:cNvPr>
          <p:cNvSpPr/>
          <p:nvPr/>
        </p:nvSpPr>
        <p:spPr>
          <a:xfrm>
            <a:off x="1126753" y="2589600"/>
            <a:ext cx="2139533" cy="1062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0D6674-649B-CE85-F412-080EA66D530D}"/>
              </a:ext>
            </a:extLst>
          </p:cNvPr>
          <p:cNvSpPr/>
          <p:nvPr/>
        </p:nvSpPr>
        <p:spPr>
          <a:xfrm>
            <a:off x="9617128" y="3956582"/>
            <a:ext cx="2139533" cy="1062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822DA1-DCB0-3CC4-D837-C6033C67B270}"/>
              </a:ext>
            </a:extLst>
          </p:cNvPr>
          <p:cNvSpPr/>
          <p:nvPr/>
        </p:nvSpPr>
        <p:spPr>
          <a:xfrm>
            <a:off x="6786182" y="5323564"/>
            <a:ext cx="2139533" cy="1062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82F086-A7B6-72A7-4D87-1D948B3AD0DE}"/>
              </a:ext>
            </a:extLst>
          </p:cNvPr>
          <p:cNvSpPr/>
          <p:nvPr/>
        </p:nvSpPr>
        <p:spPr>
          <a:xfrm>
            <a:off x="1126753" y="5314327"/>
            <a:ext cx="2139533" cy="1062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D3A3D0-D8FA-B5B4-B9F6-E982245A0CF0}"/>
              </a:ext>
            </a:extLst>
          </p:cNvPr>
          <p:cNvSpPr/>
          <p:nvPr/>
        </p:nvSpPr>
        <p:spPr>
          <a:xfrm>
            <a:off x="3956467" y="5314327"/>
            <a:ext cx="2139533" cy="1062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A20CE2-1B01-204F-4022-B6DFE737D704}"/>
              </a:ext>
            </a:extLst>
          </p:cNvPr>
          <p:cNvSpPr/>
          <p:nvPr/>
        </p:nvSpPr>
        <p:spPr>
          <a:xfrm>
            <a:off x="9617128" y="5314327"/>
            <a:ext cx="2139533" cy="1062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Acorn with solid fill">
            <a:extLst>
              <a:ext uri="{FF2B5EF4-FFF2-40B4-BE49-F238E27FC236}">
                <a16:creationId xmlns:a16="http://schemas.microsoft.com/office/drawing/2014/main" id="{EFCACF45-475E-D8E5-D45D-7D0B05F4B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0713" y="2681243"/>
            <a:ext cx="760940" cy="760940"/>
          </a:xfrm>
          <a:prstGeom prst="rect">
            <a:avLst/>
          </a:prstGeom>
        </p:spPr>
      </p:pic>
      <p:pic>
        <p:nvPicPr>
          <p:cNvPr id="28" name="Graphic 27" descr="Alarm Ringing with solid fill">
            <a:extLst>
              <a:ext uri="{FF2B5EF4-FFF2-40B4-BE49-F238E27FC236}">
                <a16:creationId xmlns:a16="http://schemas.microsoft.com/office/drawing/2014/main" id="{371348D3-CB9F-CF2A-A4E6-1C8BA0604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5898" y="2645327"/>
            <a:ext cx="814799" cy="814799"/>
          </a:xfrm>
          <a:prstGeom prst="rect">
            <a:avLst/>
          </a:prstGeom>
        </p:spPr>
      </p:pic>
      <p:pic>
        <p:nvPicPr>
          <p:cNvPr id="33" name="Graphic 32" descr="Acorn with solid fill">
            <a:extLst>
              <a:ext uri="{FF2B5EF4-FFF2-40B4-BE49-F238E27FC236}">
                <a16:creationId xmlns:a16="http://schemas.microsoft.com/office/drawing/2014/main" id="{4093EDA7-430F-4E2D-022D-AC7B69232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1210" y="4001735"/>
            <a:ext cx="760940" cy="760940"/>
          </a:xfrm>
          <a:prstGeom prst="rect">
            <a:avLst/>
          </a:prstGeom>
        </p:spPr>
      </p:pic>
      <p:pic>
        <p:nvPicPr>
          <p:cNvPr id="34" name="Graphic 33" descr="Alarm Ringing with solid fill">
            <a:extLst>
              <a:ext uri="{FF2B5EF4-FFF2-40B4-BE49-F238E27FC236}">
                <a16:creationId xmlns:a16="http://schemas.microsoft.com/office/drawing/2014/main" id="{F5A1D204-B061-D0D1-DBF4-02F915F6D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6395" y="3965819"/>
            <a:ext cx="814799" cy="81479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8768AAC-FF16-58CF-24B6-DCEE7A592EF2}"/>
              </a:ext>
            </a:extLst>
          </p:cNvPr>
          <p:cNvSpPr txBox="1"/>
          <p:nvPr/>
        </p:nvSpPr>
        <p:spPr>
          <a:xfrm>
            <a:off x="4618833" y="4631663"/>
            <a:ext cx="814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Vividness?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C96C6D-9F1A-1FAB-C70C-6FBF2613FEBD}"/>
              </a:ext>
            </a:extLst>
          </p:cNvPr>
          <p:cNvSpPr txBox="1"/>
          <p:nvPr/>
        </p:nvSpPr>
        <p:spPr>
          <a:xfrm>
            <a:off x="4247471" y="4786576"/>
            <a:ext cx="29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5C7C26-8073-68E5-4043-3395356D13B5}"/>
              </a:ext>
            </a:extLst>
          </p:cNvPr>
          <p:cNvSpPr txBox="1"/>
          <p:nvPr/>
        </p:nvSpPr>
        <p:spPr>
          <a:xfrm>
            <a:off x="4660342" y="4786576"/>
            <a:ext cx="29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BDD7B7-3EE4-B0F8-A1C1-1D273D8AF35F}"/>
              </a:ext>
            </a:extLst>
          </p:cNvPr>
          <p:cNvSpPr txBox="1"/>
          <p:nvPr/>
        </p:nvSpPr>
        <p:spPr>
          <a:xfrm>
            <a:off x="5073213" y="4786576"/>
            <a:ext cx="29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E2C281-B71E-72F8-98A6-C0D5C9D58376}"/>
              </a:ext>
            </a:extLst>
          </p:cNvPr>
          <p:cNvSpPr txBox="1"/>
          <p:nvPr/>
        </p:nvSpPr>
        <p:spPr>
          <a:xfrm>
            <a:off x="5486084" y="4786576"/>
            <a:ext cx="29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D1CD57-5F13-99D4-E156-3F6D173A60F1}"/>
              </a:ext>
            </a:extLst>
          </p:cNvPr>
          <p:cNvSpPr txBox="1"/>
          <p:nvPr/>
        </p:nvSpPr>
        <p:spPr>
          <a:xfrm>
            <a:off x="4617466" y="5716155"/>
            <a:ext cx="814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+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003A3B-1BC3-68DF-0888-B965DF75840A}"/>
              </a:ext>
            </a:extLst>
          </p:cNvPr>
          <p:cNvSpPr txBox="1"/>
          <p:nvPr/>
        </p:nvSpPr>
        <p:spPr>
          <a:xfrm>
            <a:off x="7442436" y="5716155"/>
            <a:ext cx="814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+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27CCDC-C9B1-DB51-08F9-28DD88C8E4E2}"/>
              </a:ext>
            </a:extLst>
          </p:cNvPr>
          <p:cNvSpPr txBox="1"/>
          <p:nvPr/>
        </p:nvSpPr>
        <p:spPr>
          <a:xfrm>
            <a:off x="1784999" y="5742393"/>
            <a:ext cx="814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+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D17CFD-4587-DA71-972F-024D587011B8}"/>
              </a:ext>
            </a:extLst>
          </p:cNvPr>
          <p:cNvSpPr txBox="1"/>
          <p:nvPr/>
        </p:nvSpPr>
        <p:spPr>
          <a:xfrm>
            <a:off x="10301941" y="5706918"/>
            <a:ext cx="814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+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985E533-F79D-0CC1-AFC3-2D962EBFC21F}"/>
              </a:ext>
            </a:extLst>
          </p:cNvPr>
          <p:cNvSpPr/>
          <p:nvPr/>
        </p:nvSpPr>
        <p:spPr>
          <a:xfrm>
            <a:off x="1309334" y="2857454"/>
            <a:ext cx="270933" cy="1100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17798E-65DF-0D48-4693-E3A5E08AF6F0}"/>
              </a:ext>
            </a:extLst>
          </p:cNvPr>
          <p:cNvSpPr/>
          <p:nvPr/>
        </p:nvSpPr>
        <p:spPr>
          <a:xfrm>
            <a:off x="1283364" y="3236269"/>
            <a:ext cx="270933" cy="1100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95AC669-6BF4-363A-AE5C-BB4DD5E96C4C}"/>
              </a:ext>
            </a:extLst>
          </p:cNvPr>
          <p:cNvSpPr/>
          <p:nvPr/>
        </p:nvSpPr>
        <p:spPr>
          <a:xfrm>
            <a:off x="2192398" y="3052726"/>
            <a:ext cx="270933" cy="1100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244C564-6095-114E-8118-7D17A25B7CAC}"/>
              </a:ext>
            </a:extLst>
          </p:cNvPr>
          <p:cNvSpPr/>
          <p:nvPr/>
        </p:nvSpPr>
        <p:spPr>
          <a:xfrm>
            <a:off x="2885651" y="2802421"/>
            <a:ext cx="270933" cy="1100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A6098E0-ADCD-47D0-CB44-3799D82CEE56}"/>
              </a:ext>
            </a:extLst>
          </p:cNvPr>
          <p:cNvSpPr/>
          <p:nvPr/>
        </p:nvSpPr>
        <p:spPr>
          <a:xfrm>
            <a:off x="1519463" y="3046861"/>
            <a:ext cx="118533" cy="1100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C1CBBD2-3E5F-1F73-677B-591BEA860755}"/>
              </a:ext>
            </a:extLst>
          </p:cNvPr>
          <p:cNvSpPr/>
          <p:nvPr/>
        </p:nvSpPr>
        <p:spPr>
          <a:xfrm>
            <a:off x="1878132" y="3273091"/>
            <a:ext cx="118533" cy="1100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3E8E445-96EF-374B-01AC-0B6155B51710}"/>
              </a:ext>
            </a:extLst>
          </p:cNvPr>
          <p:cNvSpPr/>
          <p:nvPr/>
        </p:nvSpPr>
        <p:spPr>
          <a:xfrm>
            <a:off x="1666465" y="2833569"/>
            <a:ext cx="118533" cy="1100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187E1DF-AB43-048A-CC93-7173857C2A6C}"/>
              </a:ext>
            </a:extLst>
          </p:cNvPr>
          <p:cNvSpPr/>
          <p:nvPr/>
        </p:nvSpPr>
        <p:spPr>
          <a:xfrm>
            <a:off x="2961850" y="3383157"/>
            <a:ext cx="118533" cy="1100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3BB560F-7925-E08E-A49D-6F82404CF34E}"/>
              </a:ext>
            </a:extLst>
          </p:cNvPr>
          <p:cNvSpPr/>
          <p:nvPr/>
        </p:nvSpPr>
        <p:spPr>
          <a:xfrm>
            <a:off x="2651870" y="2857454"/>
            <a:ext cx="118533" cy="1100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41A134-24C9-DACE-76BF-5316539C5DEF}"/>
              </a:ext>
            </a:extLst>
          </p:cNvPr>
          <p:cNvSpPr txBox="1"/>
          <p:nvPr/>
        </p:nvSpPr>
        <p:spPr>
          <a:xfrm>
            <a:off x="1792871" y="3965819"/>
            <a:ext cx="814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Circle </a:t>
            </a:r>
            <a:r>
              <a:rPr lang="en-US" sz="1200" dirty="0">
                <a:highlight>
                  <a:srgbClr val="FFFF00"/>
                </a:highlight>
              </a:rPr>
              <a:t>=</a:t>
            </a:r>
            <a:r>
              <a:rPr lang="en-US" sz="1200" dirty="0"/>
              <a:t> 4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25B9A5C-E41D-D757-8E92-FD1DE7F99AD6}"/>
              </a:ext>
            </a:extLst>
          </p:cNvPr>
          <p:cNvSpPr/>
          <p:nvPr/>
        </p:nvSpPr>
        <p:spPr>
          <a:xfrm>
            <a:off x="1292293" y="4230357"/>
            <a:ext cx="270933" cy="1100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6AE6DE6-A2C3-4B4E-5A8C-D378B7A1868C}"/>
              </a:ext>
            </a:extLst>
          </p:cNvPr>
          <p:cNvSpPr/>
          <p:nvPr/>
        </p:nvSpPr>
        <p:spPr>
          <a:xfrm>
            <a:off x="1266323" y="4609172"/>
            <a:ext cx="270933" cy="1100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5B63D40-A7D4-023C-7065-69A4E0ADADD5}"/>
              </a:ext>
            </a:extLst>
          </p:cNvPr>
          <p:cNvSpPr/>
          <p:nvPr/>
        </p:nvSpPr>
        <p:spPr>
          <a:xfrm>
            <a:off x="2175357" y="4425629"/>
            <a:ext cx="270933" cy="1100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C1F1ACD-5E38-78A1-D133-BF5D17AA77B7}"/>
              </a:ext>
            </a:extLst>
          </p:cNvPr>
          <p:cNvSpPr/>
          <p:nvPr/>
        </p:nvSpPr>
        <p:spPr>
          <a:xfrm>
            <a:off x="2868610" y="4175324"/>
            <a:ext cx="270933" cy="1100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86CC904-E340-D982-D9CC-9A81A005FFEE}"/>
              </a:ext>
            </a:extLst>
          </p:cNvPr>
          <p:cNvSpPr/>
          <p:nvPr/>
        </p:nvSpPr>
        <p:spPr>
          <a:xfrm>
            <a:off x="1502422" y="4419764"/>
            <a:ext cx="118533" cy="1100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5949E16-F84E-AE51-B288-5D602A26DF12}"/>
              </a:ext>
            </a:extLst>
          </p:cNvPr>
          <p:cNvSpPr/>
          <p:nvPr/>
        </p:nvSpPr>
        <p:spPr>
          <a:xfrm>
            <a:off x="1861091" y="4645994"/>
            <a:ext cx="118533" cy="1100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F6F9A80-C647-D328-58F6-DCFF50DF1875}"/>
              </a:ext>
            </a:extLst>
          </p:cNvPr>
          <p:cNvSpPr/>
          <p:nvPr/>
        </p:nvSpPr>
        <p:spPr>
          <a:xfrm>
            <a:off x="1649424" y="4206472"/>
            <a:ext cx="118533" cy="1100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A2ACDA4-59AC-67A4-ECFB-C771DCF321C5}"/>
              </a:ext>
            </a:extLst>
          </p:cNvPr>
          <p:cNvSpPr/>
          <p:nvPr/>
        </p:nvSpPr>
        <p:spPr>
          <a:xfrm>
            <a:off x="2944809" y="4756060"/>
            <a:ext cx="118533" cy="1100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9E39B43-2791-E911-C5FB-22B9AA90473D}"/>
              </a:ext>
            </a:extLst>
          </p:cNvPr>
          <p:cNvSpPr/>
          <p:nvPr/>
        </p:nvSpPr>
        <p:spPr>
          <a:xfrm>
            <a:off x="2634829" y="4230357"/>
            <a:ext cx="118533" cy="1100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C87F010-D174-0967-3447-80CCE41FCCBD}"/>
              </a:ext>
            </a:extLst>
          </p:cNvPr>
          <p:cNvSpPr txBox="1"/>
          <p:nvPr/>
        </p:nvSpPr>
        <p:spPr>
          <a:xfrm>
            <a:off x="1424858" y="4762675"/>
            <a:ext cx="29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?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890DF93-67CA-2489-83E1-5ECCBCDDAC88}"/>
              </a:ext>
            </a:extLst>
          </p:cNvPr>
          <p:cNvSpPr txBox="1"/>
          <p:nvPr/>
        </p:nvSpPr>
        <p:spPr>
          <a:xfrm>
            <a:off x="1837729" y="4762675"/>
            <a:ext cx="29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&gt;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703372-9681-6247-8FD9-1EA2742A3B3F}"/>
              </a:ext>
            </a:extLst>
          </p:cNvPr>
          <p:cNvSpPr txBox="1"/>
          <p:nvPr/>
        </p:nvSpPr>
        <p:spPr>
          <a:xfrm>
            <a:off x="2250600" y="4762675"/>
            <a:ext cx="29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=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33004BF-5CFF-E425-F516-7A45FB581947}"/>
              </a:ext>
            </a:extLst>
          </p:cNvPr>
          <p:cNvSpPr txBox="1"/>
          <p:nvPr/>
        </p:nvSpPr>
        <p:spPr>
          <a:xfrm>
            <a:off x="2663471" y="4762675"/>
            <a:ext cx="29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</a:t>
            </a:r>
          </a:p>
        </p:txBody>
      </p:sp>
      <p:pic>
        <p:nvPicPr>
          <p:cNvPr id="70" name="Graphic 69" descr="Acorn with solid fill">
            <a:extLst>
              <a:ext uri="{FF2B5EF4-FFF2-40B4-BE49-F238E27FC236}">
                <a16:creationId xmlns:a16="http://schemas.microsoft.com/office/drawing/2014/main" id="{0EC7363B-B246-280F-3FBD-B4841FF6F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28870" y="2706668"/>
            <a:ext cx="760940" cy="760940"/>
          </a:xfrm>
          <a:prstGeom prst="rect">
            <a:avLst/>
          </a:prstGeom>
        </p:spPr>
      </p:pic>
      <p:pic>
        <p:nvPicPr>
          <p:cNvPr id="71" name="Graphic 70" descr="Acorn with solid fill">
            <a:extLst>
              <a:ext uri="{FF2B5EF4-FFF2-40B4-BE49-F238E27FC236}">
                <a16:creationId xmlns:a16="http://schemas.microsoft.com/office/drawing/2014/main" id="{D35E89F0-9598-92DA-C7D1-AC38CAA1D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01941" y="4094327"/>
            <a:ext cx="760940" cy="76094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C219336A-369A-33B2-0689-3D9195C427C4}"/>
              </a:ext>
            </a:extLst>
          </p:cNvPr>
          <p:cNvSpPr txBox="1"/>
          <p:nvPr/>
        </p:nvSpPr>
        <p:spPr>
          <a:xfrm>
            <a:off x="9930651" y="4751002"/>
            <a:ext cx="29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?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07C43D4-920F-40FD-B2AB-89CF9D483424}"/>
              </a:ext>
            </a:extLst>
          </p:cNvPr>
          <p:cNvSpPr txBox="1"/>
          <p:nvPr/>
        </p:nvSpPr>
        <p:spPr>
          <a:xfrm>
            <a:off x="10343522" y="4751002"/>
            <a:ext cx="29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04D0D27-A731-9695-8257-C04F69A6DE75}"/>
              </a:ext>
            </a:extLst>
          </p:cNvPr>
          <p:cNvSpPr txBox="1"/>
          <p:nvPr/>
        </p:nvSpPr>
        <p:spPr>
          <a:xfrm>
            <a:off x="10756393" y="4751002"/>
            <a:ext cx="29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53A9365-8104-CB63-8507-89F451E03C8E}"/>
              </a:ext>
            </a:extLst>
          </p:cNvPr>
          <p:cNvSpPr txBox="1"/>
          <p:nvPr/>
        </p:nvSpPr>
        <p:spPr>
          <a:xfrm>
            <a:off x="11169264" y="4751002"/>
            <a:ext cx="29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</a:t>
            </a:r>
          </a:p>
        </p:txBody>
      </p:sp>
      <p:pic>
        <p:nvPicPr>
          <p:cNvPr id="77" name="Graphic 76" descr="Balloon animal with solid fill">
            <a:extLst>
              <a:ext uri="{FF2B5EF4-FFF2-40B4-BE49-F238E27FC236}">
                <a16:creationId xmlns:a16="http://schemas.microsoft.com/office/drawing/2014/main" id="{5B3000F5-AC2B-6387-9EC7-95A3BABA9A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34920" y="6391441"/>
            <a:ext cx="441288" cy="441288"/>
          </a:xfrm>
          <a:prstGeom prst="rect">
            <a:avLst/>
          </a:prstGeom>
        </p:spPr>
      </p:pic>
      <p:pic>
        <p:nvPicPr>
          <p:cNvPr id="79" name="Graphic 78" descr="Banana Peel with solid fill">
            <a:extLst>
              <a:ext uri="{FF2B5EF4-FFF2-40B4-BE49-F238E27FC236}">
                <a16:creationId xmlns:a16="http://schemas.microsoft.com/office/drawing/2014/main" id="{1543A8C7-B377-975E-C322-34C9F099BF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20538" y="6391441"/>
            <a:ext cx="441288" cy="441288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F802B91D-B90C-785B-165F-48EB81939E25}"/>
              </a:ext>
            </a:extLst>
          </p:cNvPr>
          <p:cNvSpPr txBox="1"/>
          <p:nvPr/>
        </p:nvSpPr>
        <p:spPr>
          <a:xfrm>
            <a:off x="6807742" y="2886225"/>
            <a:ext cx="814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9 - 2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A584079-8D9B-568D-5DDF-E7EA71837E7B}"/>
              </a:ext>
            </a:extLst>
          </p:cNvPr>
          <p:cNvSpPr txBox="1"/>
          <p:nvPr/>
        </p:nvSpPr>
        <p:spPr>
          <a:xfrm>
            <a:off x="8035744" y="2872981"/>
            <a:ext cx="814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 + 1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2D11C07-DC9D-7D81-64CB-E13B63CDA85F}"/>
              </a:ext>
            </a:extLst>
          </p:cNvPr>
          <p:cNvSpPr txBox="1"/>
          <p:nvPr/>
        </p:nvSpPr>
        <p:spPr>
          <a:xfrm>
            <a:off x="6831826" y="4316538"/>
            <a:ext cx="814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9 - 2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2851441-3699-B942-38EA-BFD09EE557F6}"/>
              </a:ext>
            </a:extLst>
          </p:cNvPr>
          <p:cNvSpPr txBox="1"/>
          <p:nvPr/>
        </p:nvSpPr>
        <p:spPr>
          <a:xfrm>
            <a:off x="7995878" y="4316538"/>
            <a:ext cx="814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 + 1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13413AE-147E-A576-20C3-E0848DF9619E}"/>
              </a:ext>
            </a:extLst>
          </p:cNvPr>
          <p:cNvSpPr txBox="1"/>
          <p:nvPr/>
        </p:nvSpPr>
        <p:spPr>
          <a:xfrm>
            <a:off x="7708983" y="4331927"/>
            <a:ext cx="295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&gt;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C8C0D4D-F43C-EAAC-BA64-900A8842E635}"/>
              </a:ext>
            </a:extLst>
          </p:cNvPr>
          <p:cNvSpPr txBox="1"/>
          <p:nvPr/>
        </p:nvSpPr>
        <p:spPr>
          <a:xfrm>
            <a:off x="7022555" y="4735212"/>
            <a:ext cx="29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?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47C9E9C-8369-717A-4392-46EA98D2A21B}"/>
              </a:ext>
            </a:extLst>
          </p:cNvPr>
          <p:cNvSpPr txBox="1"/>
          <p:nvPr/>
        </p:nvSpPr>
        <p:spPr>
          <a:xfrm>
            <a:off x="7435426" y="4735212"/>
            <a:ext cx="29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&gt;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1C31145-9DF5-9964-C3FC-3B4D9D6EC0D3}"/>
              </a:ext>
            </a:extLst>
          </p:cNvPr>
          <p:cNvSpPr txBox="1"/>
          <p:nvPr/>
        </p:nvSpPr>
        <p:spPr>
          <a:xfrm>
            <a:off x="7848297" y="4735212"/>
            <a:ext cx="29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=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2585C44-D2B4-4BD4-B611-6814CD83284C}"/>
              </a:ext>
            </a:extLst>
          </p:cNvPr>
          <p:cNvSpPr txBox="1"/>
          <p:nvPr/>
        </p:nvSpPr>
        <p:spPr>
          <a:xfrm>
            <a:off x="8261168" y="4735212"/>
            <a:ext cx="29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</a:t>
            </a:r>
          </a:p>
        </p:txBody>
      </p:sp>
      <p:pic>
        <p:nvPicPr>
          <p:cNvPr id="89" name="Graphic 88" descr="Alarm Ringing with solid fill">
            <a:extLst>
              <a:ext uri="{FF2B5EF4-FFF2-40B4-BE49-F238E27FC236}">
                <a16:creationId xmlns:a16="http://schemas.microsoft.com/office/drawing/2014/main" id="{48E10C32-2787-0AAA-5C72-409763B109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0720" y="6391441"/>
            <a:ext cx="441288" cy="441288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C6D741CE-6694-3366-3192-7C03B462EA67}"/>
              </a:ext>
            </a:extLst>
          </p:cNvPr>
          <p:cNvSpPr txBox="1"/>
          <p:nvPr/>
        </p:nvSpPr>
        <p:spPr>
          <a:xfrm>
            <a:off x="3897706" y="6394982"/>
            <a:ext cx="888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Repeating associates: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ECD7390-95AD-C9EC-0298-EAC807AB9A89}"/>
              </a:ext>
            </a:extLst>
          </p:cNvPr>
          <p:cNvSpPr txBox="1"/>
          <p:nvPr/>
        </p:nvSpPr>
        <p:spPr>
          <a:xfrm>
            <a:off x="1463995" y="2131343"/>
            <a:ext cx="157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External </a:t>
            </a:r>
            <a:r>
              <a:rPr lang="en-US" dirty="0" err="1"/>
              <a:t>Att’n</a:t>
            </a:r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A8E7ABA-57E1-4D8B-360D-3852B41FD3E5}"/>
              </a:ext>
            </a:extLst>
          </p:cNvPr>
          <p:cNvSpPr txBox="1"/>
          <p:nvPr/>
        </p:nvSpPr>
        <p:spPr>
          <a:xfrm>
            <a:off x="4168899" y="2150619"/>
            <a:ext cx="157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Encoding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5CFD06F-7045-1F4D-67BA-3A0E7D9C2E09}"/>
              </a:ext>
            </a:extLst>
          </p:cNvPr>
          <p:cNvSpPr txBox="1"/>
          <p:nvPr/>
        </p:nvSpPr>
        <p:spPr>
          <a:xfrm>
            <a:off x="7061692" y="2150619"/>
            <a:ext cx="157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Internal </a:t>
            </a:r>
            <a:r>
              <a:rPr lang="en-US" dirty="0" err="1"/>
              <a:t>Att’n</a:t>
            </a: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F366BEC-0A83-680C-7A5F-715F9F5B4677}"/>
              </a:ext>
            </a:extLst>
          </p:cNvPr>
          <p:cNvSpPr txBox="1"/>
          <p:nvPr/>
        </p:nvSpPr>
        <p:spPr>
          <a:xfrm>
            <a:off x="9852079" y="2150619"/>
            <a:ext cx="157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Retrieval</a:t>
            </a:r>
          </a:p>
        </p:txBody>
      </p:sp>
    </p:spTree>
    <p:extLst>
      <p:ext uri="{BB962C8B-B14F-4D97-AF65-F5344CB8AC3E}">
        <p14:creationId xmlns:p14="http://schemas.microsoft.com/office/powerpoint/2010/main" val="193381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1" grpId="0" animBg="1"/>
      <p:bldP spid="22" grpId="0" animBg="1"/>
      <p:bldP spid="23" grpId="0" animBg="1"/>
      <p:bldP spid="24" grpId="0" animBg="1"/>
      <p:bldP spid="35" grpId="0"/>
      <p:bldP spid="36" grpId="0"/>
      <p:bldP spid="37" grpId="0"/>
      <p:bldP spid="38" grpId="0"/>
      <p:bldP spid="39" grpId="0"/>
      <p:bldP spid="41" grpId="0"/>
      <p:bldP spid="42" grpId="0"/>
      <p:bldP spid="43" grpId="0"/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/>
      <p:bldP spid="67" grpId="0"/>
      <p:bldP spid="68" grpId="0"/>
      <p:bldP spid="69" grpId="0"/>
      <p:bldP spid="72" grpId="0"/>
      <p:bldP spid="73" grpId="0"/>
      <p:bldP spid="74" grpId="0"/>
      <p:bldP spid="75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90" grpId="0"/>
      <p:bldP spid="91" grpId="0"/>
      <p:bldP spid="92" grpId="0"/>
      <p:bldP spid="93" grpId="0"/>
      <p:bldP spid="94" grpId="0"/>
    </p:bldLst>
  </p:timing>
</p:sld>
</file>

<file path=ppt/theme/theme1.xml><?xml version="1.0" encoding="utf-8"?>
<a:theme xmlns:a="http://schemas.openxmlformats.org/drawingml/2006/main" name="ClassicFrameVTI">
  <a:themeElements>
    <a:clrScheme name="AnalogousFromDarkSeedLeftStep">
      <a:dk1>
        <a:srgbClr val="000000"/>
      </a:dk1>
      <a:lt1>
        <a:srgbClr val="FFFFFF"/>
      </a:lt1>
      <a:dk2>
        <a:srgbClr val="301B29"/>
      </a:dk2>
      <a:lt2>
        <a:srgbClr val="F0F3F3"/>
      </a:lt2>
      <a:accent1>
        <a:srgbClr val="C34D69"/>
      </a:accent1>
      <a:accent2>
        <a:srgbClr val="B13B88"/>
      </a:accent2>
      <a:accent3>
        <a:srgbClr val="BB4DC3"/>
      </a:accent3>
      <a:accent4>
        <a:srgbClr val="773BB1"/>
      </a:accent4>
      <a:accent5>
        <a:srgbClr val="584DC3"/>
      </a:accent5>
      <a:accent6>
        <a:srgbClr val="3B61B1"/>
      </a:accent6>
      <a:hlink>
        <a:srgbClr val="775AC8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361</Words>
  <Application>Microsoft Macintosh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Goudy Old Style</vt:lpstr>
      <vt:lpstr>ClassicFrameVTI</vt:lpstr>
      <vt:lpstr>Show &amp; Tell 1/24/25</vt:lpstr>
      <vt:lpstr>New Project Background</vt:lpstr>
      <vt:lpstr>New Project Background</vt:lpstr>
      <vt:lpstr>New Project Background</vt:lpstr>
      <vt:lpstr>Why would encoding wane &amp; Retrieval Build?</vt:lpstr>
      <vt:lpstr>PowerPoint Presentation</vt:lpstr>
      <vt:lpstr>PowerPoint Presentation</vt:lpstr>
      <vt:lpstr>Preliminary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Dougherty</dc:creator>
  <cp:lastModifiedBy>Matthew Dougherty</cp:lastModifiedBy>
  <cp:revision>3</cp:revision>
  <dcterms:created xsi:type="dcterms:W3CDTF">2025-01-23T17:21:47Z</dcterms:created>
  <dcterms:modified xsi:type="dcterms:W3CDTF">2025-01-23T19:07:59Z</dcterms:modified>
</cp:coreProperties>
</file>