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sldIdLst>
    <p:sldId id="267" r:id="rId2"/>
    <p:sldId id="268" r:id="rId3"/>
    <p:sldId id="269" r:id="rId4"/>
    <p:sldId id="270" r:id="rId5"/>
  </p:sldIdLst>
  <p:sldSz cx="9144000" cy="6858000" type="screen4x3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9E"/>
    <a:srgbClr val="B1C91F"/>
    <a:srgbClr val="DCDEDE"/>
    <a:srgbClr val="3A6EB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9" autoAdjust="0"/>
    <p:restoredTop sz="93571" autoAdjust="0"/>
  </p:normalViewPr>
  <p:slideViewPr>
    <p:cSldViewPr>
      <p:cViewPr>
        <p:scale>
          <a:sx n="100" d="100"/>
          <a:sy n="100" d="100"/>
        </p:scale>
        <p:origin x="-50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17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1" charset="-128"/>
              </a:defRPr>
            </a:lvl1pPr>
          </a:lstStyle>
          <a:p>
            <a:pPr>
              <a:defRPr/>
            </a:pPr>
            <a:fld id="{E76107B4-AC03-486A-B017-7476F6C7A9E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FAA38F-1089-4E17-9165-DAED34BB0D46}" type="slidenum">
              <a:rPr lang="de-DE"/>
              <a:pPr/>
              <a:t>1</a:t>
            </a:fld>
            <a:endParaRPr lang="de-DE" dirty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pic>
        <p:nvPicPr>
          <p:cNvPr id="6" name="Picture 21" descr="luh_logo_rgb_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6038" y="225425"/>
            <a:ext cx="2519362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609600" y="657225"/>
            <a:ext cx="54721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e-DE" sz="1600" b="1" dirty="0">
                <a:latin typeface="Agfa Rotis Sans Serif" pitchFamily="2" charset="0"/>
                <a:ea typeface="ＭＳ Ｐゴシック" pitchFamily="1" charset="-128"/>
              </a:rPr>
              <a:t>             Institut für Mikroelektronische Systeme</a:t>
            </a:r>
          </a:p>
        </p:txBody>
      </p:sp>
      <p:pic>
        <p:nvPicPr>
          <p:cNvPr id="8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113" y="142875"/>
            <a:ext cx="87630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238" y="1411288"/>
            <a:ext cx="8412162" cy="612775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6400800"/>
            <a:ext cx="8305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9" name="Picture 5" descr="appel4_banner"/>
          <p:cNvPicPr>
            <a:picLocks noChangeAspect="1" noChangeArrowheads="1"/>
          </p:cNvPicPr>
          <p:nvPr userDrawn="1"/>
        </p:nvPicPr>
        <p:blipFill>
          <a:blip r:embed="rId4" cstate="print"/>
          <a:srcRect r="17618"/>
          <a:stretch>
            <a:fillRect/>
          </a:stretch>
        </p:blipFill>
        <p:spPr bwMode="auto">
          <a:xfrm>
            <a:off x="0" y="3159125"/>
            <a:ext cx="8399463" cy="315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3550" y="765175"/>
            <a:ext cx="2101850" cy="55594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765175"/>
            <a:ext cx="6157912" cy="55594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665288"/>
            <a:ext cx="4129087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4725" y="1665288"/>
            <a:ext cx="4130675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765175"/>
            <a:ext cx="8412162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  <a:br>
              <a:rPr lang="de-DE" smtClean="0"/>
            </a:br>
            <a:endParaRPr lang="de-DE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665288"/>
            <a:ext cx="8412162" cy="465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7512050" y="6477000"/>
            <a:ext cx="1403350" cy="76200"/>
          </a:xfrm>
          <a:prstGeom prst="rect">
            <a:avLst/>
          </a:prstGeom>
          <a:solidFill>
            <a:srgbClr val="B1C9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de-DE" dirty="0">
              <a:ea typeface="ＭＳ Ｐゴシック" pitchFamily="1" charset="-128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555625" y="6532563"/>
            <a:ext cx="8359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0" algn="l"/>
                <a:tab pos="3227388" algn="ctr"/>
                <a:tab pos="8158163" algn="r"/>
              </a:tabLst>
              <a:defRPr/>
            </a:pPr>
            <a:r>
              <a:rPr lang="de-DE" sz="1200" dirty="0" smtClean="0">
                <a:latin typeface="Agfa Rotis Sans Serif" pitchFamily="2" charset="0"/>
                <a:ea typeface="ＭＳ Ｐゴシック" pitchFamily="1" charset="-128"/>
              </a:rPr>
              <a:t>		</a:t>
            </a:r>
            <a:r>
              <a:rPr lang="de-DE" sz="1200" b="1" dirty="0" smtClean="0">
                <a:latin typeface="Agfa Rotis Sans Serif" pitchFamily="2" charset="0"/>
                <a:ea typeface="ＭＳ Ｐゴシック" pitchFamily="1" charset="-128"/>
              </a:rPr>
              <a:t>Kristian</a:t>
            </a:r>
            <a:r>
              <a:rPr lang="de-DE" sz="1200" b="1" baseline="0" dirty="0" smtClean="0">
                <a:latin typeface="Agfa Rotis Sans Serif" pitchFamily="2" charset="0"/>
                <a:ea typeface="ＭＳ Ｐゴシック" pitchFamily="1" charset="-128"/>
              </a:rPr>
              <a:t> Wolpers</a:t>
            </a:r>
            <a:r>
              <a:rPr lang="de-DE" sz="1200" b="1" dirty="0" smtClean="0">
                <a:latin typeface="Agfa Rotis Sans Serif" pitchFamily="2" charset="0"/>
                <a:ea typeface="ＭＳ Ｐゴシック" pitchFamily="1" charset="-128"/>
              </a:rPr>
              <a:t>,</a:t>
            </a:r>
            <a:r>
              <a:rPr lang="de-DE" sz="1200" b="1" baseline="0" dirty="0" smtClean="0">
                <a:latin typeface="Agfa Rotis Sans Serif" pitchFamily="2" charset="0"/>
                <a:ea typeface="ＭＳ Ｐゴシック" pitchFamily="1" charset="-128"/>
              </a:rPr>
              <a:t> 08</a:t>
            </a:r>
            <a:r>
              <a:rPr lang="de-DE" sz="1200" b="1" dirty="0" smtClean="0">
                <a:latin typeface="Agfa Rotis Sans Serif" pitchFamily="2" charset="0"/>
                <a:ea typeface="ＭＳ Ｐゴシック" pitchFamily="1" charset="-128"/>
              </a:rPr>
              <a:t>.12.2010</a:t>
            </a:r>
            <a:r>
              <a:rPr lang="de-DE" sz="1200" dirty="0" smtClean="0">
                <a:latin typeface="Agfa Rotis Sans Serif" pitchFamily="2" charset="0"/>
                <a:ea typeface="ＭＳ Ｐゴシック" pitchFamily="1" charset="-128"/>
              </a:rPr>
              <a:t>	Seite </a:t>
            </a:r>
            <a:fld id="{67A15276-874C-44ED-9CE2-081BB3C2FFE5}" type="slidenum">
              <a:rPr lang="de-DE" sz="1200" smtClean="0">
                <a:latin typeface="Agfa Rotis Sans Serif" pitchFamily="2" charset="0"/>
                <a:ea typeface="ＭＳ Ｐゴシック" pitchFamily="1" charset="-128"/>
              </a:rPr>
              <a:pPr>
                <a:tabLst>
                  <a:tab pos="0" algn="l"/>
                  <a:tab pos="3227388" algn="ctr"/>
                  <a:tab pos="8158163" algn="r"/>
                </a:tabLst>
                <a:defRPr/>
              </a:pPr>
              <a:t>‹Nr.›</a:t>
            </a:fld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  <a:p>
            <a:pPr algn="ctr">
              <a:defRPr/>
            </a:pPr>
            <a:endParaRPr lang="de-DE" sz="1200" dirty="0">
              <a:latin typeface="Agfa Rotis Sans Serif" pitchFamily="2" charset="0"/>
              <a:ea typeface="ＭＳ Ｐゴシック" pitchFamily="1" charset="-128"/>
            </a:endParaRPr>
          </a:p>
        </p:txBody>
      </p:sp>
      <p:pic>
        <p:nvPicPr>
          <p:cNvPr id="1031" name="Picture 19" descr="luh_logo_rgb_pp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13638" y="230188"/>
            <a:ext cx="14033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609600" y="360363"/>
            <a:ext cx="62642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>
              <a:lnSpc>
                <a:spcPct val="70000"/>
              </a:lnSpc>
              <a:defRPr/>
            </a:pPr>
            <a:r>
              <a:rPr lang="de-DE" sz="1100" b="1" dirty="0">
                <a:latin typeface="Agfa Rotis Sans Serif" pitchFamily="2" charset="0"/>
                <a:ea typeface="ＭＳ Ｐゴシック" pitchFamily="1" charset="-128"/>
              </a:rPr>
              <a:t>        </a:t>
            </a:r>
            <a:r>
              <a:rPr lang="de-DE" sz="1200" b="1" dirty="0">
                <a:latin typeface="Agfa Rotis Sans Serif" pitchFamily="2" charset="0"/>
                <a:ea typeface="ＭＳ Ｐゴシック" pitchFamily="1" charset="-128"/>
              </a:rPr>
              <a:t>Institut für Mikroelektronische Systeme</a:t>
            </a:r>
          </a:p>
        </p:txBody>
      </p:sp>
      <p:pic>
        <p:nvPicPr>
          <p:cNvPr id="2" name="Picture 22" descr="Y:\doc\Vorlagen\corporatedesign\IMS_Logo\ims_logo_bildmarke.t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19113" y="142875"/>
            <a:ext cx="4746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+mj-lt"/>
          <a:ea typeface="MS PGothic" pitchFamily="34" charset="-128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MS PGothic" pitchFamily="34" charset="-128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de-DE" sz="3600" dirty="0" smtClean="0"/>
              <a:t>Implementierung und Optimierung von Algorithmen zur Audiosignal-Klassifikation auf einer heterogenen Prozessorarchitektur</a:t>
            </a:r>
          </a:p>
          <a:p>
            <a:pPr algn="ctr">
              <a:buNone/>
            </a:pPr>
            <a:r>
              <a:rPr lang="de-DE" dirty="0" smtClean="0"/>
              <a:t>Masterarbeit</a:t>
            </a:r>
          </a:p>
          <a:p>
            <a:pPr algn="ctr">
              <a:buNone/>
            </a:pPr>
            <a:r>
              <a:rPr lang="de-DE" dirty="0" smtClean="0"/>
              <a:t>von</a:t>
            </a:r>
          </a:p>
          <a:p>
            <a:pPr algn="ctr">
              <a:buNone/>
            </a:pPr>
            <a:r>
              <a:rPr lang="de-DE" dirty="0" err="1" smtClean="0"/>
              <a:t>B.Sc</a:t>
            </a:r>
            <a:r>
              <a:rPr lang="de-DE" dirty="0" smtClean="0"/>
              <a:t>. Inf. Kristian Wolpers</a:t>
            </a:r>
          </a:p>
          <a:p>
            <a:pPr algn="ctr">
              <a:buNone/>
            </a:pPr>
            <a:r>
              <a:rPr lang="de-DE" sz="2000" dirty="0" smtClean="0"/>
              <a:t>Erstprüfer: Prof. Dr.-Ing. H. Blume</a:t>
            </a:r>
          </a:p>
          <a:p>
            <a:pPr algn="ctr">
              <a:buNone/>
            </a:pPr>
            <a:r>
              <a:rPr lang="de-DE" sz="2000" dirty="0" smtClean="0"/>
              <a:t>Zweitprüfer: Prof. Dr.-Ing. C. Müller-</a:t>
            </a:r>
            <a:r>
              <a:rPr lang="de-DE" sz="2000" dirty="0" err="1" smtClean="0"/>
              <a:t>Schloer</a:t>
            </a:r>
            <a:endParaRPr lang="de-DE" sz="2000" dirty="0" smtClean="0"/>
          </a:p>
          <a:p>
            <a:pPr algn="ctr">
              <a:buNone/>
            </a:pPr>
            <a:r>
              <a:rPr lang="de-DE" sz="2000" dirty="0" smtClean="0"/>
              <a:t>Betreuer: Dipl.-Ing. I. </a:t>
            </a:r>
            <a:r>
              <a:rPr lang="de-DE" sz="2000" dirty="0" err="1" smtClean="0"/>
              <a:t>Schmädecke</a:t>
            </a:r>
            <a:endParaRPr lang="de-DE" sz="2000" dirty="0" smtClean="0"/>
          </a:p>
          <a:p>
            <a:pPr algn="ctr">
              <a:buNone/>
            </a:pPr>
            <a:endParaRPr lang="de-DE" sz="2000" dirty="0" smtClean="0"/>
          </a:p>
          <a:p>
            <a:pPr algn="ctr">
              <a:buNone/>
            </a:pPr>
            <a:endParaRPr lang="de-DE" dirty="0" smtClean="0"/>
          </a:p>
          <a:p>
            <a:pPr algn="ctr">
              <a:buNone/>
            </a:pPr>
            <a:endParaRPr lang="de-DE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Motivation</a:t>
            </a:r>
          </a:p>
          <a:p>
            <a:r>
              <a:rPr lang="de-DE" b="1" dirty="0" smtClean="0"/>
              <a:t>Musikklassifikation</a:t>
            </a:r>
          </a:p>
          <a:p>
            <a:r>
              <a:rPr lang="de-DE" b="1" dirty="0" smtClean="0"/>
              <a:t>Aufgabenstellung</a:t>
            </a:r>
          </a:p>
          <a:p>
            <a:r>
              <a:rPr lang="de-DE" b="1" dirty="0" err="1" smtClean="0"/>
              <a:t>DaVinci</a:t>
            </a:r>
            <a:r>
              <a:rPr lang="de-DE" b="1" dirty="0" smtClean="0"/>
              <a:t> Video Prozessor</a:t>
            </a:r>
          </a:p>
          <a:p>
            <a:r>
              <a:rPr lang="de-DE" b="1" dirty="0" smtClean="0"/>
              <a:t>Optimierung</a:t>
            </a:r>
          </a:p>
          <a:p>
            <a:r>
              <a:rPr lang="de-DE" b="1" dirty="0" smtClean="0"/>
              <a:t>Ergebnisse</a:t>
            </a:r>
          </a:p>
          <a:p>
            <a:r>
              <a:rPr lang="de-DE" b="1" smtClean="0"/>
              <a:t>Zusammenfassung</a:t>
            </a:r>
            <a:endParaRPr lang="de-DE" b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Einteilung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Mobile Endgeräte für das Abspielen von Musik sind sehr beliebt</a:t>
            </a:r>
          </a:p>
          <a:p>
            <a:r>
              <a:rPr lang="de-DE" dirty="0" smtClean="0"/>
              <a:t>Manuelles Erstellen von Playlisten mühsam</a:t>
            </a:r>
            <a:endParaRPr lang="de-DE" dirty="0" smtClean="0"/>
          </a:p>
          <a:p>
            <a:pPr>
              <a:buNone/>
            </a:pPr>
            <a:r>
              <a:rPr lang="de-DE" dirty="0" smtClean="0"/>
              <a:t>Idee:</a:t>
            </a:r>
          </a:p>
          <a:p>
            <a:pPr>
              <a:buNone/>
            </a:pPr>
            <a:r>
              <a:rPr lang="de-DE" dirty="0" smtClean="0"/>
              <a:t>Automatisches Erstellen von Playlisten mit inhaltsbasierter Musikklassifikation</a:t>
            </a:r>
          </a:p>
          <a:p>
            <a:pPr>
              <a:buNone/>
            </a:pPr>
            <a:endParaRPr lang="de-DE" sz="1000" dirty="0" smtClean="0"/>
          </a:p>
          <a:p>
            <a:pPr>
              <a:buNone/>
            </a:pPr>
            <a:r>
              <a:rPr lang="de-DE" dirty="0" smtClean="0"/>
              <a:t>Problem:</a:t>
            </a:r>
          </a:p>
          <a:p>
            <a:r>
              <a:rPr lang="de-DE" dirty="0" smtClean="0"/>
              <a:t>Begrenzte </a:t>
            </a:r>
            <a:r>
              <a:rPr lang="de-DE" dirty="0" err="1" smtClean="0"/>
              <a:t>Resourcen</a:t>
            </a:r>
            <a:r>
              <a:rPr lang="de-DE" dirty="0" smtClean="0"/>
              <a:t> auf den Geräten, z.B. Akkuleistung</a:t>
            </a:r>
          </a:p>
          <a:p>
            <a:r>
              <a:rPr lang="de-DE" dirty="0" smtClean="0"/>
              <a:t>Musikklassifikation ist sehr zeitaufwendig und nicht Energie-effizient</a:t>
            </a:r>
          </a:p>
          <a:p>
            <a:pPr>
              <a:buNone/>
            </a:pPr>
            <a:endParaRPr lang="de-DE" sz="1000" dirty="0" smtClean="0"/>
          </a:p>
          <a:p>
            <a:pPr>
              <a:buNone/>
            </a:pPr>
            <a:r>
              <a:rPr lang="de-DE" dirty="0" smtClean="0"/>
              <a:t>Lösung:</a:t>
            </a:r>
          </a:p>
          <a:p>
            <a:pPr>
              <a:buNone/>
            </a:pPr>
            <a:r>
              <a:rPr lang="de-DE" dirty="0" smtClean="0"/>
              <a:t>Benutzung von Prozessoren auf denen Musikklassifikation schnell und Energie-effizient ausgeführt werden kann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pic>
        <p:nvPicPr>
          <p:cNvPr id="4" name="Grafik 3" descr="neue-handy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1340768"/>
            <a:ext cx="2195736" cy="16468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Musikklassifikation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Musikklassifikation besteht aus drei Schritten:</a:t>
            </a:r>
          </a:p>
          <a:p>
            <a:r>
              <a:rPr lang="de-DE" dirty="0" smtClean="0"/>
              <a:t>Merkmalsextraktion</a:t>
            </a:r>
          </a:p>
          <a:p>
            <a:r>
              <a:rPr lang="de-DE" dirty="0" err="1" smtClean="0"/>
              <a:t>Prozessierung</a:t>
            </a:r>
            <a:endParaRPr lang="de-DE" dirty="0" smtClean="0"/>
          </a:p>
          <a:p>
            <a:r>
              <a:rPr lang="de-DE" dirty="0" smtClean="0"/>
              <a:t>Klassifikation</a:t>
            </a:r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h_folienmaster_IMS-TI-Gebäude">
  <a:themeElements>
    <a:clrScheme name="LUH Corporate Design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00509B"/>
      </a:accent1>
      <a:accent2>
        <a:srgbClr val="99B9D8"/>
      </a:accent2>
      <a:accent3>
        <a:srgbClr val="CCDCEB"/>
      </a:accent3>
      <a:accent4>
        <a:srgbClr val="C8D317"/>
      </a:accent4>
      <a:accent5>
        <a:srgbClr val="A6AD13"/>
      </a:accent5>
      <a:accent6>
        <a:srgbClr val="ECF17F"/>
      </a:accent6>
      <a:hlink>
        <a:srgbClr val="00509B"/>
      </a:hlink>
      <a:folHlink>
        <a:srgbClr val="C8D317"/>
      </a:folHlink>
    </a:clrScheme>
    <a:fontScheme name="LUH Corporate Design (Agfa Rotis)">
      <a:majorFont>
        <a:latin typeface="Agfa Rotis Sans Serif"/>
        <a:ea typeface="ＭＳ Ｐゴシック"/>
        <a:cs typeface=""/>
      </a:majorFont>
      <a:minorFont>
        <a:latin typeface="Agfa Rotis Sans Serif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5CE7"/>
        </a:accent6>
        <a:hlink>
          <a:srgbClr val="00519E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luh_folienmaster_IMS-TI-Gebäude</Template>
  <TotalTime>0</TotalTime>
  <Words>128</Words>
  <Application>Microsoft Office PowerPoint</Application>
  <PresentationFormat>Bildschirmpräsentation (4:3)</PresentationFormat>
  <Paragraphs>35</Paragraphs>
  <Slides>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luh_folienmaster_IMS-TI-Gebäude</vt:lpstr>
      <vt:lpstr>  </vt:lpstr>
      <vt:lpstr>Einteilung</vt:lpstr>
      <vt:lpstr>Motivation</vt:lpstr>
      <vt:lpstr>Musikklassifikation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DuncanSin</dc:creator>
  <cp:lastModifiedBy>DuncanSin</cp:lastModifiedBy>
  <cp:revision>83</cp:revision>
  <dcterms:created xsi:type="dcterms:W3CDTF">2010-11-18T16:35:22Z</dcterms:created>
  <dcterms:modified xsi:type="dcterms:W3CDTF">2013-08-04T20:13:14Z</dcterms:modified>
</cp:coreProperties>
</file>