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69" r:id="rId4"/>
    <p:sldId id="271" r:id="rId5"/>
    <p:sldId id="272" r:id="rId6"/>
    <p:sldId id="274" r:id="rId7"/>
    <p:sldId id="286" r:id="rId8"/>
    <p:sldId id="278" r:id="rId9"/>
    <p:sldId id="275" r:id="rId10"/>
    <p:sldId id="276" r:id="rId11"/>
    <p:sldId id="284" r:id="rId12"/>
    <p:sldId id="277" r:id="rId13"/>
    <p:sldId id="279" r:id="rId14"/>
    <p:sldId id="285" r:id="rId15"/>
    <p:sldId id="282" r:id="rId16"/>
    <p:sldId id="283" r:id="rId17"/>
    <p:sldId id="280" r:id="rId18"/>
    <p:sldId id="281" r:id="rId19"/>
    <p:sldId id="273" r:id="rId20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>
        <p:scale>
          <a:sx n="100" d="100"/>
          <a:sy n="100" d="100"/>
        </p:scale>
        <p:origin x="-128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Tabelle1!$A$2:$A$5</c:f>
              <c:strCache>
                <c:ptCount val="4"/>
                <c:pt idx="0">
                  <c:v>ARM926 </c:v>
                </c:pt>
                <c:pt idx="1">
                  <c:v>ARM1136 </c:v>
                </c:pt>
                <c:pt idx="2">
                  <c:v>C6713 (DSP)</c:v>
                </c:pt>
                <c:pt idx="3">
                  <c:v>E8400 CPU</c:v>
                </c:pt>
              </c:strCache>
            </c:strRef>
          </c:cat>
          <c:val>
            <c:numRef>
              <c:f>Tabelle1!$B$2:$B$5</c:f>
              <c:numCache>
                <c:formatCode>0.00</c:formatCode>
                <c:ptCount val="4"/>
                <c:pt idx="0">
                  <c:v>87.433333333333323</c:v>
                </c:pt>
                <c:pt idx="1">
                  <c:v>72.433333333333323</c:v>
                </c:pt>
                <c:pt idx="2">
                  <c:v>3.2666666666666666</c:v>
                </c:pt>
                <c:pt idx="3">
                  <c:v>0.1166666666666667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55520"/>
        <c:axId val="133282048"/>
      </c:barChart>
      <c:catAx>
        <c:axId val="132555520"/>
        <c:scaling>
          <c:orientation val="minMax"/>
        </c:scaling>
        <c:delete val="0"/>
        <c:axPos val="l"/>
        <c:majorTickMark val="out"/>
        <c:minorTickMark val="none"/>
        <c:tickLblPos val="nextTo"/>
        <c:crossAx val="133282048"/>
        <c:crosses val="autoZero"/>
        <c:auto val="1"/>
        <c:lblAlgn val="ctr"/>
        <c:lblOffset val="100"/>
        <c:noMultiLvlLbl val="0"/>
      </c:catAx>
      <c:valAx>
        <c:axId val="13328204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</a:t>
                </a:r>
                <a:r>
                  <a:rPr lang="de-DE" dirty="0" err="1" smtClean="0"/>
                  <a:t>std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32555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76"/>
                  <c:y val="-2.20624999999999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22098.786500000009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13029.03689999999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832192"/>
        <c:axId val="143834496"/>
      </c:barChart>
      <c:catAx>
        <c:axId val="143832192"/>
        <c:scaling>
          <c:orientation val="minMax"/>
        </c:scaling>
        <c:delete val="0"/>
        <c:axPos val="l"/>
        <c:numFmt formatCode="0.00E+00" sourceLinked="0"/>
        <c:majorTickMark val="out"/>
        <c:minorTickMark val="none"/>
        <c:tickLblPos val="nextTo"/>
        <c:crossAx val="143834496"/>
        <c:crosses val="autoZero"/>
        <c:auto val="1"/>
        <c:lblAlgn val="ctr"/>
        <c:lblOffset val="100"/>
        <c:noMultiLvlLbl val="0"/>
      </c:catAx>
      <c:valAx>
        <c:axId val="143834496"/>
        <c:scaling>
          <c:orientation val="minMax"/>
          <c:max val="170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Extraktionsrate in [1/s]</a:t>
                </a:r>
                <a:endParaRPr lang="de-DE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438321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673.77000000000055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291520"/>
        <c:axId val="145408000"/>
      </c:barChart>
      <c:catAx>
        <c:axId val="145291520"/>
        <c:scaling>
          <c:orientation val="minMax"/>
        </c:scaling>
        <c:delete val="0"/>
        <c:axPos val="l"/>
        <c:majorTickMark val="out"/>
        <c:minorTickMark val="none"/>
        <c:tickLblPos val="nextTo"/>
        <c:crossAx val="145408000"/>
        <c:crosses val="autoZero"/>
        <c:auto val="1"/>
        <c:lblAlgn val="ctr"/>
        <c:lblOffset val="100"/>
        <c:noMultiLvlLbl val="0"/>
      </c:catAx>
      <c:valAx>
        <c:axId val="145408000"/>
        <c:scaling>
          <c:orientation val="minMax"/>
          <c:max val="7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Laufzeit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29152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51.222000000000037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517184"/>
        <c:axId val="145535360"/>
      </c:barChart>
      <c:catAx>
        <c:axId val="145517184"/>
        <c:scaling>
          <c:orientation val="minMax"/>
        </c:scaling>
        <c:delete val="0"/>
        <c:axPos val="l"/>
        <c:majorTickMark val="out"/>
        <c:minorTickMark val="none"/>
        <c:tickLblPos val="nextTo"/>
        <c:crossAx val="145535360"/>
        <c:crosses val="autoZero"/>
        <c:auto val="1"/>
        <c:lblAlgn val="ctr"/>
        <c:lblOffset val="100"/>
        <c:noMultiLvlLbl val="0"/>
      </c:catAx>
      <c:valAx>
        <c:axId val="145535360"/>
        <c:scaling>
          <c:orientation val="minMax"/>
          <c:max val="13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Energie-Effizienz</a:t>
                </a:r>
                <a:r>
                  <a:rPr lang="de-DE" baseline="0" dirty="0" smtClean="0"/>
                  <a:t> in [1/J]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5171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65803.216499999922</c:v>
                </c:pt>
                <c:pt idx="2">
                  <c:v>838185.47429999919</c:v>
                </c:pt>
                <c:pt idx="3">
                  <c:v>126062.7588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650560"/>
        <c:axId val="75653504"/>
      </c:barChart>
      <c:catAx>
        <c:axId val="75650560"/>
        <c:scaling>
          <c:orientation val="minMax"/>
        </c:scaling>
        <c:delete val="0"/>
        <c:axPos val="l"/>
        <c:majorTickMark val="out"/>
        <c:minorTickMark val="none"/>
        <c:tickLblPos val="nextTo"/>
        <c:crossAx val="75653504"/>
        <c:crosses val="autoZero"/>
        <c:auto val="1"/>
        <c:lblAlgn val="ctr"/>
        <c:lblOffset val="100"/>
        <c:noMultiLvlLbl val="0"/>
      </c:catAx>
      <c:valAx>
        <c:axId val="75653504"/>
        <c:scaling>
          <c:orientation val="minMax"/>
          <c:max val="9000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6505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Schritte mit unterschiedlichen Laufzeitanteilen</a:t>
            </a:r>
            <a:endParaRPr lang="de-DE" dirty="0"/>
          </a:p>
          <a:p>
            <a:r>
              <a:rPr lang="de-DE" dirty="0" smtClean="0"/>
              <a:t>Filterbank hat größten Anteil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 smtClean="0"/>
          </a:p>
          <a:p>
            <a:pPr marL="0" indent="0">
              <a:buNone/>
            </a:pPr>
            <a:r>
              <a:rPr lang="de-DE" b="1" u="sng" dirty="0" smtClean="0"/>
              <a:t>Erschwernis:</a:t>
            </a:r>
          </a:p>
          <a:p>
            <a:r>
              <a:rPr lang="de-DE" dirty="0" smtClean="0"/>
              <a:t>Filterbank = Akkumulation mit verschachtelten Schleifen</a:t>
            </a:r>
          </a:p>
          <a:p>
            <a:r>
              <a:rPr lang="de-DE" dirty="0" smtClean="0"/>
              <a:t>Schleifen werden pro Durchlauf unterschiedlich oft ausgeführt.</a:t>
            </a:r>
          </a:p>
          <a:p>
            <a:pPr marL="0" indent="0">
              <a:buNone/>
            </a:pPr>
            <a:r>
              <a:rPr lang="de-DE" b="1" u="sng" dirty="0" smtClean="0"/>
              <a:t>Lösungsansatz:</a:t>
            </a:r>
          </a:p>
          <a:p>
            <a:r>
              <a:rPr lang="de-DE" dirty="0" smtClean="0"/>
              <a:t>Aufteilung in Abschnitte mit 4, 2 und 1 Operation</a:t>
            </a:r>
          </a:p>
          <a:p>
            <a:r>
              <a:rPr lang="de-DE" dirty="0" smtClean="0"/>
              <a:t>Ausnutzung von SIMD zur Berechnung der Filterbank-Anwendung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Prinzip der Optimierung:</a:t>
            </a:r>
          </a:p>
          <a:p>
            <a:r>
              <a:rPr lang="de-DE" dirty="0" smtClean="0"/>
              <a:t>Anzahl von 4 parallelen Operationen berechnen</a:t>
            </a:r>
          </a:p>
          <a:p>
            <a:r>
              <a:rPr lang="de-DE" dirty="0" smtClean="0"/>
              <a:t>Sooft 4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2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1 Operation ausführen</a:t>
            </a:r>
          </a:p>
          <a:p>
            <a:r>
              <a:rPr lang="de-DE" dirty="0" smtClean="0"/>
              <a:t>Teilergebnisse aufsummieren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</a:t>
            </a:r>
          </a:p>
          <a:p>
            <a:pPr marL="0" indent="0">
              <a:buNone/>
            </a:pPr>
            <a:r>
              <a:rPr lang="de-DE" dirty="0" smtClean="0"/>
              <a:t>Faktor 1,9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ARM-Optimierung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7308304" y="116074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Start</a:t>
            </a:r>
          </a:p>
        </p:txBody>
      </p:sp>
      <p:sp>
        <p:nvSpPr>
          <p:cNvPr id="5" name="Flussdiagramm: Daten 4"/>
          <p:cNvSpPr/>
          <p:nvPr/>
        </p:nvSpPr>
        <p:spPr bwMode="auto">
          <a:xfrm>
            <a:off x="7115912" y="1706166"/>
            <a:ext cx="1224136" cy="288032"/>
          </a:xfrm>
          <a:prstGeom prst="flowChartInputOutput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n:=</a:t>
            </a:r>
            <a:r>
              <a:rPr lang="de-DE" sz="1600" dirty="0">
                <a:latin typeface="+mn-lt"/>
                <a:ea typeface="ＭＳ Ｐゴシック" pitchFamily="1" charset="-128"/>
              </a:rPr>
              <a:t>%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1" charset="-128"/>
              </a:rPr>
              <a:t>4</a:t>
            </a:r>
          </a:p>
        </p:txBody>
      </p:sp>
      <p:sp>
        <p:nvSpPr>
          <p:cNvPr id="6" name="Ecken des Rechtecks auf der gleichen Seite schneiden 5"/>
          <p:cNvSpPr/>
          <p:nvPr/>
        </p:nvSpPr>
        <p:spPr bwMode="auto">
          <a:xfrm>
            <a:off x="7092280" y="2326035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4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7182290" y="3068960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&gt;=2</a:t>
            </a:r>
          </a:p>
        </p:txBody>
      </p:sp>
      <p:sp>
        <p:nvSpPr>
          <p:cNvPr id="8" name="Ecken des Rechtecks auf der gleichen Seite schneiden 7"/>
          <p:cNvSpPr/>
          <p:nvPr/>
        </p:nvSpPr>
        <p:spPr bwMode="auto">
          <a:xfrm>
            <a:off x="7092280" y="3717032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  <a:ea typeface="ＭＳ Ｐゴシック" pitchFamily="1" charset="-128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Ecken des Rechtecks auf der gleichen Seite schneiden 9"/>
          <p:cNvSpPr/>
          <p:nvPr/>
        </p:nvSpPr>
        <p:spPr bwMode="auto">
          <a:xfrm>
            <a:off x="7080330" y="5301208"/>
            <a:ext cx="1296144" cy="360040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1Operation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170340" y="4437112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=1</a:t>
            </a:r>
          </a:p>
        </p:txBody>
      </p:sp>
      <p:sp>
        <p:nvSpPr>
          <p:cNvPr id="13" name="Ellipse 12"/>
          <p:cNvSpPr/>
          <p:nvPr/>
        </p:nvSpPr>
        <p:spPr bwMode="auto">
          <a:xfrm>
            <a:off x="7296354" y="602128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Ende</a:t>
            </a:r>
          </a:p>
        </p:txBody>
      </p:sp>
      <p:cxnSp>
        <p:nvCxnSpPr>
          <p:cNvPr id="15" name="Gerade Verbindung mit Pfeil 14"/>
          <p:cNvCxnSpPr>
            <a:stCxn id="4" idx="4"/>
            <a:endCxn id="5" idx="1"/>
          </p:cNvCxnSpPr>
          <p:nvPr/>
        </p:nvCxnSpPr>
        <p:spPr bwMode="auto">
          <a:xfrm flipH="1">
            <a:off x="7727980" y="1412776"/>
            <a:ext cx="12372" cy="29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>
            <a:stCxn id="5" idx="4"/>
            <a:endCxn id="6" idx="3"/>
          </p:cNvCxnSpPr>
          <p:nvPr/>
        </p:nvCxnSpPr>
        <p:spPr bwMode="auto">
          <a:xfrm>
            <a:off x="7727980" y="1994198"/>
            <a:ext cx="12372" cy="33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6" idx="1"/>
            <a:endCxn id="7" idx="0"/>
          </p:cNvCxnSpPr>
          <p:nvPr/>
        </p:nvCxnSpPr>
        <p:spPr bwMode="auto">
          <a:xfrm>
            <a:off x="7740352" y="2830091"/>
            <a:ext cx="0" cy="2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7" idx="2"/>
            <a:endCxn id="8" idx="3"/>
          </p:cNvCxnSpPr>
          <p:nvPr/>
        </p:nvCxnSpPr>
        <p:spPr bwMode="auto">
          <a:xfrm>
            <a:off x="7740352" y="357301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8" idx="1"/>
            <a:endCxn id="12" idx="0"/>
          </p:cNvCxnSpPr>
          <p:nvPr/>
        </p:nvCxnSpPr>
        <p:spPr bwMode="auto">
          <a:xfrm flipH="1">
            <a:off x="7728402" y="4221088"/>
            <a:ext cx="1195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12" idx="2"/>
            <a:endCxn id="10" idx="3"/>
          </p:cNvCxnSpPr>
          <p:nvPr/>
        </p:nvCxnSpPr>
        <p:spPr bwMode="auto">
          <a:xfrm>
            <a:off x="772840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10" idx="1"/>
            <a:endCxn id="13" idx="0"/>
          </p:cNvCxnSpPr>
          <p:nvPr/>
        </p:nvCxnSpPr>
        <p:spPr bwMode="auto">
          <a:xfrm>
            <a:off x="7728402" y="566124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winkelte Verbindung 36"/>
          <p:cNvCxnSpPr>
            <a:stCxn id="7" idx="3"/>
          </p:cNvCxnSpPr>
          <p:nvPr/>
        </p:nvCxnSpPr>
        <p:spPr bwMode="auto">
          <a:xfrm flipH="1">
            <a:off x="7740352" y="3320988"/>
            <a:ext cx="558062" cy="1116124"/>
          </a:xfrm>
          <a:prstGeom prst="bentConnector4">
            <a:avLst>
              <a:gd name="adj1" fmla="val -40963"/>
              <a:gd name="adj2" fmla="val 95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winkelte Verbindung 39"/>
          <p:cNvCxnSpPr>
            <a:stCxn id="12" idx="3"/>
          </p:cNvCxnSpPr>
          <p:nvPr/>
        </p:nvCxnSpPr>
        <p:spPr bwMode="auto">
          <a:xfrm flipH="1">
            <a:off x="7727980" y="4689140"/>
            <a:ext cx="558484" cy="1260140"/>
          </a:xfrm>
          <a:prstGeom prst="bentConnector4">
            <a:avLst>
              <a:gd name="adj1" fmla="val -40932"/>
              <a:gd name="adj2" fmla="val 993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Ebenfalls drei Schritte mit unterschiedlichen Laufzeitanteilen</a:t>
            </a:r>
          </a:p>
          <a:p>
            <a:r>
              <a:rPr lang="de-DE" dirty="0" smtClean="0"/>
              <a:t>Anwendung der Filterbank bereits mit SPLOOP beschleunigt</a:t>
            </a:r>
          </a:p>
          <a:p>
            <a:r>
              <a:rPr lang="de-DE" dirty="0" smtClean="0"/>
              <a:t>Optimierte Logarithmusberechnung auf Vektorbasis von MATHLIB bereitgestellt</a:t>
            </a:r>
          </a:p>
          <a:p>
            <a:pPr marL="0" indent="0">
              <a:buNone/>
            </a:pPr>
            <a:r>
              <a:rPr lang="de-DE" b="1" u="sng" dirty="0" smtClean="0"/>
              <a:t>Lösung:</a:t>
            </a:r>
          </a:p>
          <a:p>
            <a:r>
              <a:rPr lang="de-DE" dirty="0" smtClean="0"/>
              <a:t>Vektorversion des Logarithmus aus der MATHLIB verwenden</a:t>
            </a:r>
          </a:p>
          <a:p>
            <a:r>
              <a:rPr lang="de-DE" dirty="0" smtClean="0"/>
              <a:t>Hierbei werden jeweils zwei Logarithmen parallel berechnet</a:t>
            </a:r>
          </a:p>
          <a:p>
            <a:r>
              <a:rPr lang="de-DE" dirty="0" smtClean="0"/>
              <a:t>Berechnung ebenfalls hinsichtlich des C674x optimiert</a:t>
            </a:r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 Faktor 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r>
              <a:rPr lang="de-DE" smtClean="0"/>
              <a:t>: DSP-Optimierung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19255"/>
              </p:ext>
            </p:extLst>
          </p:nvPr>
        </p:nvGraphicFramePr>
        <p:xfrm>
          <a:off x="467544" y="1484784"/>
          <a:ext cx="841216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578910"/>
              </p:ext>
            </p:extLst>
          </p:nvPr>
        </p:nvGraphicFramePr>
        <p:xfrm>
          <a:off x="503238" y="1665288"/>
          <a:ext cx="84121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32"/>
                <a:gridCol w="1682432"/>
                <a:gridCol w="1682432"/>
                <a:gridCol w="1682432"/>
                <a:gridCol w="1682432"/>
              </a:tblGrid>
              <a:tr h="3136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4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de-DE" dirty="0" smtClean="0"/>
                        <a:t>1.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ZCR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AOMIC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2.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SCF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3.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SBER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4.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Prozessierung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 &amp; 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RMD &amp; MSA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Klassifikation: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Musikklassifikationsmethoden und </a:t>
            </a:r>
            <a:r>
              <a:rPr lang="de-DE" dirty="0" err="1" smtClean="0"/>
              <a:t>Bewertungsmetriken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67718"/>
              </p:ext>
            </p:extLst>
          </p:nvPr>
        </p:nvGraphicFramePr>
        <p:xfrm>
          <a:off x="179512" y="4364524"/>
          <a:ext cx="2232248" cy="84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4364524"/>
                        <a:ext cx="2232248" cy="843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018914"/>
              </p:ext>
            </p:extLst>
          </p:nvPr>
        </p:nvGraphicFramePr>
        <p:xfrm>
          <a:off x="2483768" y="4436532"/>
          <a:ext cx="2736304" cy="75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4436532"/>
                        <a:ext cx="2736304" cy="750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61991"/>
              </p:ext>
            </p:extLst>
          </p:nvPr>
        </p:nvGraphicFramePr>
        <p:xfrm>
          <a:off x="5292080" y="4580548"/>
          <a:ext cx="3600400" cy="49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1765080" imgH="241200" progId="Equation.DSMT4">
                  <p:embed/>
                </p:oleObj>
              </mc:Choice>
              <mc:Fallback>
                <p:oleObj name="Equation" r:id="rId7" imgW="1765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4580548"/>
                        <a:ext cx="3600400" cy="49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23528" y="537321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R</a:t>
            </a:r>
            <a:r>
              <a:rPr lang="de-DE" baseline="-25000" dirty="0" smtClean="0">
                <a:latin typeface="+mn-lt"/>
              </a:rPr>
              <a:t>ex</a:t>
            </a:r>
            <a:r>
              <a:rPr lang="de-DE" dirty="0" smtClean="0">
                <a:latin typeface="+mn-lt"/>
              </a:rPr>
              <a:t>, Energie-Effizienz </a:t>
            </a:r>
            <a:r>
              <a:rPr lang="de-DE" dirty="0" err="1" smtClean="0">
                <a:latin typeface="+mn-lt"/>
              </a:rPr>
              <a:t>E</a:t>
            </a:r>
            <a:r>
              <a:rPr lang="de-DE" baseline="-25000" dirty="0" err="1" smtClean="0">
                <a:latin typeface="+mn-lt"/>
              </a:rPr>
              <a:t>eff</a:t>
            </a:r>
            <a:r>
              <a:rPr lang="de-DE" dirty="0" smtClean="0">
                <a:latin typeface="+mn-lt"/>
              </a:rPr>
              <a:t>, Laufzeit </a:t>
            </a:r>
            <a:r>
              <a:rPr lang="de-DE" dirty="0" err="1" smtClean="0">
                <a:latin typeface="+mn-lt"/>
              </a:rPr>
              <a:t>T</a:t>
            </a:r>
            <a:r>
              <a:rPr lang="de-DE" baseline="-25000" dirty="0" err="1" smtClean="0">
                <a:latin typeface="+mn-lt"/>
              </a:rPr>
              <a:t>ges</a:t>
            </a:r>
            <a:endParaRPr lang="de-DE" baseline="-250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Leistungsaufnahmen von Texas Instruments geschätzt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852188"/>
              </p:ext>
            </p:extLst>
          </p:nvPr>
        </p:nvGraphicFramePr>
        <p:xfrm>
          <a:off x="467544" y="1412776"/>
          <a:ext cx="84121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Heterogenes System aus Sicht der Laufzeit besser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06516"/>
              </p:ext>
            </p:extLst>
          </p:nvPr>
        </p:nvGraphicFramePr>
        <p:xfrm>
          <a:off x="467544" y="1700808"/>
          <a:ext cx="841216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ARM aus Sicht der Energie-Effizienz vorzuziehen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Portierung des MCL auf den Cortex A8</a:t>
            </a:r>
          </a:p>
          <a:p>
            <a:r>
              <a:rPr lang="de-DE" dirty="0"/>
              <a:t>Implementierung der Merkmalsextraktion auf dem C674x</a:t>
            </a:r>
          </a:p>
          <a:p>
            <a:r>
              <a:rPr lang="de-DE" dirty="0"/>
              <a:t>Optimierung der </a:t>
            </a:r>
            <a:r>
              <a:rPr lang="de-DE" dirty="0" smtClean="0"/>
              <a:t>Merkmalsextraktion </a:t>
            </a:r>
            <a:r>
              <a:rPr lang="de-DE" dirty="0"/>
              <a:t>auf Cortex A8 und C674x</a:t>
            </a:r>
          </a:p>
          <a:p>
            <a:r>
              <a:rPr lang="de-DE" dirty="0"/>
              <a:t>Untersuchung der Rechenzeit und Energie-Effizienz von Cortex A8 und heterogenen Systems zur Musikklassifikation</a:t>
            </a:r>
          </a:p>
          <a:p>
            <a:r>
              <a:rPr lang="de-DE" dirty="0"/>
              <a:t>Vergleich der beiden Systeme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611560" y="4437112"/>
            <a:ext cx="813690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Optimierte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Versionen der Merkmalsextraktion auf ARM und DSP 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</a:t>
            </a:r>
            <a:r>
              <a:rPr lang="de-DE" baseline="0" dirty="0" smtClean="0">
                <a:latin typeface="+mn-lt"/>
                <a:ea typeface="ＭＳ Ｐゴシック" pitchFamily="1" charset="-128"/>
              </a:rPr>
              <a:t>Optimierungsbeispiele</a:t>
            </a:r>
            <a:r>
              <a:rPr lang="de-DE" dirty="0" smtClean="0">
                <a:latin typeface="+mn-lt"/>
                <a:ea typeface="ＭＳ Ｐゴシック" pitchFamily="1" charset="-128"/>
              </a:rPr>
              <a:t> für ARM und DSP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  <a:sym typeface="Wingdings" pitchFamily="2" charset="2"/>
              </a:rPr>
              <a:t>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Bewertung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der Architektur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</a:t>
            </a:r>
            <a:r>
              <a:rPr lang="de-DE" b="1" u="sng" dirty="0" smtClean="0"/>
              <a:t>:</a:t>
            </a:r>
            <a:endParaRPr lang="de-DE" b="1" u="sng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Musikklassifikation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Heterogenes System</a:t>
            </a:r>
          </a:p>
          <a:p>
            <a:r>
              <a:rPr lang="de-DE" dirty="0" smtClean="0"/>
              <a:t>Optimierung am Beispiel des MFCC-Merkmals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besitzen hohe Speicherkapazitäten</a:t>
            </a:r>
          </a:p>
          <a:p>
            <a:r>
              <a:rPr lang="de-DE" dirty="0" smtClean="0"/>
              <a:t>Speicherung von großen Musikdatenbanken möglich</a:t>
            </a:r>
          </a:p>
          <a:p>
            <a:r>
              <a:rPr lang="de-DE" dirty="0" smtClean="0"/>
              <a:t>Manuelle Verwaltung der Datenbanken schwer </a:t>
            </a:r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pPr marL="0" indent="0">
              <a:buNone/>
            </a:pPr>
            <a:r>
              <a:rPr lang="de-DE" dirty="0" smtClean="0"/>
              <a:t>Einsatz von automatischer Musikklassifikation</a:t>
            </a:r>
            <a:endParaRPr lang="de-DE" dirty="0" smtClean="0"/>
          </a:p>
          <a:p>
            <a:pPr>
              <a:buNone/>
            </a:pPr>
            <a:r>
              <a:rPr lang="de-DE" b="1" u="sng" dirty="0" smtClean="0"/>
              <a:t>Herausforderungen</a:t>
            </a:r>
            <a:r>
              <a:rPr lang="de-DE" b="1" u="sng" dirty="0" smtClean="0"/>
              <a:t>:</a:t>
            </a:r>
          </a:p>
          <a:p>
            <a:r>
              <a:rPr lang="de-DE" dirty="0" smtClean="0"/>
              <a:t>Geringe Nachfrage </a:t>
            </a:r>
          </a:p>
          <a:p>
            <a:r>
              <a:rPr lang="de-DE" dirty="0" smtClean="0"/>
              <a:t>Musikklassifikation rechenintensiv</a:t>
            </a:r>
          </a:p>
          <a:p>
            <a:r>
              <a:rPr lang="de-DE" dirty="0" smtClean="0"/>
              <a:t>Akkukapazität begrenzt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feld 200"/>
          <p:cNvSpPr txBox="1"/>
          <p:nvPr/>
        </p:nvSpPr>
        <p:spPr>
          <a:xfrm>
            <a:off x="217686" y="4583385"/>
            <a:ext cx="8674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</a:t>
            </a:r>
            <a:r>
              <a:rPr lang="de-DE" dirty="0" smtClean="0">
                <a:latin typeface="+mn-lt"/>
              </a:rPr>
              <a:t>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eines Merkmalsvektors MV</a:t>
            </a:r>
            <a:endParaRPr lang="de-DE" dirty="0">
              <a:latin typeface="+mn-lt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01468"/>
              </p:ext>
            </p:extLst>
          </p:nvPr>
        </p:nvGraphicFramePr>
        <p:xfrm>
          <a:off x="654050" y="2895600"/>
          <a:ext cx="71532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882880" imgH="711000" progId="Equation.DSMT4">
                  <p:embed/>
                </p:oleObj>
              </mc:Choice>
              <mc:Fallback>
                <p:oleObj name="Equation" r:id="rId3" imgW="2882880" imgH="711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895600"/>
                        <a:ext cx="7153275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cxnSp>
        <p:nvCxnSpPr>
          <p:cNvPr id="146" name="Gerade Verbindung 145"/>
          <p:cNvCxnSpPr>
            <a:stCxn id="7" idx="1"/>
            <a:endCxn id="23" idx="3"/>
          </p:cNvCxnSpPr>
          <p:nvPr/>
        </p:nvCxnSpPr>
        <p:spPr bwMode="auto">
          <a:xfrm>
            <a:off x="193428" y="3519000"/>
            <a:ext cx="8810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Gerade Verbindung 207"/>
          <p:cNvCxnSpPr/>
          <p:nvPr/>
        </p:nvCxnSpPr>
        <p:spPr bwMode="auto">
          <a:xfrm flipV="1">
            <a:off x="634428" y="3068960"/>
            <a:ext cx="0" cy="45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Gerade Verbindung 209"/>
          <p:cNvCxnSpPr/>
          <p:nvPr/>
        </p:nvCxnSpPr>
        <p:spPr bwMode="auto">
          <a:xfrm flipV="1">
            <a:off x="1516428" y="2996952"/>
            <a:ext cx="0" cy="522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Gerade Verbindung 215"/>
          <p:cNvCxnSpPr/>
          <p:nvPr/>
        </p:nvCxnSpPr>
        <p:spPr bwMode="auto">
          <a:xfrm flipV="1">
            <a:off x="2398428" y="3140968"/>
            <a:ext cx="0" cy="38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Gerade Verbindung 217"/>
          <p:cNvCxnSpPr/>
          <p:nvPr/>
        </p:nvCxnSpPr>
        <p:spPr bwMode="auto">
          <a:xfrm flipV="1">
            <a:off x="3275856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Gerade Verbindung 219"/>
          <p:cNvCxnSpPr/>
          <p:nvPr/>
        </p:nvCxnSpPr>
        <p:spPr bwMode="auto">
          <a:xfrm flipV="1">
            <a:off x="4154921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Gerade Verbindung 220"/>
          <p:cNvCxnSpPr/>
          <p:nvPr/>
        </p:nvCxnSpPr>
        <p:spPr bwMode="auto">
          <a:xfrm flipV="1">
            <a:off x="5035284" y="3293980"/>
            <a:ext cx="0" cy="226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Gerade Verbindung 222"/>
          <p:cNvCxnSpPr/>
          <p:nvPr/>
        </p:nvCxnSpPr>
        <p:spPr bwMode="auto">
          <a:xfrm flipV="1">
            <a:off x="5940152" y="3257976"/>
            <a:ext cx="0" cy="26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Gerade Verbindung 224"/>
          <p:cNvCxnSpPr/>
          <p:nvPr/>
        </p:nvCxnSpPr>
        <p:spPr bwMode="auto">
          <a:xfrm flipV="1">
            <a:off x="6798217" y="3293980"/>
            <a:ext cx="0" cy="225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Gerade Verbindung 226"/>
          <p:cNvCxnSpPr/>
          <p:nvPr/>
        </p:nvCxnSpPr>
        <p:spPr bwMode="auto">
          <a:xfrm flipH="1" flipV="1">
            <a:off x="7681284" y="3331596"/>
            <a:ext cx="1314" cy="190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Gerade Verbindung 228"/>
          <p:cNvCxnSpPr/>
          <p:nvPr/>
        </p:nvCxnSpPr>
        <p:spPr bwMode="auto">
          <a:xfrm flipV="1">
            <a:off x="8563284" y="3367601"/>
            <a:ext cx="0" cy="15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Ellipse 230"/>
          <p:cNvSpPr/>
          <p:nvPr/>
        </p:nvSpPr>
        <p:spPr bwMode="auto">
          <a:xfrm>
            <a:off x="598424" y="3028007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2" name="Ellipse 231"/>
          <p:cNvSpPr/>
          <p:nvPr/>
        </p:nvSpPr>
        <p:spPr bwMode="auto">
          <a:xfrm>
            <a:off x="1480424" y="2924944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3" name="Ellipse 232"/>
          <p:cNvSpPr/>
          <p:nvPr/>
        </p:nvSpPr>
        <p:spPr bwMode="auto">
          <a:xfrm>
            <a:off x="2362424" y="306896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4" name="Ellipse 233"/>
          <p:cNvSpPr/>
          <p:nvPr/>
        </p:nvSpPr>
        <p:spPr bwMode="auto">
          <a:xfrm>
            <a:off x="3239852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5" name="Ellipse 234"/>
          <p:cNvSpPr/>
          <p:nvPr/>
        </p:nvSpPr>
        <p:spPr bwMode="auto">
          <a:xfrm>
            <a:off x="4118917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7" name="Ellipse 236"/>
          <p:cNvSpPr/>
          <p:nvPr/>
        </p:nvSpPr>
        <p:spPr bwMode="auto">
          <a:xfrm>
            <a:off x="4999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8" name="Ellipse 237"/>
          <p:cNvSpPr/>
          <p:nvPr/>
        </p:nvSpPr>
        <p:spPr bwMode="auto">
          <a:xfrm>
            <a:off x="5904148" y="3185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9" name="Ellipse 238"/>
          <p:cNvSpPr/>
          <p:nvPr/>
        </p:nvSpPr>
        <p:spPr bwMode="auto">
          <a:xfrm>
            <a:off x="6763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0" name="Ellipse 239"/>
          <p:cNvSpPr/>
          <p:nvPr/>
        </p:nvSpPr>
        <p:spPr bwMode="auto">
          <a:xfrm>
            <a:off x="7646594" y="325958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1" name="Ellipse 240"/>
          <p:cNvSpPr/>
          <p:nvPr/>
        </p:nvSpPr>
        <p:spPr bwMode="auto">
          <a:xfrm>
            <a:off x="8527280" y="329097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79512" y="458112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</a:t>
            </a:r>
            <a:r>
              <a:rPr lang="de-DE" dirty="0" smtClean="0">
                <a:latin typeface="+mn-lt"/>
              </a:rPr>
              <a:t>durchführen (z.B. Zero </a:t>
            </a:r>
            <a:r>
              <a:rPr lang="de-DE" dirty="0" err="1" smtClean="0">
                <a:latin typeface="+mn-lt"/>
              </a:rPr>
              <a:t>Crossing</a:t>
            </a:r>
            <a:r>
              <a:rPr lang="de-DE" dirty="0" smtClean="0">
                <a:latin typeface="+mn-lt"/>
              </a:rPr>
              <a:t> Rate)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von 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>
              <a:latin typeface="+mn-lt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  <p:grpSp>
        <p:nvGrpSpPr>
          <p:cNvPr id="271" name="Gruppieren 270"/>
          <p:cNvGrpSpPr/>
          <p:nvPr/>
        </p:nvGrpSpPr>
        <p:grpSpPr>
          <a:xfrm>
            <a:off x="53746" y="2846838"/>
            <a:ext cx="3582150" cy="3402202"/>
            <a:chOff x="-1842469" y="5350997"/>
            <a:chExt cx="2279726" cy="2342529"/>
          </a:xfrm>
        </p:grpSpPr>
        <p:grpSp>
          <p:nvGrpSpPr>
            <p:cNvPr id="266" name="Gruppieren 265"/>
            <p:cNvGrpSpPr/>
            <p:nvPr/>
          </p:nvGrpSpPr>
          <p:grpSpPr>
            <a:xfrm>
              <a:off x="-1601835" y="5350997"/>
              <a:ext cx="2039092" cy="2088232"/>
              <a:chOff x="-1620688" y="5728288"/>
              <a:chExt cx="2039092" cy="2088232"/>
            </a:xfrm>
          </p:grpSpPr>
          <p:grpSp>
            <p:nvGrpSpPr>
              <p:cNvPr id="251" name="Gruppieren 250"/>
              <p:cNvGrpSpPr/>
              <p:nvPr/>
            </p:nvGrpSpPr>
            <p:grpSpPr>
              <a:xfrm>
                <a:off x="-1620688" y="5728288"/>
                <a:ext cx="2039092" cy="2088232"/>
                <a:chOff x="-1620688" y="5728288"/>
                <a:chExt cx="2039092" cy="2088232"/>
              </a:xfrm>
            </p:grpSpPr>
            <p:grpSp>
              <p:nvGrpSpPr>
                <p:cNvPr id="248" name="Gruppieren 247"/>
                <p:cNvGrpSpPr/>
                <p:nvPr/>
              </p:nvGrpSpPr>
              <p:grpSpPr>
                <a:xfrm>
                  <a:off x="-1620688" y="5728288"/>
                  <a:ext cx="2039092" cy="2088232"/>
                  <a:chOff x="-1404664" y="3789040"/>
                  <a:chExt cx="2039092" cy="2088232"/>
                </a:xfrm>
              </p:grpSpPr>
              <p:cxnSp>
                <p:nvCxnSpPr>
                  <p:cNvPr id="245" name="Gerade Verbindung mit Pfeil 244"/>
                  <p:cNvCxnSpPr/>
                  <p:nvPr/>
                </p:nvCxnSpPr>
                <p:spPr bwMode="auto">
                  <a:xfrm flipV="1">
                    <a:off x="-1404664" y="3789040"/>
                    <a:ext cx="0" cy="2088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47" name="Gerade Verbindung mit Pfeil 246"/>
                  <p:cNvCxnSpPr/>
                  <p:nvPr/>
                </p:nvCxnSpPr>
                <p:spPr bwMode="auto">
                  <a:xfrm>
                    <a:off x="-1404664" y="5877272"/>
                    <a:ext cx="2039092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cxnSp>
              <p:nvCxnSpPr>
                <p:cNvPr id="250" name="Gerade Verbindung 249"/>
                <p:cNvCxnSpPr/>
                <p:nvPr/>
              </p:nvCxnSpPr>
              <p:spPr bwMode="auto">
                <a:xfrm flipV="1">
                  <a:off x="-1404664" y="6309320"/>
                  <a:ext cx="1224136" cy="12961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Rechteck 251"/>
              <p:cNvSpPr/>
              <p:nvPr/>
            </p:nvSpPr>
            <p:spPr bwMode="auto">
              <a:xfrm>
                <a:off x="-1404664" y="615304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3" name="Rechteck 252"/>
              <p:cNvSpPr/>
              <p:nvPr/>
            </p:nvSpPr>
            <p:spPr bwMode="auto">
              <a:xfrm>
                <a:off x="-1476672" y="670172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4" name="Rechteck 253"/>
              <p:cNvSpPr/>
              <p:nvPr/>
            </p:nvSpPr>
            <p:spPr bwMode="auto">
              <a:xfrm>
                <a:off x="-792596" y="6227307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5" name="Rechteck 254"/>
              <p:cNvSpPr/>
              <p:nvPr/>
            </p:nvSpPr>
            <p:spPr bwMode="auto">
              <a:xfrm>
                <a:off x="-1108248" y="66942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6" name="Rechteck 255"/>
              <p:cNvSpPr/>
              <p:nvPr/>
            </p:nvSpPr>
            <p:spPr bwMode="auto">
              <a:xfrm>
                <a:off x="-1088354" y="7431971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7" name="Rechteck 256"/>
              <p:cNvSpPr/>
              <p:nvPr/>
            </p:nvSpPr>
            <p:spPr bwMode="auto">
              <a:xfrm>
                <a:off x="-314175" y="6530298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8" name="Ellipse 257"/>
              <p:cNvSpPr/>
              <p:nvPr/>
            </p:nvSpPr>
            <p:spPr bwMode="auto">
              <a:xfrm>
                <a:off x="-601142" y="71734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9" name="Ellipse 258"/>
              <p:cNvSpPr/>
              <p:nvPr/>
            </p:nvSpPr>
            <p:spPr bwMode="auto">
              <a:xfrm>
                <a:off x="-448742" y="73258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 bwMode="auto">
              <a:xfrm>
                <a:off x="-132582" y="7098229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 bwMode="auto">
              <a:xfrm>
                <a:off x="-648580" y="7469832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-316160" y="7023120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-1326939" y="716517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-678409" y="6530298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5" name="Gleichschenkliges Dreieck 264"/>
              <p:cNvSpPr/>
              <p:nvPr/>
            </p:nvSpPr>
            <p:spPr bwMode="auto">
              <a:xfrm>
                <a:off x="-170159" y="7397824"/>
                <a:ext cx="170159" cy="144016"/>
              </a:xfrm>
              <a:prstGeom prst="triangl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267" name="Textfeld 266"/>
            <p:cNvSpPr txBox="1"/>
            <p:nvPr/>
          </p:nvSpPr>
          <p:spPr>
            <a:xfrm>
              <a:off x="-571377" y="7439229"/>
              <a:ext cx="886964" cy="25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 2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 rot="16200000">
              <a:off x="-2168427" y="5736366"/>
              <a:ext cx="886964" cy="2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</a:t>
              </a:r>
              <a:r>
                <a:rPr lang="de-DE" sz="1000" dirty="0" smtClean="0"/>
                <a:t> </a:t>
              </a:r>
              <a:r>
                <a:rPr lang="de-DE" sz="1800" dirty="0" smtClean="0"/>
                <a:t>1</a:t>
              </a:r>
              <a:endParaRPr lang="de-DE" sz="1800" dirty="0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4153284" y="2844000"/>
            <a:ext cx="4811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Merkmale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Klassen ( blaue Quadrate/rote Kreise)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Hyperebene trennt Klassen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Neuer Vektor (grünes Dreieck) wird durch Lage zur Hyperebene klassifiziert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uiExpand="1" build="allAtOnce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6" grpId="0" animBg="1"/>
      <p:bldP spid="4" grpId="0" uiExpand="1" build="allAtOnce"/>
      <p:bldP spid="2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437112"/>
            <a:ext cx="8424936" cy="267765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 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 nimmt ca. 90% der Laufzeit ein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und </a:t>
            </a:r>
            <a:r>
              <a:rPr lang="de-DE" dirty="0" err="1" smtClean="0">
                <a:latin typeface="+mn-lt"/>
              </a:rPr>
              <a:t>Prozessierung</a:t>
            </a:r>
            <a:r>
              <a:rPr lang="de-DE" dirty="0" smtClean="0">
                <a:latin typeface="+mn-lt"/>
              </a:rPr>
              <a:t> je ca. 1/1000 der Extraktionszeit</a:t>
            </a:r>
          </a:p>
          <a:p>
            <a:pPr algn="ctr"/>
            <a:endParaRPr lang="de-DE" dirty="0" smtClean="0">
              <a:latin typeface="+mn-lt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67544" y="2636912"/>
            <a:ext cx="8064896" cy="12241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7D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7380312" y="2204864"/>
            <a:ext cx="360040" cy="4320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7380312" y="13407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Mobile Prozessoren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203848" y="354052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292080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C674x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403648" y="541272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123728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5940152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96702" y="1988840"/>
            <a:ext cx="1440160" cy="1184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3648" y="378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403976" y="432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6702" y="1280954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>
                <a:latin typeface="+mn-lt"/>
              </a:rPr>
              <a:t>Ziel</a:t>
            </a:r>
            <a:r>
              <a:rPr lang="de-DE" sz="2000" b="1" u="sng" dirty="0" smtClean="0">
                <a:latin typeface="+mn-lt"/>
              </a:rPr>
              <a:t>: </a:t>
            </a:r>
            <a:r>
              <a:rPr lang="de-DE" sz="2000" dirty="0" smtClean="0">
                <a:latin typeface="+mn-lt"/>
              </a:rPr>
              <a:t>	Applikationsspezifische Bewertung </a:t>
            </a:r>
            <a:r>
              <a:rPr lang="de-DE" sz="2000" dirty="0" smtClean="0">
                <a:latin typeface="+mn-lt"/>
              </a:rPr>
              <a:t>der heterogenen Architektur nach Laufzeit </a:t>
            </a:r>
            <a:r>
              <a:rPr lang="de-DE" sz="2000" dirty="0" smtClean="0">
                <a:latin typeface="+mn-lt"/>
              </a:rPr>
              <a:t>	und Energie-Effizienz</a:t>
            </a:r>
            <a:endParaRPr lang="de-DE" sz="2000" dirty="0"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2080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403648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20" grpId="0" animBg="1"/>
      <p:bldP spid="20" grpId="1"/>
      <p:bldP spid="14" grpId="0" animBg="1"/>
      <p:bldP spid="14" grpId="1" animBg="1"/>
      <p:bldP spid="14" grpId="2" animBg="1"/>
      <p:bldP spid="14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503238" y="1665288"/>
          <a:ext cx="84121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54"/>
                <a:gridCol w="2804054"/>
                <a:gridCol w="280405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Cortex</a:t>
                      </a:r>
                      <a:r>
                        <a:rPr lang="de-DE" baseline="0" dirty="0" smtClean="0"/>
                        <a:t> A8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</a:t>
                      </a:r>
                      <a:r>
                        <a:rPr lang="de-DE" baseline="0" dirty="0" smtClean="0"/>
                        <a:t> C674x DSP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Taktung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GHz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 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ARMv7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128-bit VLIW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NEON-SIMD-Einheit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C/C++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Speicheranbindung</a:t>
                      </a:r>
                      <a:r>
                        <a:rPr lang="de-DE" baseline="0" dirty="0" smtClean="0"/>
                        <a:t> (extern)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 ARM+DSP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378904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Eigene Speicherbereiche im RAM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Kommunikation über </a:t>
            </a:r>
            <a:r>
              <a:rPr lang="de-DE" dirty="0" err="1" smtClean="0">
                <a:latin typeface="+mn-lt"/>
              </a:rPr>
              <a:t>Shared</a:t>
            </a:r>
            <a:r>
              <a:rPr lang="de-DE" dirty="0" smtClean="0">
                <a:latin typeface="+mn-lt"/>
              </a:rPr>
              <a:t> Memory</a:t>
            </a:r>
          </a:p>
          <a:p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MSA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3858" y="1808336"/>
            <a:ext cx="0" cy="288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503858" y="4688656"/>
            <a:ext cx="6264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68554" y="2600424"/>
            <a:ext cx="0" cy="2088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68554" y="2600424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712770" y="1808338"/>
            <a:ext cx="0" cy="792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503858" y="1808336"/>
            <a:ext cx="820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68554" y="339251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68554" y="267243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712770" y="267243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68554" y="345164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68554" y="3896638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712770" y="3451642"/>
            <a:ext cx="0" cy="44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395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1187624" y="126876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627784" y="134076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27784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>
            <a:off x="2627784" y="162880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 bwMode="auto">
          <a:xfrm>
            <a:off x="3275856" y="1268760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868144" y="1268760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522007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7403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5536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  <a:sym typeface="Wingdings" pitchFamily="2" charset="2"/>
              </a:rPr>
              <a:t>ARM: Beschleunigung zwischen 1,1 (NASE) und 14,2 (RMS) 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DSP: Beschleunigung zwischen 1,05 (SF) und 7,7 (ZCR)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FFT um 40,35 (ARM) und 3,8 (DSP)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MAG um 28 (ARM) und 29,1 (DSP)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Beschreibt psychoakustische Effekte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1712731"/>
              </p:ext>
            </p:extLst>
          </p:nvPr>
        </p:nvGraphicFramePr>
        <p:xfrm>
          <a:off x="5868144" y="3933056"/>
          <a:ext cx="3024336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853</Words>
  <Application>Microsoft Office PowerPoint</Application>
  <PresentationFormat>Bildschirmpräsentation (4:3)</PresentationFormat>
  <Paragraphs>249</Paragraphs>
  <Slides>19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luh_folienmaster_IMS-TI-Gebäude</vt:lpstr>
      <vt:lpstr>MathType 6.0 Equation</vt:lpstr>
      <vt:lpstr>  </vt:lpstr>
      <vt:lpstr>Übersicht</vt:lpstr>
      <vt:lpstr>Motivation</vt:lpstr>
      <vt:lpstr>Musikklassifikation</vt:lpstr>
      <vt:lpstr>Extraktionszeiten auf verschiedenen Prozessoren</vt:lpstr>
      <vt:lpstr>Aufgabenstellung</vt:lpstr>
      <vt:lpstr>Heterogenes System ARM+DSP</vt:lpstr>
      <vt:lpstr>Algorithmen</vt:lpstr>
      <vt:lpstr>MFCC</vt:lpstr>
      <vt:lpstr>MFCC: ARM-Optimierung (1)</vt:lpstr>
      <vt:lpstr>MFCC: ARM-Optimierung (2)</vt:lpstr>
      <vt:lpstr>MFCC: DSP-Optimierung</vt:lpstr>
      <vt:lpstr>Vergleich ARM und DSP (Extraktionsrate)</vt:lpstr>
      <vt:lpstr>Musikklassifikationsmethoden und Bewertungsmetriken</vt:lpstr>
      <vt:lpstr>Vergleich ARM und heterogenes System (Laufzeit)</vt:lpstr>
      <vt:lpstr>Vergleich ARM und heterogenes System (Energie-Effizienz)</vt:lpstr>
      <vt:lpstr>Zusammenfassung</vt:lpstr>
      <vt:lpstr>Vergleich ARM und DSP (Energie-Effizenz)</vt:lpstr>
      <vt:lpstr>Aufgabenstellung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Kristian Wolpers</cp:lastModifiedBy>
  <cp:revision>195</cp:revision>
  <dcterms:created xsi:type="dcterms:W3CDTF">2010-11-18T16:35:22Z</dcterms:created>
  <dcterms:modified xsi:type="dcterms:W3CDTF">2013-09-02T13:39:39Z</dcterms:modified>
</cp:coreProperties>
</file>