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vsd" ContentType="application/vnd.visi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E"/>
    <a:srgbClr val="B1C91F"/>
    <a:srgbClr val="DCDEDE"/>
    <a:srgbClr val="3A6EB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3571" autoAdjust="0"/>
  </p:normalViewPr>
  <p:slideViewPr>
    <p:cSldViewPr>
      <p:cViewPr>
        <p:scale>
          <a:sx n="100" d="100"/>
          <a:sy n="100" d="100"/>
        </p:scale>
        <p:origin x="-5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Laufzeit der Merkmalsextraktion</a:t>
            </a:r>
            <a:endParaRPr lang="de-DE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Referenz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1711.7399999999998</c:v>
                </c:pt>
                <c:pt idx="1">
                  <c:v>3658.0700000000006</c:v>
                </c:pt>
                <c:pt idx="2">
                  <c:v>143.95999999999998</c:v>
                </c:pt>
                <c:pt idx="3">
                  <c:v>1579.9100000000003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Optimierung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111.66999999999999</c:v>
                </c:pt>
                <c:pt idx="1">
                  <c:v>524.13</c:v>
                </c:pt>
                <c:pt idx="2">
                  <c:v>58.510000000000005</c:v>
                </c:pt>
                <c:pt idx="3">
                  <c:v>70.08</c:v>
                </c:pt>
              </c:numCache>
            </c:numRef>
          </c:val>
        </c:ser>
        <c:axId val="51774208"/>
        <c:axId val="81961728"/>
      </c:barChart>
      <c:catAx>
        <c:axId val="51774208"/>
        <c:scaling>
          <c:orientation val="minMax"/>
        </c:scaling>
        <c:axPos val="b"/>
        <c:tickLblPos val="nextTo"/>
        <c:crossAx val="81961728"/>
        <c:crosses val="autoZero"/>
        <c:auto val="1"/>
        <c:lblAlgn val="ctr"/>
        <c:lblOffset val="100"/>
      </c:catAx>
      <c:valAx>
        <c:axId val="81961728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Laufzeit 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</a:p>
            </c:rich>
          </c:tx>
          <c:layout/>
        </c:title>
        <c:numFmt formatCode="General" sourceLinked="1"/>
        <c:tickLblPos val="nextTo"/>
        <c:crossAx val="517742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Laufzeit</a:t>
            </a:r>
            <a:r>
              <a:rPr lang="de-DE" baseline="0" dirty="0" smtClean="0"/>
              <a:t> der Merkmalsextraktion</a:t>
            </a:r>
            <a:endParaRPr lang="de-DE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Referenz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579.86099999999999</c:v>
                </c:pt>
                <c:pt idx="1">
                  <c:v>1357.91</c:v>
                </c:pt>
                <c:pt idx="2">
                  <c:v>32.57</c:v>
                </c:pt>
                <c:pt idx="3">
                  <c:v>542.91199999999992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Optimierung</c:v>
                </c:pt>
              </c:strCache>
            </c:strRef>
          </c:tx>
          <c:dLbls>
            <c:dLbl>
              <c:idx val="1"/>
              <c:layout>
                <c:manualLayout>
                  <c:x val="1.2077751236840129E-2"/>
                  <c:y val="-5.4514486258915983E-3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7.548594523025115E-3"/>
                  <c:y val="-5.451448625891548E-3"/>
                </c:manualLayout>
              </c:layout>
              <c:dLblPos val="outEnd"/>
              <c:showVal val="1"/>
            </c:dLbl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61.623999999999995</c:v>
                </c:pt>
                <c:pt idx="1">
                  <c:v>198.40300000000002</c:v>
                </c:pt>
                <c:pt idx="2">
                  <c:v>7.7910000000000004</c:v>
                </c:pt>
                <c:pt idx="3">
                  <c:v>51.802</c:v>
                </c:pt>
              </c:numCache>
            </c:numRef>
          </c:val>
        </c:ser>
        <c:axId val="48825856"/>
        <c:axId val="48994560"/>
      </c:barChart>
      <c:catAx>
        <c:axId val="48825856"/>
        <c:scaling>
          <c:orientation val="minMax"/>
        </c:scaling>
        <c:axPos val="b"/>
        <c:tickLblPos val="nextTo"/>
        <c:crossAx val="48994560"/>
        <c:crosses val="autoZero"/>
        <c:auto val="1"/>
        <c:lblAlgn val="ctr"/>
        <c:lblOffset val="100"/>
      </c:catAx>
      <c:valAx>
        <c:axId val="48994560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Laufzeit 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</a:p>
            </c:rich>
          </c:tx>
          <c:layout/>
        </c:title>
        <c:numFmt formatCode="General" sourceLinked="1"/>
        <c:tickLblPos val="nextTo"/>
        <c:crossAx val="488258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Extraktionsrate ARM</a:t>
            </a:r>
            <a:endParaRPr lang="de-DE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Referenz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0</c:formatCode>
                <c:ptCount val="4"/>
                <c:pt idx="0">
                  <c:v>755.37172701461679</c:v>
                </c:pt>
                <c:pt idx="1">
                  <c:v>706.65678896248562</c:v>
                </c:pt>
                <c:pt idx="2">
                  <c:v>8981.6615726590735</c:v>
                </c:pt>
                <c:pt idx="3">
                  <c:v>818.40104816097107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Optimiert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0</c:formatCode>
                <c:ptCount val="4"/>
                <c:pt idx="0">
                  <c:v>11578.758843019614</c:v>
                </c:pt>
                <c:pt idx="1">
                  <c:v>4931.9825234197624</c:v>
                </c:pt>
                <c:pt idx="2">
                  <c:v>22098.786532216713</c:v>
                </c:pt>
                <c:pt idx="3">
                  <c:v>18450.342465753427</c:v>
                </c:pt>
              </c:numCache>
            </c:numRef>
          </c:val>
        </c:ser>
        <c:axId val="56318976"/>
        <c:axId val="56333824"/>
      </c:barChart>
      <c:catAx>
        <c:axId val="56318976"/>
        <c:scaling>
          <c:orientation val="minMax"/>
        </c:scaling>
        <c:axPos val="b"/>
        <c:tickLblPos val="nextTo"/>
        <c:crossAx val="56333824"/>
        <c:crosses val="autoZero"/>
        <c:auto val="1"/>
        <c:lblAlgn val="ctr"/>
        <c:lblOffset val="100"/>
      </c:catAx>
      <c:valAx>
        <c:axId val="56333824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Extraktionsrate in [Fenster/s]</a:t>
                </a:r>
              </a:p>
              <a:p>
                <a:pPr>
                  <a:defRPr/>
                </a:pPr>
                <a:endParaRPr lang="de-DE" dirty="0"/>
              </a:p>
            </c:rich>
          </c:tx>
          <c:layout/>
        </c:title>
        <c:numFmt formatCode="0" sourceLinked="1"/>
        <c:tickLblPos val="nextTo"/>
        <c:crossAx val="563189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Energie-Effizienz ARM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Referenz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0</c:formatCode>
                <c:ptCount val="4"/>
                <c:pt idx="0">
                  <c:v>4469.6551894356016</c:v>
                </c:pt>
                <c:pt idx="1">
                  <c:v>4181.4011181212163</c:v>
                </c:pt>
                <c:pt idx="2">
                  <c:v>53145.926465438301</c:v>
                </c:pt>
                <c:pt idx="3">
                  <c:v>4842.6097524317811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Optimiert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0</c:formatCode>
                <c:ptCount val="4"/>
                <c:pt idx="0">
                  <c:v>68513.365935027294</c:v>
                </c:pt>
                <c:pt idx="1">
                  <c:v>29183.328540945338</c:v>
                </c:pt>
                <c:pt idx="2">
                  <c:v>130762.05048648942</c:v>
                </c:pt>
                <c:pt idx="3">
                  <c:v>109173.62405771257</c:v>
                </c:pt>
              </c:numCache>
            </c:numRef>
          </c:val>
        </c:ser>
        <c:axId val="71722496"/>
        <c:axId val="71724416"/>
      </c:barChart>
      <c:catAx>
        <c:axId val="71722496"/>
        <c:scaling>
          <c:orientation val="minMax"/>
        </c:scaling>
        <c:axPos val="b"/>
        <c:tickLblPos val="nextTo"/>
        <c:crossAx val="71724416"/>
        <c:crosses val="autoZero"/>
        <c:auto val="1"/>
        <c:lblAlgn val="ctr"/>
        <c:lblOffset val="100"/>
      </c:catAx>
      <c:valAx>
        <c:axId val="71724416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Energie-Effizienz in [Fenster\J]</a:t>
                </a:r>
                <a:endParaRPr lang="de-DE" dirty="0"/>
              </a:p>
            </c:rich>
          </c:tx>
          <c:layout/>
        </c:title>
        <c:numFmt formatCode="0" sourceLinked="1"/>
        <c:tickLblPos val="nextTo"/>
        <c:crossAx val="717224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Extraktionsrate </a:t>
            </a:r>
            <a:r>
              <a:rPr lang="de-DE" dirty="0" smtClean="0"/>
              <a:t>DSP</a:t>
            </a:r>
            <a:endParaRPr lang="de-DE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Referenz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0</c:formatCode>
                <c:ptCount val="4"/>
                <c:pt idx="0">
                  <c:v>2229.8447386528842</c:v>
                </c:pt>
                <c:pt idx="1">
                  <c:v>1903.6607728052668</c:v>
                </c:pt>
                <c:pt idx="2">
                  <c:v>39699.10961007062</c:v>
                </c:pt>
                <c:pt idx="3">
                  <c:v>2381.601438170459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Optimiert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0</c:formatCode>
                <c:ptCount val="4"/>
                <c:pt idx="0">
                  <c:v>20982.084901986243</c:v>
                </c:pt>
                <c:pt idx="1">
                  <c:v>13029.036859321683</c:v>
                </c:pt>
                <c:pt idx="2">
                  <c:v>165960.72391220639</c:v>
                </c:pt>
                <c:pt idx="3">
                  <c:v>24960.426238369175</c:v>
                </c:pt>
              </c:numCache>
            </c:numRef>
          </c:val>
        </c:ser>
        <c:axId val="71670016"/>
        <c:axId val="71702016"/>
      </c:barChart>
      <c:catAx>
        <c:axId val="71670016"/>
        <c:scaling>
          <c:orientation val="minMax"/>
        </c:scaling>
        <c:axPos val="b"/>
        <c:tickLblPos val="nextTo"/>
        <c:crossAx val="71702016"/>
        <c:crosses val="autoZero"/>
        <c:auto val="1"/>
        <c:lblAlgn val="ctr"/>
        <c:lblOffset val="100"/>
      </c:catAx>
      <c:valAx>
        <c:axId val="71702016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Extraktionsrate in [Fenster/s]</a:t>
                </a:r>
              </a:p>
              <a:p>
                <a:pPr>
                  <a:defRPr/>
                </a:pPr>
                <a:endParaRPr lang="de-DE" dirty="0"/>
              </a:p>
            </c:rich>
          </c:tx>
          <c:layout/>
        </c:title>
        <c:numFmt formatCode="0" sourceLinked="1"/>
        <c:tickLblPos val="nextTo"/>
        <c:crossAx val="716700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Energie-Effizienz </a:t>
            </a:r>
            <a:r>
              <a:rPr lang="de-DE" dirty="0" smtClean="0"/>
              <a:t>DSP</a:t>
            </a:r>
            <a:endParaRPr lang="de-DE" dirty="0" smtClean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Referenz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0</c:formatCode>
                <c:ptCount val="4"/>
                <c:pt idx="0">
                  <c:v>11261.842114408508</c:v>
                </c:pt>
                <c:pt idx="1">
                  <c:v>9614.4483475013476</c:v>
                </c:pt>
                <c:pt idx="2">
                  <c:v>200500.55358621528</c:v>
                </c:pt>
                <c:pt idx="3">
                  <c:v>12028.290091769995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Optimiert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0</c:formatCode>
                <c:ptCount val="4"/>
                <c:pt idx="0">
                  <c:v>105970.1257676073</c:v>
                </c:pt>
                <c:pt idx="1">
                  <c:v>65803.216461220625</c:v>
                </c:pt>
                <c:pt idx="2">
                  <c:v>838185.47430407279</c:v>
                </c:pt>
                <c:pt idx="3">
                  <c:v>126062.7587796423</c:v>
                </c:pt>
              </c:numCache>
            </c:numRef>
          </c:val>
        </c:ser>
        <c:axId val="72307072"/>
        <c:axId val="72308992"/>
      </c:barChart>
      <c:catAx>
        <c:axId val="72307072"/>
        <c:scaling>
          <c:orientation val="minMax"/>
        </c:scaling>
        <c:axPos val="b"/>
        <c:tickLblPos val="nextTo"/>
        <c:crossAx val="72308992"/>
        <c:crosses val="autoZero"/>
        <c:auto val="1"/>
        <c:lblAlgn val="ctr"/>
        <c:lblOffset val="100"/>
      </c:catAx>
      <c:valAx>
        <c:axId val="72308992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Energie-Effizienz in [Fenster\J]</a:t>
                </a:r>
                <a:endParaRPr lang="de-DE" dirty="0"/>
              </a:p>
            </c:rich>
          </c:tx>
          <c:layout/>
        </c:title>
        <c:numFmt formatCode="0" sourceLinked="1"/>
        <c:tickLblPos val="nextTo"/>
        <c:crossAx val="72307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Laufzeit</a:t>
            </a:r>
            <a:r>
              <a:rPr lang="de-DE" baseline="0" dirty="0" smtClean="0"/>
              <a:t> ARM vs. Heterogenes System</a:t>
            </a:r>
            <a:endParaRPr lang="de-DE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0</c:formatCode>
                <c:ptCount val="4"/>
                <c:pt idx="0">
                  <c:v>115.52</c:v>
                </c:pt>
                <c:pt idx="1">
                  <c:v>673.77</c:v>
                </c:pt>
                <c:pt idx="2">
                  <c:v>69.080000000000013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0</c:formatCode>
                <c:ptCount val="4"/>
                <c:pt idx="0">
                  <c:v>69.47399999999999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79.551999999999992</c:v>
                </c:pt>
              </c:numCache>
            </c:numRef>
          </c:val>
        </c:ser>
        <c:axId val="78240768"/>
        <c:axId val="78715520"/>
      </c:barChart>
      <c:catAx>
        <c:axId val="78240768"/>
        <c:scaling>
          <c:orientation val="minMax"/>
        </c:scaling>
        <c:axPos val="b"/>
        <c:tickLblPos val="nextTo"/>
        <c:crossAx val="78715520"/>
        <c:crosses val="autoZero"/>
        <c:auto val="1"/>
        <c:lblAlgn val="ctr"/>
        <c:lblOffset val="100"/>
      </c:catAx>
      <c:valAx>
        <c:axId val="78715520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Laufzeit 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</a:p>
              <a:p>
                <a:pPr>
                  <a:defRPr/>
                </a:pPr>
                <a:endParaRPr lang="de-DE" dirty="0"/>
              </a:p>
            </c:rich>
          </c:tx>
          <c:layout/>
        </c:title>
        <c:numFmt formatCode="0" sourceLinked="1"/>
        <c:tickLblPos val="nextTo"/>
        <c:crossAx val="782407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Energie-Effizienz </a:t>
            </a:r>
            <a:r>
              <a:rPr lang="de-DE" dirty="0" smtClean="0"/>
              <a:t>ARM vs. Heterogenes System</a:t>
            </a:r>
            <a:endParaRPr lang="de-DE" dirty="0" smtClean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0</c:formatCode>
                <c:ptCount val="4"/>
                <c:pt idx="0">
                  <c:v>51.221950859709224</c:v>
                </c:pt>
                <c:pt idx="1">
                  <c:v>8.7821656697591308</c:v>
                </c:pt>
                <c:pt idx="2">
                  <c:v>85.656626567944528</c:v>
                </c:pt>
                <c:pt idx="3">
                  <c:v>63.062557426341357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0</c:formatCode>
                <c:ptCount val="4"/>
                <c:pt idx="0">
                  <c:v>39.220365033350255</c:v>
                </c:pt>
                <c:pt idx="1">
                  <c:v>7.7399512000720811</c:v>
                </c:pt>
                <c:pt idx="2">
                  <c:v>121.85482046093536</c:v>
                </c:pt>
                <c:pt idx="3">
                  <c:v>63.062557426341357</c:v>
                </c:pt>
              </c:numCache>
            </c:numRef>
          </c:val>
        </c:ser>
        <c:axId val="78897536"/>
        <c:axId val="78899072"/>
      </c:barChart>
      <c:catAx>
        <c:axId val="78897536"/>
        <c:scaling>
          <c:orientation val="minMax"/>
        </c:scaling>
        <c:axPos val="b"/>
        <c:tickLblPos val="nextTo"/>
        <c:crossAx val="78899072"/>
        <c:crosses val="autoZero"/>
        <c:auto val="1"/>
        <c:lblAlgn val="ctr"/>
        <c:lblOffset val="100"/>
      </c:catAx>
      <c:valAx>
        <c:axId val="78899072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Energie-Effizienz in </a:t>
                </a:r>
                <a:r>
                  <a:rPr lang="de-DE" dirty="0" smtClean="0"/>
                  <a:t>[Klassifikationen\J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0" sourceLinked="1"/>
        <c:tickLblPos val="nextTo"/>
        <c:crossAx val="788975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-Zeichnu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Visio_2003-2010-Zeichnung3.vsd"/><Relationship Id="rId4" Type="http://schemas.openxmlformats.org/officeDocument/2006/relationships/oleObject" Target="../embeddings/Microsoft_Visio_2003-2010-Zeichnung2.vsd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-Zeichnung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-Zeichnung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-Zeichnung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503238" y="1665288"/>
          <a:ext cx="8412162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DSP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ARM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503238" y="1665288"/>
          <a:ext cx="8412162" cy="241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467544" y="3933056"/>
          <a:ext cx="835292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DSP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503238" y="1665288"/>
          <a:ext cx="8412162" cy="241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467544" y="3933056"/>
          <a:ext cx="835292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heterogenes System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503238" y="1665288"/>
          <a:ext cx="8412162" cy="241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467544" y="3933056"/>
          <a:ext cx="835292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ARM vs. DSP:</a:t>
            </a:r>
          </a:p>
          <a:p>
            <a:r>
              <a:rPr lang="de-DE" dirty="0" smtClean="0"/>
              <a:t>Merkmalsextraktion auf dem DSP schneller als auf ARM</a:t>
            </a:r>
          </a:p>
          <a:p>
            <a:r>
              <a:rPr lang="de-DE" dirty="0" smtClean="0"/>
              <a:t>Merkmalsextraktion auf DSP ist Energie-effizienter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ARM vs. Heterogenes System:</a:t>
            </a:r>
          </a:p>
          <a:p>
            <a:r>
              <a:rPr lang="de-DE" dirty="0" smtClean="0"/>
              <a:t>Kein generell bessere Architektur</a:t>
            </a:r>
          </a:p>
          <a:p>
            <a:r>
              <a:rPr lang="de-DE" dirty="0" smtClean="0"/>
              <a:t>Heterogenes System besitzt bessere Laufzeit</a:t>
            </a:r>
          </a:p>
          <a:p>
            <a:r>
              <a:rPr lang="de-DE" dirty="0" smtClean="0"/>
              <a:t>ARM ist Energie-effizienter</a:t>
            </a:r>
          </a:p>
          <a:p>
            <a:r>
              <a:rPr lang="de-DE" dirty="0" smtClean="0"/>
              <a:t>Architektur muss hinsichtlich des Ziels gewählt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err="1" smtClean="0"/>
              <a:t>DaVinci</a:t>
            </a:r>
            <a:r>
              <a:rPr lang="de-DE" b="1" dirty="0" smtClean="0"/>
              <a:t> Video Prozessor</a:t>
            </a:r>
          </a:p>
          <a:p>
            <a:r>
              <a:rPr lang="de-DE" b="1" dirty="0" smtClean="0"/>
              <a:t>Optimierung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Manuelles Erstellen von Playlisten mühsam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Automatisches Erstellen von Playlisten mit inhaltsbasierter Musikklassifikation</a:t>
            </a:r>
          </a:p>
          <a:p>
            <a:pPr>
              <a:buNone/>
            </a:pP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</a:t>
            </a:r>
            <a:r>
              <a:rPr lang="de-DE" dirty="0" err="1" smtClean="0"/>
              <a:t>Resourcen</a:t>
            </a:r>
            <a:r>
              <a:rPr lang="de-DE" dirty="0" smtClean="0"/>
              <a:t> auf den Geräten, z.B. Akkuleistung</a:t>
            </a:r>
          </a:p>
          <a:p>
            <a:r>
              <a:rPr lang="de-DE" dirty="0" smtClean="0"/>
              <a:t>Musikklassifikation ist sehr zeitaufwendig und nicht Energie-effizient</a:t>
            </a:r>
          </a:p>
          <a:p>
            <a:pPr>
              <a:buNone/>
            </a:pP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Benutzung von Prozessoren auf denen Musikklassifikation schnell und Energie-effizient ausgeführt werden kann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340768"/>
            <a:ext cx="2195736" cy="16468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Musikklassifikation besteht aus drei Schritten:</a:t>
            </a:r>
          </a:p>
          <a:p>
            <a:r>
              <a:rPr lang="de-DE" dirty="0" smtClean="0"/>
              <a:t>Merkmalsextraktion</a:t>
            </a:r>
          </a:p>
          <a:p>
            <a:r>
              <a:rPr lang="de-DE" dirty="0" err="1" smtClean="0"/>
              <a:t>Prozessierung</a:t>
            </a:r>
            <a:endParaRPr lang="de-DE" dirty="0" smtClean="0"/>
          </a:p>
          <a:p>
            <a:r>
              <a:rPr lang="de-DE" dirty="0" smtClean="0"/>
              <a:t>Klassifikation</a:t>
            </a:r>
          </a:p>
          <a:p>
            <a:pPr>
              <a:buNone/>
            </a:pP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323528" y="4581128"/>
          <a:ext cx="8569325" cy="752475"/>
        </p:xfrm>
        <a:graphic>
          <a:graphicData uri="http://schemas.openxmlformats.org/presentationml/2006/ole">
            <p:oleObj spid="_x0000_s1026" name="Visio" r:id="rId3" imgW="8568887" imgH="752272" progId="Visio.Drawing.11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8064" y="1700808"/>
          <a:ext cx="3794837" cy="1296144"/>
        </p:xfrm>
        <a:graphic>
          <a:graphicData uri="http://schemas.openxmlformats.org/presentationml/2006/ole">
            <p:oleObj spid="_x0000_s1027" name="Visio" r:id="rId4" imgW="9944134" imgH="3397385" progId="Visio.Drawing.11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32040" y="3140968"/>
          <a:ext cx="3096344" cy="1463434"/>
        </p:xfrm>
        <a:graphic>
          <a:graphicData uri="http://schemas.openxmlformats.org/presentationml/2006/ole">
            <p:oleObj spid="_x0000_s1028" name="Visio" r:id="rId5" imgW="6827880" imgH="322796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 und Implementierung des Referenz-Programm-Codes auf ARM und DSP</a:t>
            </a:r>
          </a:p>
          <a:p>
            <a:r>
              <a:rPr lang="de-DE" dirty="0" smtClean="0"/>
              <a:t>Architekturspezifische Optimierung der beiden Implementierungen</a:t>
            </a:r>
          </a:p>
          <a:p>
            <a:r>
              <a:rPr lang="de-DE" dirty="0" smtClean="0"/>
              <a:t>Untersuchung der Laufzeit und Energie-Effizienz von zwei Prozessorarchitekturen:</a:t>
            </a:r>
          </a:p>
          <a:p>
            <a:pPr lvl="1"/>
            <a:r>
              <a:rPr lang="de-DE" dirty="0" smtClean="0"/>
              <a:t>ARM Cortex-A8</a:t>
            </a:r>
          </a:p>
          <a:p>
            <a:pPr lvl="1"/>
            <a:r>
              <a:rPr lang="de-DE" dirty="0" smtClean="0"/>
              <a:t>Heterogenes System aus ARM Cortex-A8 und TI C674x DSP</a:t>
            </a:r>
          </a:p>
          <a:p>
            <a:r>
              <a:rPr lang="de-DE" dirty="0" smtClean="0"/>
              <a:t>Bewertung und Vergleich beider Architekturen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DaVinci</a:t>
            </a:r>
            <a:r>
              <a:rPr lang="de-DE" dirty="0" smtClean="0"/>
              <a:t> Video Prozessor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ChangeAspect="1"/>
          </p:cNvGraphicFramePr>
          <p:nvPr>
            <p:ph idx="1"/>
          </p:nvPr>
        </p:nvGraphicFramePr>
        <p:xfrm>
          <a:off x="2483768" y="1484784"/>
          <a:ext cx="3954766" cy="4659312"/>
        </p:xfrm>
        <a:graphic>
          <a:graphicData uri="http://schemas.openxmlformats.org/presentationml/2006/ole">
            <p:oleObj spid="_x0000_s20482" name="Visio" r:id="rId3" imgW="5667300" imgH="667711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ARM Subsystem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ChangeAspect="1"/>
          </p:cNvGraphicFramePr>
          <p:nvPr>
            <p:ph idx="1"/>
          </p:nvPr>
        </p:nvGraphicFramePr>
        <p:xfrm>
          <a:off x="467544" y="1988840"/>
          <a:ext cx="8296275" cy="2809875"/>
        </p:xfrm>
        <a:graphic>
          <a:graphicData uri="http://schemas.openxmlformats.org/presentationml/2006/ole">
            <p:oleObj spid="_x0000_s21506" name="Visio" r:id="rId3" imgW="8296290" imgH="280978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DSP Subsystem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ChangeAspect="1"/>
          </p:cNvGraphicFramePr>
          <p:nvPr>
            <p:ph idx="1"/>
          </p:nvPr>
        </p:nvGraphicFramePr>
        <p:xfrm>
          <a:off x="755576" y="2276872"/>
          <a:ext cx="7192424" cy="2903364"/>
        </p:xfrm>
        <a:graphic>
          <a:graphicData uri="http://schemas.openxmlformats.org/presentationml/2006/ole">
            <p:oleObj spid="_x0000_s22530" name="Visio" r:id="rId3" imgW="6229440" imgH="251460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503238" y="1665288"/>
          <a:ext cx="8412162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ARM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298</Words>
  <Application>Microsoft Office PowerPoint</Application>
  <PresentationFormat>Bildschirmpräsentation 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luh_folienmaster_IMS-TI-Gebäude</vt:lpstr>
      <vt:lpstr>Visio</vt:lpstr>
      <vt:lpstr>  </vt:lpstr>
      <vt:lpstr>Einteilung</vt:lpstr>
      <vt:lpstr>Motivation</vt:lpstr>
      <vt:lpstr>Musikklassifikation</vt:lpstr>
      <vt:lpstr>Aufgabenstellung</vt:lpstr>
      <vt:lpstr>DaVinci Video Prozessor</vt:lpstr>
      <vt:lpstr>ARM Subsystem</vt:lpstr>
      <vt:lpstr>DSP Subsystem</vt:lpstr>
      <vt:lpstr>Optimierung ARM</vt:lpstr>
      <vt:lpstr>Optimierung DSP</vt:lpstr>
      <vt:lpstr>Evaluation ARM</vt:lpstr>
      <vt:lpstr>Evaluation DSP</vt:lpstr>
      <vt:lpstr>Evaluation heterogenes System</vt:lpstr>
      <vt:lpstr>Zusammenfassung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DuncanSin</cp:lastModifiedBy>
  <cp:revision>107</cp:revision>
  <dcterms:created xsi:type="dcterms:W3CDTF">2010-11-18T16:35:22Z</dcterms:created>
  <dcterms:modified xsi:type="dcterms:W3CDTF">2013-08-07T12:02:20Z</dcterms:modified>
</cp:coreProperties>
</file>