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267" r:id="rId2"/>
    <p:sldId id="268" r:id="rId3"/>
    <p:sldId id="269" r:id="rId4"/>
    <p:sldId id="271" r:id="rId5"/>
    <p:sldId id="272" r:id="rId6"/>
    <p:sldId id="274" r:id="rId7"/>
    <p:sldId id="286" r:id="rId8"/>
    <p:sldId id="278" r:id="rId9"/>
    <p:sldId id="275" r:id="rId10"/>
    <p:sldId id="276" r:id="rId11"/>
    <p:sldId id="284" r:id="rId12"/>
    <p:sldId id="277" r:id="rId13"/>
    <p:sldId id="287" r:id="rId14"/>
    <p:sldId id="279" r:id="rId15"/>
    <p:sldId id="285" r:id="rId16"/>
    <p:sldId id="282" r:id="rId17"/>
    <p:sldId id="283" r:id="rId18"/>
    <p:sldId id="280" r:id="rId19"/>
    <p:sldId id="281" r:id="rId20"/>
    <p:sldId id="273" r:id="rId21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FF4F4F"/>
    <a:srgbClr val="FF0066"/>
    <a:srgbClr val="FF3300"/>
    <a:srgbClr val="B88C00"/>
    <a:srgbClr val="99B9D8"/>
    <a:srgbClr val="00519E"/>
    <a:srgbClr val="B1C91F"/>
    <a:srgbClr val="DCDEDE"/>
    <a:srgbClr val="3A6EB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42" autoAdjust="0"/>
    <p:restoredTop sz="93571" autoAdjust="0"/>
  </p:normalViewPr>
  <p:slideViewPr>
    <p:cSldViewPr>
      <p:cViewPr>
        <p:scale>
          <a:sx n="100" d="100"/>
          <a:sy n="100" d="100"/>
        </p:scale>
        <p:origin x="-1284" y="-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7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Tabelle1!$A$2</c:f>
              <c:strCache>
                <c:ptCount val="1"/>
                <c:pt idx="0">
                  <c:v>ARM926 </c:v>
                </c:pt>
              </c:strCache>
            </c:strRef>
          </c:tx>
          <c:dLbls>
            <c:dLblPos val="outEnd"/>
            <c:showVal val="1"/>
          </c:dLbls>
          <c:cat>
            <c:strRef>
              <c:f>Tabelle1!$A$2:$A$5</c:f>
              <c:strCache>
                <c:ptCount val="4"/>
                <c:pt idx="0">
                  <c:v>ARM926 </c:v>
                </c:pt>
                <c:pt idx="1">
                  <c:v>ARM1136 </c:v>
                </c:pt>
                <c:pt idx="2">
                  <c:v>C6713 (DSP)</c:v>
                </c:pt>
                <c:pt idx="3">
                  <c:v>E8400 CPU</c:v>
                </c:pt>
              </c:strCache>
            </c:strRef>
          </c:cat>
          <c:val>
            <c:numRef>
              <c:f>Tabelle1!$B$2:$B$5</c:f>
              <c:numCache>
                <c:formatCode>0.00</c:formatCode>
                <c:ptCount val="4"/>
                <c:pt idx="0">
                  <c:v>87.433333333333309</c:v>
                </c:pt>
                <c:pt idx="1">
                  <c:v>72.433333333333309</c:v>
                </c:pt>
                <c:pt idx="2">
                  <c:v>3.2666666666666666</c:v>
                </c:pt>
                <c:pt idx="3">
                  <c:v>0.11666666666666679</c:v>
                </c:pt>
              </c:numCache>
            </c:numRef>
          </c:val>
        </c:ser>
        <c:dLbls/>
        <c:axId val="112888832"/>
        <c:axId val="113447680"/>
      </c:barChart>
      <c:catAx>
        <c:axId val="112888832"/>
        <c:scaling>
          <c:orientation val="minMax"/>
        </c:scaling>
        <c:axPos val="l"/>
        <c:tickLblPos val="nextTo"/>
        <c:crossAx val="113447680"/>
        <c:crosses val="autoZero"/>
        <c:auto val="1"/>
        <c:lblAlgn val="ctr"/>
        <c:lblOffset val="100"/>
      </c:catAx>
      <c:valAx>
        <c:axId val="113447680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[</a:t>
                </a:r>
                <a:r>
                  <a:rPr lang="de-DE" dirty="0" err="1" smtClean="0"/>
                  <a:t>std</a:t>
                </a:r>
                <a:r>
                  <a:rPr lang="de-DE" dirty="0" smtClean="0"/>
                  <a:t>]</a:t>
                </a:r>
                <a:endParaRPr lang="de-DE" dirty="0"/>
              </a:p>
            </c:rich>
          </c:tx>
          <c:layout/>
        </c:title>
        <c:numFmt formatCode="0.00" sourceLinked="1"/>
        <c:tickLblPos val="nextTo"/>
        <c:crossAx val="112888832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Anteil</c:v>
                </c:pt>
              </c:strCache>
            </c:strRef>
          </c:tx>
          <c:dLbls>
            <c:dLbl>
              <c:idx val="1"/>
              <c:layout>
                <c:manualLayout>
                  <c:x val="-0.14849375065218193"/>
                  <c:y val="-2.2062499999999988E-2"/>
                </c:manualLayout>
              </c:layout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Tabelle1!$A$2:$A$4</c:f>
              <c:strCache>
                <c:ptCount val="3"/>
                <c:pt idx="0">
                  <c:v>Filter</c:v>
                </c:pt>
                <c:pt idx="1">
                  <c:v>Log</c:v>
                </c:pt>
                <c:pt idx="2">
                  <c:v>DCT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44</c:v>
                </c:pt>
                <c:pt idx="1">
                  <c:v>28</c:v>
                </c:pt>
                <c:pt idx="2">
                  <c:v>28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de-DE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11578.7588</c:v>
                </c:pt>
                <c:pt idx="1">
                  <c:v>4931.9825000000001</c:v>
                </c:pt>
                <c:pt idx="2">
                  <c:v>22098.786500000009</c:v>
                </c:pt>
                <c:pt idx="3">
                  <c:v>18450.342499999999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DSP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20982.084900000005</c:v>
                </c:pt>
                <c:pt idx="1">
                  <c:v>13029.036899999985</c:v>
                </c:pt>
                <c:pt idx="2">
                  <c:v>165960.7249</c:v>
                </c:pt>
                <c:pt idx="3">
                  <c:v>24960.426200000005</c:v>
                </c:pt>
              </c:numCache>
            </c:numRef>
          </c:val>
        </c:ser>
        <c:dLbls/>
        <c:axId val="83295232"/>
        <c:axId val="83666432"/>
      </c:barChart>
      <c:catAx>
        <c:axId val="83295232"/>
        <c:scaling>
          <c:orientation val="minMax"/>
        </c:scaling>
        <c:axPos val="l"/>
        <c:numFmt formatCode="0.00E+00" sourceLinked="0"/>
        <c:tickLblPos val="nextTo"/>
        <c:crossAx val="83666432"/>
        <c:crosses val="autoZero"/>
        <c:auto val="1"/>
        <c:lblAlgn val="ctr"/>
        <c:lblOffset val="100"/>
      </c:catAx>
      <c:valAx>
        <c:axId val="83666432"/>
        <c:scaling>
          <c:orientation val="minMax"/>
          <c:max val="170000"/>
          <c:min val="0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Extraktionsrate in [1/s]</a:t>
                </a:r>
                <a:endParaRPr lang="de-DE" dirty="0"/>
              </a:p>
            </c:rich>
          </c:tx>
          <c:layout/>
        </c:title>
        <c:numFmt formatCode="General" sourceLinked="0"/>
        <c:tickLblPos val="nextTo"/>
        <c:crossAx val="83295232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115.52</c:v>
                </c:pt>
                <c:pt idx="1">
                  <c:v>673.77000000000055</c:v>
                </c:pt>
                <c:pt idx="2">
                  <c:v>69.08</c:v>
                </c:pt>
                <c:pt idx="3">
                  <c:v>93.83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heterogenes System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69.474000000000004</c:v>
                </c:pt>
                <c:pt idx="1">
                  <c:v>352.04300000000001</c:v>
                </c:pt>
                <c:pt idx="2">
                  <c:v>22.361000000000001</c:v>
                </c:pt>
                <c:pt idx="3">
                  <c:v>79.551999999999992</c:v>
                </c:pt>
              </c:numCache>
            </c:numRef>
          </c:val>
        </c:ser>
        <c:dLbls/>
        <c:axId val="84164608"/>
        <c:axId val="84166144"/>
      </c:barChart>
      <c:catAx>
        <c:axId val="84164608"/>
        <c:scaling>
          <c:orientation val="minMax"/>
        </c:scaling>
        <c:axPos val="l"/>
        <c:tickLblPos val="nextTo"/>
        <c:crossAx val="84166144"/>
        <c:crosses val="autoZero"/>
        <c:auto val="1"/>
        <c:lblAlgn val="ctr"/>
        <c:lblOffset val="100"/>
      </c:catAx>
      <c:valAx>
        <c:axId val="84166144"/>
        <c:scaling>
          <c:orientation val="minMax"/>
          <c:max val="700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Laufzeit in [</a:t>
                </a:r>
                <a:r>
                  <a:rPr lang="de-DE" dirty="0" err="1" smtClean="0"/>
                  <a:t>ms</a:t>
                </a:r>
                <a:r>
                  <a:rPr lang="de-DE" dirty="0" smtClean="0"/>
                  <a:t>]</a:t>
                </a:r>
                <a:endParaRPr lang="de-DE" dirty="0"/>
              </a:p>
            </c:rich>
          </c:tx>
          <c:layout/>
        </c:title>
        <c:numFmt formatCode="General" sourceLinked="1"/>
        <c:tickLblPos val="nextTo"/>
        <c:crossAx val="84164608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51.222000000000072</c:v>
                </c:pt>
                <c:pt idx="1">
                  <c:v>8.782</c:v>
                </c:pt>
                <c:pt idx="2">
                  <c:v>85.656999999999982</c:v>
                </c:pt>
                <c:pt idx="3">
                  <c:v>63.063000000000002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heterogenes System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39.220000000000013</c:v>
                </c:pt>
                <c:pt idx="1">
                  <c:v>7.74</c:v>
                </c:pt>
                <c:pt idx="2">
                  <c:v>121.85499999999999</c:v>
                </c:pt>
                <c:pt idx="3">
                  <c:v>34.252000000000002</c:v>
                </c:pt>
              </c:numCache>
            </c:numRef>
          </c:val>
        </c:ser>
        <c:dLbls/>
        <c:axId val="84630528"/>
        <c:axId val="84636416"/>
      </c:barChart>
      <c:catAx>
        <c:axId val="84630528"/>
        <c:scaling>
          <c:orientation val="minMax"/>
        </c:scaling>
        <c:axPos val="l"/>
        <c:tickLblPos val="nextTo"/>
        <c:crossAx val="84636416"/>
        <c:crosses val="autoZero"/>
        <c:auto val="1"/>
        <c:lblAlgn val="ctr"/>
        <c:lblOffset val="100"/>
      </c:catAx>
      <c:valAx>
        <c:axId val="84636416"/>
        <c:scaling>
          <c:orientation val="minMax"/>
          <c:max val="130"/>
          <c:min val="0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Energie-Effizienz</a:t>
                </a:r>
                <a:r>
                  <a:rPr lang="de-DE" baseline="0" dirty="0" smtClean="0"/>
                  <a:t> in [1/J]</a:t>
                </a:r>
                <a:endParaRPr lang="de-DE" dirty="0"/>
              </a:p>
            </c:rich>
          </c:tx>
        </c:title>
        <c:numFmt formatCode="General" sourceLinked="1"/>
        <c:tickLblPos val="nextTo"/>
        <c:crossAx val="84630528"/>
        <c:crosses val="autoZero"/>
        <c:crossBetween val="between"/>
      </c:valAx>
    </c:plotArea>
    <c:legend>
      <c:legendPos val="t"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68513.365900000004</c:v>
                </c:pt>
                <c:pt idx="1">
                  <c:v>29183.3285</c:v>
                </c:pt>
                <c:pt idx="2">
                  <c:v>130762.0505</c:v>
                </c:pt>
                <c:pt idx="3">
                  <c:v>109173.62410000013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DSP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105970.12580000002</c:v>
                </c:pt>
                <c:pt idx="1">
                  <c:v>65803.216499999908</c:v>
                </c:pt>
                <c:pt idx="2">
                  <c:v>838185.47429999872</c:v>
                </c:pt>
                <c:pt idx="3">
                  <c:v>126062.7588</c:v>
                </c:pt>
              </c:numCache>
            </c:numRef>
          </c:val>
        </c:ser>
        <c:dLbls/>
        <c:axId val="84707584"/>
        <c:axId val="84717568"/>
      </c:barChart>
      <c:catAx>
        <c:axId val="84707584"/>
        <c:scaling>
          <c:orientation val="minMax"/>
        </c:scaling>
        <c:axPos val="l"/>
        <c:tickLblPos val="nextTo"/>
        <c:crossAx val="84717568"/>
        <c:crosses val="autoZero"/>
        <c:auto val="1"/>
        <c:lblAlgn val="ctr"/>
        <c:lblOffset val="100"/>
      </c:catAx>
      <c:valAx>
        <c:axId val="84717568"/>
        <c:scaling>
          <c:orientation val="minMax"/>
          <c:max val="900000"/>
        </c:scaling>
        <c:axPos val="b"/>
        <c:majorGridlines/>
        <c:numFmt formatCode="General" sourceLinked="1"/>
        <c:tickLblPos val="nextTo"/>
        <c:crossAx val="84707584"/>
        <c:crosses val="autoZero"/>
        <c:crossBetween val="between"/>
      </c:valAx>
    </c:plotArea>
    <c:legend>
      <c:legendPos val="t"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fld id="{E76107B4-AC03-486A-B017-7476F6C7A9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20156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AA38F-1089-4E17-9165-DAED34BB0D46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609600" y="657225"/>
            <a:ext cx="54721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600" b="1" dirty="0">
                <a:latin typeface="Agfa Rotis Sans Serif" pitchFamily="2" charset="0"/>
                <a:ea typeface="ＭＳ Ｐゴシック" pitchFamily="1" charset="-128"/>
              </a:rPr>
              <a:t>             Institut für Mikroelektronische Systeme</a:t>
            </a: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113" y="142875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 userDrawn="1"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159125"/>
            <a:ext cx="8399463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  <a:br>
              <a:rPr lang="de-DE" smtClean="0"/>
            </a:br>
            <a:endParaRPr lang="de-DE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Kristian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Wolpers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,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05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.09.2013</a:t>
            </a: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609600" y="360363"/>
            <a:ext cx="6264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100" b="1" dirty="0">
                <a:latin typeface="Agfa Rotis Sans Serif" pitchFamily="2" charset="0"/>
                <a:ea typeface="ＭＳ Ｐゴシック" pitchFamily="1" charset="-128"/>
              </a:rPr>
              <a:t>        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Institut für Mikroelektronische Systeme</a:t>
            </a: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9113" y="142875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sz="3600" dirty="0" smtClean="0"/>
              <a:t>Implementierung und Optimierung von Algorithmen zur Audiosignal-Klassifikation auf einer heterogenen Prozessorarchitektur</a:t>
            </a:r>
          </a:p>
          <a:p>
            <a:pPr algn="ctr">
              <a:buNone/>
            </a:pPr>
            <a:r>
              <a:rPr lang="de-DE" dirty="0" smtClean="0"/>
              <a:t>Masterarbeit</a:t>
            </a:r>
          </a:p>
          <a:p>
            <a:pPr algn="ctr">
              <a:buNone/>
            </a:pPr>
            <a:r>
              <a:rPr lang="de-DE" dirty="0" smtClean="0"/>
              <a:t>von</a:t>
            </a:r>
          </a:p>
          <a:p>
            <a:pPr algn="ctr">
              <a:buNone/>
            </a:pPr>
            <a:r>
              <a:rPr lang="de-DE" dirty="0" err="1" smtClean="0"/>
              <a:t>B.Sc</a:t>
            </a:r>
            <a:r>
              <a:rPr lang="de-DE" dirty="0" smtClean="0"/>
              <a:t>. Inf. Kristian Wolpers</a:t>
            </a:r>
          </a:p>
          <a:p>
            <a:pPr algn="ctr">
              <a:buNone/>
            </a:pPr>
            <a:r>
              <a:rPr lang="de-DE" sz="2000" dirty="0" smtClean="0"/>
              <a:t>Erstprüfer: Prof. Dr.-Ing. H. Blume</a:t>
            </a:r>
          </a:p>
          <a:p>
            <a:pPr algn="ctr">
              <a:buNone/>
            </a:pPr>
            <a:r>
              <a:rPr lang="de-DE" sz="2000" dirty="0" smtClean="0"/>
              <a:t>Zweitprüfer: Prof. Dr.-Ing. C. Müller-</a:t>
            </a:r>
            <a:r>
              <a:rPr lang="de-DE" sz="2000" dirty="0" err="1" smtClean="0"/>
              <a:t>Schloer</a:t>
            </a:r>
            <a:endParaRPr lang="de-DE" sz="2000" dirty="0" smtClean="0"/>
          </a:p>
          <a:p>
            <a:pPr algn="ctr">
              <a:buNone/>
            </a:pPr>
            <a:r>
              <a:rPr lang="de-DE" sz="2000" dirty="0" smtClean="0"/>
              <a:t>Betreuer: Dipl.-Ing. I. </a:t>
            </a:r>
            <a:r>
              <a:rPr lang="de-DE" sz="2000" dirty="0" err="1" smtClean="0"/>
              <a:t>Schmädecke</a:t>
            </a:r>
            <a:endParaRPr lang="de-DE" sz="2000" dirty="0" smtClean="0"/>
          </a:p>
          <a:p>
            <a:pPr algn="ctr">
              <a:buNone/>
            </a:pPr>
            <a:endParaRPr lang="de-DE" sz="2000" dirty="0" smtClean="0"/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endParaRPr lang="de-DE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MFCC: Filterbank-Optimierung ARM (1)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3284984"/>
            <a:ext cx="8412162" cy="3039616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smtClean="0"/>
              <a:t>Herausforderung:</a:t>
            </a:r>
          </a:p>
          <a:p>
            <a:r>
              <a:rPr lang="de-DE" dirty="0" smtClean="0"/>
              <a:t>Verschachtelte Schleifen</a:t>
            </a:r>
          </a:p>
          <a:p>
            <a:r>
              <a:rPr lang="de-DE" dirty="0" smtClean="0"/>
              <a:t>Unterschiedliche Durchläufe je Filterbank-Element</a:t>
            </a:r>
          </a:p>
          <a:p>
            <a:pPr marL="0" indent="0">
              <a:buNone/>
            </a:pPr>
            <a:r>
              <a:rPr lang="de-DE" b="1" u="sng" dirty="0" smtClean="0"/>
              <a:t>Idee:</a:t>
            </a:r>
          </a:p>
          <a:p>
            <a:r>
              <a:rPr lang="de-DE" dirty="0" smtClean="0"/>
              <a:t>Unterteilung der Durchläufe in Abschnitte mit bestimmten Eigenschaften (4 parallele, 2 parallele und 1 Operation) </a:t>
            </a:r>
          </a:p>
          <a:p>
            <a:r>
              <a:rPr lang="de-DE" dirty="0" smtClean="0"/>
              <a:t>Ausnutzung von SIMD-</a:t>
            </a:r>
            <a:r>
              <a:rPr lang="de-DE" dirty="0" err="1" smtClean="0"/>
              <a:t>Intrinsics</a:t>
            </a:r>
            <a:r>
              <a:rPr lang="de-DE" dirty="0" smtClean="0"/>
              <a:t> und der NEON-SIMD-Einheit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Rechteck 1"/>
          <p:cNvSpPr/>
          <p:nvPr/>
        </p:nvSpPr>
        <p:spPr bwMode="auto">
          <a:xfrm>
            <a:off x="1619672" y="1620440"/>
            <a:ext cx="720080" cy="58442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L1P-Cache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2843808" y="1628800"/>
            <a:ext cx="1296144" cy="79208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ARMv7-Kern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5076056" y="1628800"/>
            <a:ext cx="1296144" cy="79208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NEON-SIMD-Einheit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843808" y="2765698"/>
            <a:ext cx="3528392" cy="49567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L2-Cache</a:t>
            </a:r>
          </a:p>
        </p:txBody>
      </p:sp>
      <p:cxnSp>
        <p:nvCxnSpPr>
          <p:cNvPr id="9" name="Gerade Verbindung mit Pfeil 8"/>
          <p:cNvCxnSpPr>
            <a:stCxn id="2" idx="3"/>
          </p:cNvCxnSpPr>
          <p:nvPr/>
        </p:nvCxnSpPr>
        <p:spPr bwMode="auto">
          <a:xfrm>
            <a:off x="2339752" y="1912652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Gerade Verbindung mit Pfeil 10"/>
          <p:cNvCxnSpPr>
            <a:stCxn id="4" idx="2"/>
          </p:cNvCxnSpPr>
          <p:nvPr/>
        </p:nvCxnSpPr>
        <p:spPr bwMode="auto">
          <a:xfrm>
            <a:off x="3491880" y="2420888"/>
            <a:ext cx="0" cy="344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5724128" y="2420888"/>
            <a:ext cx="0" cy="344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3" name="Gerade Verbindung mit Pfeil 12"/>
          <p:cNvCxnSpPr>
            <a:stCxn id="4" idx="3"/>
            <a:endCxn id="6" idx="1"/>
          </p:cNvCxnSpPr>
          <p:nvPr/>
        </p:nvCxnSpPr>
        <p:spPr bwMode="auto">
          <a:xfrm>
            <a:off x="4139952" y="2024844"/>
            <a:ext cx="9361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4211960" y="1700808"/>
            <a:ext cx="49320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for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unsigned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int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m = 1; m &lt;= M; m++) {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mod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= 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AnfangFiler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- EndeFilter+1) % 4;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fedtbd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=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EndeFilter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[m]-mod+1;</a:t>
            </a:r>
          </a:p>
          <a:p>
            <a:endParaRPr lang="de-DE" sz="1400" dirty="0" smtClean="0">
              <a:latin typeface="+mn-lt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 r4 = vld1q_f32(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temp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[0]);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for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unsigned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int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k =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AnfangFilter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[m]; k &lt; 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fedtbd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– 1); k +4) {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	w4 und s4 laden	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	r4 = vmlaq_f32(r4, s4, w4);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 }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vst1q_f32(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temp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[0], r4);</a:t>
            </a:r>
          </a:p>
          <a:p>
            <a:endParaRPr lang="de-DE" sz="1400" dirty="0" smtClean="0">
              <a:latin typeface="+mn-lt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if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mod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&gt; 1) {</a:t>
            </a:r>
          </a:p>
          <a:p>
            <a:r>
              <a:rPr lang="de-DE" sz="1400" dirty="0">
                <a:latin typeface="+mn-lt"/>
                <a:cs typeface="Times New Roman" panose="02020603050405020304" pitchFamily="18" charset="0"/>
              </a:rPr>
              <a:t>	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w2, r2 und s2 laden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	t2 = vmla_f32(r2, s2, w2);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	vst1_f32(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temp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[0], t2);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	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fedtbd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+= 2;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}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if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mod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== 1) {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	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log_M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[m - 1] =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signal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fedtbd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] *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wk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[m - 1][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fedtbd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];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}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log_M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[m - 1] +=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temp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[0] +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temp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[1] +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temp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[2] +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temp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[3]+1;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}</a:t>
            </a:r>
            <a:endParaRPr lang="de-DE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251520" y="1700808"/>
            <a:ext cx="3888432" cy="172819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79512" y="1700808"/>
            <a:ext cx="3924746" cy="1656184"/>
          </a:xfrm>
        </p:spPr>
        <p:txBody>
          <a:bodyPr/>
          <a:lstStyle/>
          <a:p>
            <a:pPr>
              <a:buNone/>
            </a:pPr>
            <a:r>
              <a:rPr lang="de-DE" sz="1400" dirty="0" err="1" smtClean="0">
                <a:cs typeface="Times New Roman" panose="02020603050405020304" pitchFamily="18" charset="0"/>
              </a:rPr>
              <a:t>for</a:t>
            </a:r>
            <a:r>
              <a:rPr lang="de-DE" sz="1400" dirty="0" smtClean="0">
                <a:cs typeface="Times New Roman" panose="02020603050405020304" pitchFamily="18" charset="0"/>
              </a:rPr>
              <a:t> (</a:t>
            </a:r>
            <a:r>
              <a:rPr lang="de-DE" sz="1400" dirty="0" err="1" smtClean="0">
                <a:cs typeface="Times New Roman" panose="02020603050405020304" pitchFamily="18" charset="0"/>
              </a:rPr>
              <a:t>unsigned</a:t>
            </a:r>
            <a:r>
              <a:rPr lang="de-DE" sz="1400" dirty="0" smtClean="0"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cs typeface="Times New Roman" panose="02020603050405020304" pitchFamily="18" charset="0"/>
              </a:rPr>
              <a:t>int</a:t>
            </a:r>
            <a:r>
              <a:rPr lang="de-DE" sz="1400" dirty="0" smtClean="0">
                <a:cs typeface="Times New Roman" panose="02020603050405020304" pitchFamily="18" charset="0"/>
              </a:rPr>
              <a:t> m = 1; m &lt;= M; m++) {</a:t>
            </a:r>
          </a:p>
          <a:p>
            <a:pPr>
              <a:buNone/>
            </a:pPr>
            <a:r>
              <a:rPr lang="de-DE" sz="1400" dirty="0" smtClean="0">
                <a:cs typeface="Times New Roman" panose="02020603050405020304" pitchFamily="18" charset="0"/>
              </a:rPr>
              <a:t>	</a:t>
            </a:r>
            <a:r>
              <a:rPr lang="de-DE" sz="1400" dirty="0" err="1" smtClean="0">
                <a:cs typeface="Times New Roman" panose="02020603050405020304" pitchFamily="18" charset="0"/>
              </a:rPr>
              <a:t>for</a:t>
            </a:r>
            <a:r>
              <a:rPr lang="de-DE" sz="1400" dirty="0" smtClean="0">
                <a:cs typeface="Times New Roman" panose="02020603050405020304" pitchFamily="18" charset="0"/>
              </a:rPr>
              <a:t> (</a:t>
            </a:r>
            <a:r>
              <a:rPr lang="de-DE" sz="1400" dirty="0" err="1" smtClean="0">
                <a:cs typeface="Times New Roman" panose="02020603050405020304" pitchFamily="18" charset="0"/>
              </a:rPr>
              <a:t>unsigned</a:t>
            </a:r>
            <a:r>
              <a:rPr lang="de-DE" sz="1400" dirty="0" smtClean="0"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cs typeface="Times New Roman" panose="02020603050405020304" pitchFamily="18" charset="0"/>
              </a:rPr>
              <a:t>int</a:t>
            </a:r>
            <a:r>
              <a:rPr lang="de-DE" sz="1400" dirty="0" smtClean="0">
                <a:cs typeface="Times New Roman" panose="02020603050405020304" pitchFamily="18" charset="0"/>
              </a:rPr>
              <a:t> k = </a:t>
            </a:r>
            <a:r>
              <a:rPr lang="de-DE" sz="1400" dirty="0" err="1" smtClean="0">
                <a:cs typeface="Times New Roman" panose="02020603050405020304" pitchFamily="18" charset="0"/>
              </a:rPr>
              <a:t>AnfangFilter</a:t>
            </a:r>
            <a:r>
              <a:rPr lang="de-DE" sz="1400" dirty="0" smtClean="0">
                <a:cs typeface="Times New Roman" panose="02020603050405020304" pitchFamily="18" charset="0"/>
              </a:rPr>
              <a:t>[m]; k &lt;=</a:t>
            </a:r>
            <a:r>
              <a:rPr lang="de-DE" sz="1400" dirty="0" err="1" smtClean="0">
                <a:cs typeface="Times New Roman" panose="02020603050405020304" pitchFamily="18" charset="0"/>
              </a:rPr>
              <a:t>EndeFilter</a:t>
            </a:r>
            <a:r>
              <a:rPr lang="de-DE" sz="1400" dirty="0" smtClean="0">
                <a:cs typeface="Times New Roman" panose="02020603050405020304" pitchFamily="18" charset="0"/>
              </a:rPr>
              <a:t>[m]; k++) {</a:t>
            </a:r>
          </a:p>
          <a:p>
            <a:pPr>
              <a:buNone/>
            </a:pPr>
            <a:r>
              <a:rPr lang="de-DE" sz="1400" dirty="0" smtClean="0">
                <a:cs typeface="Times New Roman" panose="02020603050405020304" pitchFamily="18" charset="0"/>
              </a:rPr>
              <a:t>		</a:t>
            </a:r>
            <a:r>
              <a:rPr lang="de-DE" sz="1400" dirty="0" err="1" smtClean="0">
                <a:cs typeface="Times New Roman" panose="02020603050405020304" pitchFamily="18" charset="0"/>
              </a:rPr>
              <a:t>log_M</a:t>
            </a:r>
            <a:r>
              <a:rPr lang="de-DE" sz="1400" dirty="0" smtClean="0">
                <a:cs typeface="Times New Roman" panose="02020603050405020304" pitchFamily="18" charset="0"/>
              </a:rPr>
              <a:t>[m - 1] += </a:t>
            </a:r>
            <a:r>
              <a:rPr lang="de-DE" sz="1400" dirty="0" err="1" smtClean="0">
                <a:cs typeface="Times New Roman" panose="02020603050405020304" pitchFamily="18" charset="0"/>
              </a:rPr>
              <a:t>signal</a:t>
            </a:r>
            <a:r>
              <a:rPr lang="de-DE" sz="1400" dirty="0" smtClean="0">
                <a:cs typeface="Times New Roman" panose="02020603050405020304" pitchFamily="18" charset="0"/>
              </a:rPr>
              <a:t>[k] * </a:t>
            </a:r>
            <a:r>
              <a:rPr lang="de-DE" sz="1400" dirty="0" err="1" smtClean="0">
                <a:cs typeface="Times New Roman" panose="02020603050405020304" pitchFamily="18" charset="0"/>
              </a:rPr>
              <a:t>wk</a:t>
            </a:r>
            <a:r>
              <a:rPr lang="de-DE" sz="1400" dirty="0" smtClean="0">
                <a:cs typeface="Times New Roman" panose="02020603050405020304" pitchFamily="18" charset="0"/>
              </a:rPr>
              <a:t>[m - 1][k];</a:t>
            </a:r>
          </a:p>
          <a:p>
            <a:pPr>
              <a:buNone/>
            </a:pPr>
            <a:r>
              <a:rPr lang="de-DE" sz="1400" dirty="0" smtClean="0">
                <a:cs typeface="Times New Roman" panose="02020603050405020304" pitchFamily="18" charset="0"/>
              </a:rPr>
              <a:t>	}</a:t>
            </a:r>
          </a:p>
          <a:p>
            <a:pPr>
              <a:buNone/>
            </a:pPr>
            <a:r>
              <a:rPr lang="de-DE" sz="1400" dirty="0" smtClean="0"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endParaRPr lang="de-DE" sz="1400" dirty="0"/>
          </a:p>
        </p:txBody>
      </p:sp>
      <p:sp>
        <p:nvSpPr>
          <p:cNvPr id="8" name="Rechteck 7"/>
          <p:cNvSpPr/>
          <p:nvPr/>
        </p:nvSpPr>
        <p:spPr bwMode="auto">
          <a:xfrm>
            <a:off x="4283968" y="1700808"/>
            <a:ext cx="4680520" cy="477518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MFCC: Filterbank-Optimierung </a:t>
            </a:r>
            <a:r>
              <a:rPr lang="de-DE" dirty="0" smtClean="0"/>
              <a:t>ARM (2)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83568" y="1268760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n-lt"/>
              </a:rPr>
              <a:t>Referenz-Code</a:t>
            </a:r>
            <a:endParaRPr lang="de-DE" dirty="0">
              <a:latin typeface="+mn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076056" y="119675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n-lt"/>
              </a:rPr>
              <a:t>Optimierter Code</a:t>
            </a:r>
            <a:endParaRPr lang="de-DE" dirty="0">
              <a:latin typeface="+mn-l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51520" y="3429000"/>
            <a:ext cx="38884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>
                <a:latin typeface="+mn-lt"/>
              </a:rPr>
              <a:t>D</a:t>
            </a:r>
            <a:r>
              <a:rPr lang="de-DE" dirty="0" smtClean="0">
                <a:latin typeface="+mn-lt"/>
              </a:rPr>
              <a:t>rei Abschnitte: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>
                <a:latin typeface="+mn-lt"/>
              </a:rPr>
              <a:t>4 Parallele Operationen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>
                <a:latin typeface="+mn-lt"/>
              </a:rPr>
              <a:t>2 Parallele Operationen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>
                <a:latin typeface="+mn-lt"/>
              </a:rPr>
              <a:t>1 Operation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>
                <a:latin typeface="+mn-lt"/>
              </a:rPr>
              <a:t>Aufsummierung der Einzelergebnisse</a:t>
            </a:r>
          </a:p>
          <a:p>
            <a:endParaRPr lang="de-DE" sz="800" dirty="0" smtClean="0">
              <a:latin typeface="+mn-lt"/>
            </a:endParaRPr>
          </a:p>
          <a:p>
            <a:r>
              <a:rPr lang="de-DE" dirty="0" smtClean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 smtClean="0">
                <a:latin typeface="+mn-lt"/>
              </a:rPr>
              <a:t>Beschleunigung um Faktor 1,9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373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1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1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1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1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4293096"/>
            <a:ext cx="8412162" cy="2031504"/>
          </a:xfrm>
        </p:spPr>
        <p:txBody>
          <a:bodyPr/>
          <a:lstStyle/>
          <a:p>
            <a:r>
              <a:rPr lang="de-DE" dirty="0" smtClean="0"/>
              <a:t>Hardware-unterstützte Schleifen Beschleunigung (SPLOOP)</a:t>
            </a:r>
          </a:p>
          <a:p>
            <a:r>
              <a:rPr lang="de-DE" dirty="0" smtClean="0"/>
              <a:t>Ausnutzung der 8 Ausführungseinheiten</a:t>
            </a:r>
          </a:p>
          <a:p>
            <a:r>
              <a:rPr lang="de-DE" dirty="0" smtClean="0"/>
              <a:t>Aufteilung in Iterationsintervalle fester Länge</a:t>
            </a:r>
          </a:p>
          <a:p>
            <a:r>
              <a:rPr lang="de-DE" dirty="0" smtClean="0"/>
              <a:t>Einfügen von Spezialoperationen zur Steuerung durch den Compiler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MFCC: </a:t>
            </a:r>
            <a:r>
              <a:rPr lang="de-DE" dirty="0"/>
              <a:t>Filterbank-Optimierung </a:t>
            </a:r>
            <a:r>
              <a:rPr lang="de-DE" dirty="0" smtClean="0"/>
              <a:t>DSP </a:t>
            </a:r>
            <a:r>
              <a:rPr lang="de-DE" dirty="0"/>
              <a:t>(1)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203848" y="1412776"/>
            <a:ext cx="3096344" cy="288032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203848" y="1412776"/>
            <a:ext cx="3096344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Instruction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</a:t>
            </a: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Fetch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3203848" y="1772816"/>
            <a:ext cx="3096344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SPLOOP</a:t>
            </a:r>
            <a:r>
              <a:rPr kumimoji="0" lang="de-DE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</a:t>
            </a:r>
            <a:r>
              <a:rPr kumimoji="0" lang="de-DE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Buffer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2132856"/>
            <a:ext cx="3096344" cy="3960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Instruction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</a:t>
            </a: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dispatch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3203848" y="2528900"/>
            <a:ext cx="3096344" cy="3960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Instruction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</a:t>
            </a: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decode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203848" y="2924944"/>
            <a:ext cx="1548172" cy="136815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4752020" y="2924944"/>
            <a:ext cx="1548172" cy="136815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3279286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.L1</a:t>
            </a:r>
          </a:p>
        </p:txBody>
      </p:sp>
      <p:sp>
        <p:nvSpPr>
          <p:cNvPr id="15" name="Rechteck 14"/>
          <p:cNvSpPr/>
          <p:nvPr/>
        </p:nvSpPr>
        <p:spPr bwMode="auto">
          <a:xfrm>
            <a:off x="3628610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.S1</a:t>
            </a:r>
          </a:p>
        </p:txBody>
      </p:sp>
      <p:sp>
        <p:nvSpPr>
          <p:cNvPr id="16" name="Rechteck 15"/>
          <p:cNvSpPr/>
          <p:nvPr/>
        </p:nvSpPr>
        <p:spPr bwMode="auto">
          <a:xfrm>
            <a:off x="3977934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.M1</a:t>
            </a:r>
          </a:p>
        </p:txBody>
      </p:sp>
      <p:sp>
        <p:nvSpPr>
          <p:cNvPr id="17" name="Rechteck 16"/>
          <p:cNvSpPr/>
          <p:nvPr/>
        </p:nvSpPr>
        <p:spPr bwMode="auto">
          <a:xfrm>
            <a:off x="4327258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.D1</a:t>
            </a:r>
          </a:p>
        </p:txBody>
      </p:sp>
      <p:sp>
        <p:nvSpPr>
          <p:cNvPr id="18" name="Rechteck 17"/>
          <p:cNvSpPr/>
          <p:nvPr/>
        </p:nvSpPr>
        <p:spPr bwMode="auto">
          <a:xfrm>
            <a:off x="4827458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.L2</a:t>
            </a:r>
          </a:p>
        </p:txBody>
      </p:sp>
      <p:sp>
        <p:nvSpPr>
          <p:cNvPr id="19" name="Rechteck 18"/>
          <p:cNvSpPr/>
          <p:nvPr/>
        </p:nvSpPr>
        <p:spPr bwMode="auto">
          <a:xfrm>
            <a:off x="5176782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.S2</a:t>
            </a:r>
          </a:p>
        </p:txBody>
      </p:sp>
      <p:sp>
        <p:nvSpPr>
          <p:cNvPr id="20" name="Rechteck 19"/>
          <p:cNvSpPr/>
          <p:nvPr/>
        </p:nvSpPr>
        <p:spPr bwMode="auto">
          <a:xfrm>
            <a:off x="5526106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.M2</a:t>
            </a:r>
          </a:p>
        </p:txBody>
      </p:sp>
      <p:sp>
        <p:nvSpPr>
          <p:cNvPr id="21" name="Rechteck 20"/>
          <p:cNvSpPr/>
          <p:nvPr/>
        </p:nvSpPr>
        <p:spPr bwMode="auto">
          <a:xfrm>
            <a:off x="5875430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.D2</a:t>
            </a:r>
          </a:p>
        </p:txBody>
      </p:sp>
      <p:sp>
        <p:nvSpPr>
          <p:cNvPr id="22" name="Rechteck 21"/>
          <p:cNvSpPr/>
          <p:nvPr/>
        </p:nvSpPr>
        <p:spPr bwMode="auto">
          <a:xfrm>
            <a:off x="3203848" y="3897052"/>
            <a:ext cx="1548172" cy="3960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Registerfile A</a:t>
            </a:r>
          </a:p>
        </p:txBody>
      </p:sp>
      <p:sp>
        <p:nvSpPr>
          <p:cNvPr id="23" name="Rechteck 22"/>
          <p:cNvSpPr/>
          <p:nvPr/>
        </p:nvSpPr>
        <p:spPr bwMode="auto">
          <a:xfrm>
            <a:off x="4752020" y="3897052"/>
            <a:ext cx="1548172" cy="3960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Registerfile B</a:t>
            </a:r>
          </a:p>
        </p:txBody>
      </p:sp>
      <p:cxnSp>
        <p:nvCxnSpPr>
          <p:cNvPr id="24" name="Gerade Verbindung mit Pfeil 23"/>
          <p:cNvCxnSpPr>
            <a:stCxn id="12" idx="2"/>
          </p:cNvCxnSpPr>
          <p:nvPr/>
        </p:nvCxnSpPr>
        <p:spPr bwMode="auto">
          <a:xfrm>
            <a:off x="3453948" y="3523109"/>
            <a:ext cx="0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Gerade Verbindung mit Pfeil 24"/>
          <p:cNvCxnSpPr>
            <a:stCxn id="15" idx="2"/>
          </p:cNvCxnSpPr>
          <p:nvPr/>
        </p:nvCxnSpPr>
        <p:spPr bwMode="auto">
          <a:xfrm>
            <a:off x="3803272" y="3523109"/>
            <a:ext cx="0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Gerade Verbindung mit Pfeil 25"/>
          <p:cNvCxnSpPr>
            <a:stCxn id="16" idx="2"/>
          </p:cNvCxnSpPr>
          <p:nvPr/>
        </p:nvCxnSpPr>
        <p:spPr bwMode="auto">
          <a:xfrm>
            <a:off x="4152596" y="3523109"/>
            <a:ext cx="0" cy="359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/>
          <p:cNvCxnSpPr>
            <a:stCxn id="17" idx="2"/>
          </p:cNvCxnSpPr>
          <p:nvPr/>
        </p:nvCxnSpPr>
        <p:spPr bwMode="auto">
          <a:xfrm flipH="1">
            <a:off x="4498293" y="3523109"/>
            <a:ext cx="3627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Gerade Verbindung mit Pfeil 27"/>
          <p:cNvCxnSpPr>
            <a:stCxn id="18" idx="2"/>
          </p:cNvCxnSpPr>
          <p:nvPr/>
        </p:nvCxnSpPr>
        <p:spPr bwMode="auto">
          <a:xfrm>
            <a:off x="5002120" y="3523109"/>
            <a:ext cx="0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Gerade Verbindung mit Pfeil 28"/>
          <p:cNvCxnSpPr>
            <a:stCxn id="19" idx="2"/>
          </p:cNvCxnSpPr>
          <p:nvPr/>
        </p:nvCxnSpPr>
        <p:spPr bwMode="auto">
          <a:xfrm flipH="1">
            <a:off x="5347817" y="3523109"/>
            <a:ext cx="3627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Gerade Verbindung mit Pfeil 29"/>
          <p:cNvCxnSpPr>
            <a:stCxn id="20" idx="2"/>
          </p:cNvCxnSpPr>
          <p:nvPr/>
        </p:nvCxnSpPr>
        <p:spPr bwMode="auto">
          <a:xfrm>
            <a:off x="5700768" y="3523109"/>
            <a:ext cx="0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1" name="Gerade Verbindung mit Pfeil 30"/>
          <p:cNvCxnSpPr>
            <a:stCxn id="21" idx="2"/>
          </p:cNvCxnSpPr>
          <p:nvPr/>
        </p:nvCxnSpPr>
        <p:spPr bwMode="auto">
          <a:xfrm>
            <a:off x="6050092" y="3523109"/>
            <a:ext cx="0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539552" y="1268760"/>
            <a:ext cx="2592288" cy="5184576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39552" y="1268760"/>
            <a:ext cx="2592288" cy="5184576"/>
          </a:xfrm>
        </p:spPr>
        <p:txBody>
          <a:bodyPr/>
          <a:lstStyle/>
          <a:p>
            <a:pPr>
              <a:buNone/>
            </a:pPr>
            <a:r>
              <a:rPr lang="de-DE" sz="1400" dirty="0" smtClean="0"/>
              <a:t>SPLOOPD 14</a:t>
            </a:r>
          </a:p>
          <a:p>
            <a:pPr>
              <a:buNone/>
            </a:pPr>
            <a:r>
              <a:rPr lang="de-DE" sz="1400" dirty="0" smtClean="0"/>
              <a:t>||         ADDAW   .D1     A15,A3,A6</a:t>
            </a:r>
          </a:p>
          <a:p>
            <a:pPr>
              <a:buNone/>
            </a:pPr>
            <a:r>
              <a:rPr lang="de-DE" sz="1400" dirty="0" smtClean="0"/>
              <a:t>||         MV      .L2X    A4,B5</a:t>
            </a:r>
          </a:p>
          <a:p>
            <a:pPr>
              <a:buNone/>
            </a:pPr>
            <a:endParaRPr lang="de-DE" sz="1400" dirty="0" smtClean="0"/>
          </a:p>
          <a:p>
            <a:pPr>
              <a:buNone/>
            </a:pPr>
            <a:r>
              <a:rPr lang="de-DE" sz="1400" dirty="0" smtClean="0"/>
              <a:t>LDW     .D1T1   *A6++,A3 </a:t>
            </a:r>
          </a:p>
          <a:p>
            <a:pPr>
              <a:buNone/>
            </a:pPr>
            <a:r>
              <a:rPr lang="de-DE" sz="1400" dirty="0" smtClean="0"/>
              <a:t>||	   LDW     .D2T2   *B5++,B4 </a:t>
            </a:r>
          </a:p>
          <a:p>
            <a:pPr>
              <a:buNone/>
            </a:pPr>
            <a:endParaRPr lang="de-DE" sz="1400" dirty="0" smtClean="0"/>
          </a:p>
          <a:p>
            <a:pPr>
              <a:buNone/>
            </a:pPr>
            <a:r>
              <a:rPr lang="de-DE" sz="1400" dirty="0" smtClean="0"/>
              <a:t>NOP             2</a:t>
            </a:r>
          </a:p>
          <a:p>
            <a:pPr>
              <a:buNone/>
            </a:pPr>
            <a:endParaRPr lang="de-DE" sz="1400" dirty="0" smtClean="0"/>
          </a:p>
          <a:p>
            <a:pPr>
              <a:buNone/>
            </a:pPr>
            <a:r>
              <a:rPr lang="de-DE" sz="1400" dirty="0" smtClean="0"/>
              <a:t>SPMASK          L1</a:t>
            </a:r>
          </a:p>
          <a:p>
            <a:pPr>
              <a:buNone/>
            </a:pPr>
            <a:r>
              <a:rPr lang="de-DE" sz="1400" dirty="0" smtClean="0"/>
              <a:t>||         ADD     .L1     A11,A10,A5 </a:t>
            </a:r>
          </a:p>
          <a:p>
            <a:pPr>
              <a:buNone/>
            </a:pPr>
            <a:endParaRPr lang="de-DE" sz="1400" dirty="0" smtClean="0"/>
          </a:p>
          <a:p>
            <a:pPr>
              <a:buNone/>
            </a:pPr>
            <a:r>
              <a:rPr lang="de-DE" sz="1400" dirty="0" smtClean="0"/>
              <a:t>SPMASK          D1</a:t>
            </a:r>
          </a:p>
          <a:p>
            <a:pPr>
              <a:buNone/>
            </a:pPr>
            <a:r>
              <a:rPr lang="de-DE" sz="1400" dirty="0" smtClean="0"/>
              <a:t>||         LDW     .D1T1   *A5,A4 </a:t>
            </a:r>
          </a:p>
          <a:p>
            <a:pPr>
              <a:buNone/>
            </a:pPr>
            <a:endParaRPr lang="de-DE" sz="1400" dirty="0" smtClean="0"/>
          </a:p>
          <a:p>
            <a:pPr>
              <a:buNone/>
            </a:pPr>
            <a:r>
              <a:rPr lang="de-DE" sz="1400" dirty="0" smtClean="0"/>
              <a:t>MPYSP   .M1X    B4,A3,A3 </a:t>
            </a:r>
          </a:p>
          <a:p>
            <a:pPr>
              <a:buNone/>
            </a:pPr>
            <a:r>
              <a:rPr lang="de-DE" sz="1400" dirty="0" smtClean="0"/>
              <a:t>NOP             3</a:t>
            </a:r>
          </a:p>
          <a:p>
            <a:pPr>
              <a:buNone/>
            </a:pPr>
            <a:r>
              <a:rPr lang="de-DE" sz="1400" dirty="0" smtClean="0"/>
              <a:t>ADDSP   .L1     A3,A4,A4 </a:t>
            </a:r>
          </a:p>
          <a:p>
            <a:pPr>
              <a:buNone/>
            </a:pPr>
            <a:r>
              <a:rPr lang="de-DE" sz="1400" dirty="0" smtClean="0"/>
              <a:t>NOP             3</a:t>
            </a:r>
          </a:p>
          <a:p>
            <a:pPr>
              <a:buNone/>
            </a:pPr>
            <a:r>
              <a:rPr lang="de-DE" sz="1400" dirty="0" smtClean="0"/>
              <a:t>STW     .D1T1   A4,*A5</a:t>
            </a: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MFCC: Filterbank-Optimierung DSP </a:t>
            </a:r>
            <a:r>
              <a:rPr lang="de-DE" dirty="0" smtClean="0"/>
              <a:t>(2)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131840" y="1268760"/>
            <a:ext cx="5688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Unterteilung eines Schleifendurchlaufs in   Intervalle gleicher Länge (Leerzeilen)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Ausführen aller Intervalle aus unterschiedlichen Iterationen parallel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Sonderbefehle zur Steuerung der SPLOOP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Zusätzliche Optimierung des Logarithmus</a:t>
            </a:r>
          </a:p>
          <a:p>
            <a:endParaRPr lang="de-DE" dirty="0" smtClean="0">
              <a:latin typeface="+mn-lt"/>
            </a:endParaRPr>
          </a:p>
          <a:p>
            <a:r>
              <a:rPr lang="de-DE" dirty="0" smtClean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 err="1" smtClean="0">
                <a:latin typeface="+mn-lt"/>
              </a:rPr>
              <a:t>Insgesammte</a:t>
            </a:r>
            <a:r>
              <a:rPr lang="de-DE" dirty="0" smtClean="0">
                <a:latin typeface="+mn-lt"/>
              </a:rPr>
              <a:t> Beschleunigung um Faktor 3</a:t>
            </a:r>
          </a:p>
          <a:p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66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58019255"/>
              </p:ext>
            </p:extLst>
          </p:nvPr>
        </p:nvGraphicFramePr>
        <p:xfrm>
          <a:off x="467544" y="1484784"/>
          <a:ext cx="8412162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DSP (Extraktionsrate)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725144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Extraktionsrate des DSP höher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bei FSet3 (Faktor 7,5)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  <a:sym typeface="Wingdings" pitchFamily="2" charset="2"/>
              </a:rPr>
              <a:t></a:t>
            </a:r>
            <a:r>
              <a:rPr lang="de-DE" dirty="0" smtClean="0">
                <a:latin typeface="+mn-lt"/>
              </a:rPr>
              <a:t> DSP besser für die Merkmalsextraktion geeignet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54578910"/>
              </p:ext>
            </p:extLst>
          </p:nvPr>
        </p:nvGraphicFramePr>
        <p:xfrm>
          <a:off x="503238" y="1665288"/>
          <a:ext cx="84121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32"/>
                <a:gridCol w="1682432"/>
                <a:gridCol w="1682432"/>
                <a:gridCol w="1682432"/>
                <a:gridCol w="1682432"/>
              </a:tblGrid>
              <a:tr h="31368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MCL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MCL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MCL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MCL 4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de-DE" dirty="0" smtClean="0"/>
                        <a:t>1. Merkmal: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ZCR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AOMIC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smtClean="0"/>
                        <a:t>2. Merkmal: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OSC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SCF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smtClean="0"/>
                        <a:t>3. Merkmal: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MFCC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SBER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smtClean="0"/>
                        <a:t>4. Merkmal: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MFCC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--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Prozessierung</a:t>
                      </a:r>
                      <a:r>
                        <a:rPr lang="de-DE" dirty="0" smtClean="0"/>
                        <a:t>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RMD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MSA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RMD &amp; MSA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 RMD &amp; MSA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smtClean="0"/>
                        <a:t>Klassifikation: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SVM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SVM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SVM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SVM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Musikklassifikationsmethoden und </a:t>
            </a:r>
            <a:r>
              <a:rPr lang="de-DE" dirty="0" err="1" smtClean="0"/>
              <a:t>Bewertungsmetriken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48067718"/>
              </p:ext>
            </p:extLst>
          </p:nvPr>
        </p:nvGraphicFramePr>
        <p:xfrm>
          <a:off x="179512" y="4364524"/>
          <a:ext cx="2232248" cy="843294"/>
        </p:xfrm>
        <a:graphic>
          <a:graphicData uri="http://schemas.openxmlformats.org/presentationml/2006/ole">
            <p:oleObj spid="_x0000_s20523" name="Equation" r:id="rId3" imgW="1143000" imgH="431800" progId="">
              <p:embed/>
            </p:oleObj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7392482"/>
              </p:ext>
            </p:extLst>
          </p:nvPr>
        </p:nvGraphicFramePr>
        <p:xfrm>
          <a:off x="2473325" y="4437063"/>
          <a:ext cx="2757488" cy="749300"/>
        </p:xfrm>
        <a:graphic>
          <a:graphicData uri="http://schemas.openxmlformats.org/presentationml/2006/ole">
            <p:oleObj spid="_x0000_s20524" name="Equation" r:id="rId4" imgW="1587240" imgH="431640" progId="">
              <p:embed/>
            </p:oleObj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90061991"/>
              </p:ext>
            </p:extLst>
          </p:nvPr>
        </p:nvGraphicFramePr>
        <p:xfrm>
          <a:off x="5292080" y="4580548"/>
          <a:ext cx="3600400" cy="492141"/>
        </p:xfrm>
        <a:graphic>
          <a:graphicData uri="http://schemas.openxmlformats.org/presentationml/2006/ole">
            <p:oleObj spid="_x0000_s20525" name="Equation" r:id="rId5" imgW="1765300" imgH="241300" progId="">
              <p:embed/>
            </p:oleObj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323528" y="5373216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Extraktionsrate R</a:t>
            </a:r>
            <a:r>
              <a:rPr lang="de-DE" baseline="-25000" dirty="0" smtClean="0">
                <a:latin typeface="+mn-lt"/>
              </a:rPr>
              <a:t>ex</a:t>
            </a:r>
            <a:r>
              <a:rPr lang="de-DE" dirty="0" smtClean="0">
                <a:latin typeface="+mn-lt"/>
              </a:rPr>
              <a:t>, Energie-Effizienz </a:t>
            </a:r>
            <a:r>
              <a:rPr lang="de-DE" dirty="0" err="1" smtClean="0">
                <a:latin typeface="+mn-lt"/>
              </a:rPr>
              <a:t>E</a:t>
            </a:r>
            <a:r>
              <a:rPr lang="de-DE" baseline="-25000" dirty="0" err="1" smtClean="0">
                <a:latin typeface="+mn-lt"/>
              </a:rPr>
              <a:t>eff</a:t>
            </a:r>
            <a:r>
              <a:rPr lang="de-DE" dirty="0" smtClean="0">
                <a:latin typeface="+mn-lt"/>
              </a:rPr>
              <a:t>, Laufzeit </a:t>
            </a:r>
            <a:r>
              <a:rPr lang="de-DE" dirty="0" err="1" smtClean="0">
                <a:latin typeface="+mn-lt"/>
              </a:rPr>
              <a:t>T</a:t>
            </a:r>
            <a:r>
              <a:rPr lang="de-DE" baseline="-25000" dirty="0" err="1" smtClean="0">
                <a:latin typeface="+mn-lt"/>
              </a:rPr>
              <a:t>ges</a:t>
            </a:r>
            <a:endParaRPr lang="de-DE" baseline="-250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Leistungsaufnahmen von Texas Instruments geschätzt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96852188"/>
              </p:ext>
            </p:extLst>
          </p:nvPr>
        </p:nvGraphicFramePr>
        <p:xfrm>
          <a:off x="467544" y="1412776"/>
          <a:ext cx="8412162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heterogenes System (Laufzeit)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4653136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Musikklassifikation auf dem heterogenen System schneller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MCL3 (Faktor 3)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  <a:sym typeface="Wingdings" pitchFamily="2" charset="2"/>
              </a:rPr>
              <a:t></a:t>
            </a:r>
            <a:r>
              <a:rPr lang="de-DE" dirty="0" smtClean="0">
                <a:latin typeface="+mn-lt"/>
              </a:rPr>
              <a:t> Laufzeit: Heterogenes System &lt; ARM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74806516"/>
              </p:ext>
            </p:extLst>
          </p:nvPr>
        </p:nvGraphicFramePr>
        <p:xfrm>
          <a:off x="467544" y="1700808"/>
          <a:ext cx="8412162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heterogenes System (Energie-Effizienz)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458112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ARM für MCL 1,2 und 4 Energie-effizienter (bis zu Faktor 1,8 MCL3)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Heterogenes System für MCL3 Energie-Effizienter (Faktor 1,4)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  <a:sym typeface="Wingdings" pitchFamily="2" charset="2"/>
              </a:rPr>
              <a:t>Energie-Effizienz: ARM &gt; </a:t>
            </a:r>
            <a:r>
              <a:rPr lang="de-DE" smtClean="0">
                <a:latin typeface="+mn-lt"/>
                <a:sym typeface="Wingdings" pitchFamily="2" charset="2"/>
              </a:rPr>
              <a:t>Heterogenes System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Portierung des MCL auf den Cortex A8</a:t>
            </a:r>
          </a:p>
          <a:p>
            <a:r>
              <a:rPr lang="de-DE" dirty="0"/>
              <a:t>Implementierung der Merkmalsextraktion auf dem C674x</a:t>
            </a:r>
          </a:p>
          <a:p>
            <a:r>
              <a:rPr lang="de-DE" dirty="0"/>
              <a:t>Optimierung der </a:t>
            </a:r>
            <a:r>
              <a:rPr lang="de-DE" dirty="0" smtClean="0"/>
              <a:t>Merkmalsextraktion </a:t>
            </a:r>
            <a:r>
              <a:rPr lang="de-DE" dirty="0"/>
              <a:t>auf Cortex A8 und C674x</a:t>
            </a:r>
          </a:p>
          <a:p>
            <a:r>
              <a:rPr lang="de-DE" dirty="0"/>
              <a:t>Untersuchung der Rechenzeit und Energie-Effizienz von Cortex A8 und heterogenen Systems zur Musikklassifikation</a:t>
            </a:r>
          </a:p>
          <a:p>
            <a:r>
              <a:rPr lang="de-DE" dirty="0"/>
              <a:t>Vergleich der beiden Systeme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611560" y="4437112"/>
            <a:ext cx="8136904" cy="115212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  <a:sym typeface="Wingdings" pitchFamily="2" charset="2"/>
              </a:rPr>
              <a:t>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Optimierte</a:t>
            </a:r>
            <a:r>
              <a:rPr kumimoji="0" lang="de-DE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Versionen der Merkmalsextraktion auf ARM und DSP </a:t>
            </a:r>
            <a:r>
              <a:rPr kumimoji="0" lang="de-DE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  <a:sym typeface="Wingdings" pitchFamily="2" charset="2"/>
              </a:rPr>
              <a:t></a:t>
            </a:r>
            <a:r>
              <a:rPr lang="de-DE" baseline="0" dirty="0" smtClean="0">
                <a:latin typeface="+mn-lt"/>
                <a:ea typeface="ＭＳ Ｐゴシック" pitchFamily="1" charset="-128"/>
              </a:rPr>
              <a:t>Optimierungsbeispiele</a:t>
            </a:r>
            <a:r>
              <a:rPr lang="de-DE" dirty="0" smtClean="0">
                <a:latin typeface="+mn-lt"/>
                <a:ea typeface="ＭＳ Ｐゴシック" pitchFamily="1" charset="-128"/>
              </a:rPr>
              <a:t> für ARM und DSP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  <a:sym typeface="Wingdings" pitchFamily="2" charset="2"/>
              </a:rPr>
              <a:t>Applikations</a:t>
            </a:r>
            <a:r>
              <a:rPr lang="de-DE" dirty="0" smtClean="0">
                <a:latin typeface="+mn-lt"/>
                <a:ea typeface="ＭＳ Ｐゴシック" pitchFamily="1" charset="-128"/>
                <a:sym typeface="Wingdings" pitchFamily="2" charset="2"/>
              </a:rPr>
              <a:t>spezifische 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Bewertung</a:t>
            </a:r>
            <a:r>
              <a:rPr kumimoji="0" lang="de-DE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der Architekturen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51806399"/>
              </p:ext>
            </p:extLst>
          </p:nvPr>
        </p:nvGraphicFramePr>
        <p:xfrm>
          <a:off x="467544" y="1916832"/>
          <a:ext cx="8412162" cy="2699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DSP (Energie-</a:t>
            </a:r>
            <a:r>
              <a:rPr lang="de-DE" dirty="0" err="1" smtClean="0"/>
              <a:t>Effizenz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39552" y="458112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DSP ist trotz höherer Leistungsaufnahme Energie-effizienter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bei FSet3 (Faktor 6,4)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</a:rPr>
              <a:t>=&gt; DSP besser für die Merkmalsextraktion geeignet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Musikklassifikation</a:t>
            </a:r>
          </a:p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Heterogenes System</a:t>
            </a:r>
          </a:p>
          <a:p>
            <a:r>
              <a:rPr lang="de-DE" dirty="0" smtClean="0"/>
              <a:t>Optimierung am Beispiel des MFCC-Merkmals</a:t>
            </a:r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smtClean="0"/>
              <a:t>Vorgegeben:</a:t>
            </a:r>
            <a:r>
              <a:rPr lang="de-DE" dirty="0" smtClean="0"/>
              <a:t> </a:t>
            </a:r>
          </a:p>
          <a:p>
            <a:r>
              <a:rPr lang="de-DE" dirty="0" smtClean="0"/>
              <a:t>Heterogenes System aus ARM Cortex A8 und TI C674x DSP</a:t>
            </a:r>
          </a:p>
          <a:p>
            <a:r>
              <a:rPr lang="de-DE" dirty="0" smtClean="0"/>
              <a:t>Referenzimplementierung des MCL in C++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u="sng" dirty="0" smtClean="0"/>
              <a:t>Aufgaben: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1483309"/>
            <a:ext cx="8412162" cy="4659312"/>
          </a:xfrm>
        </p:spPr>
        <p:txBody>
          <a:bodyPr/>
          <a:lstStyle/>
          <a:p>
            <a:r>
              <a:rPr lang="de-DE" dirty="0" smtClean="0"/>
              <a:t>Mobile Endgeräte besitzen hohe Speicherkapazitäten</a:t>
            </a:r>
          </a:p>
          <a:p>
            <a:r>
              <a:rPr lang="de-DE" dirty="0" smtClean="0"/>
              <a:t>Speicherung von großen Musikdatenbanken möglich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u="sng" dirty="0" smtClean="0"/>
              <a:t>Idee:</a:t>
            </a:r>
          </a:p>
          <a:p>
            <a:pPr marL="0" indent="0">
              <a:buNone/>
            </a:pPr>
            <a:r>
              <a:rPr lang="de-DE" dirty="0" smtClean="0"/>
              <a:t>Einsatz von automatischer Musikklassifikation</a:t>
            </a:r>
          </a:p>
          <a:p>
            <a:pPr>
              <a:buNone/>
            </a:pPr>
            <a:r>
              <a:rPr lang="de-DE" b="1" u="sng" dirty="0" smtClean="0"/>
              <a:t>Herausforderungen:</a:t>
            </a:r>
          </a:p>
          <a:p>
            <a:r>
              <a:rPr lang="de-DE" dirty="0" smtClean="0"/>
              <a:t>Musikklassifikation rechenintensiv</a:t>
            </a:r>
          </a:p>
          <a:p>
            <a:r>
              <a:rPr lang="de-DE" dirty="0" smtClean="0"/>
              <a:t>Akkukapazität begrenzt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4" name="Grafik 3" descr="neue-handy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3140968"/>
            <a:ext cx="1601366" cy="120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2" y="4581128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Fensterung des Signals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Merkmalsextraktion pro Fenster durchführen (z.B. Zero </a:t>
            </a:r>
            <a:r>
              <a:rPr lang="de-DE" dirty="0" err="1" smtClean="0">
                <a:latin typeface="+mn-lt"/>
              </a:rPr>
              <a:t>Crossing</a:t>
            </a:r>
            <a:r>
              <a:rPr lang="de-DE" dirty="0" smtClean="0">
                <a:latin typeface="+mn-lt"/>
              </a:rPr>
              <a:t> Rate)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Erstellen von Merkmalsreihen </a:t>
            </a:r>
            <a:r>
              <a:rPr lang="de-DE" dirty="0" err="1" smtClean="0">
                <a:latin typeface="+mn-lt"/>
              </a:rPr>
              <a:t>M</a:t>
            </a:r>
            <a:r>
              <a:rPr lang="de-DE" baseline="-25000" dirty="0" err="1" smtClean="0">
                <a:latin typeface="+mn-lt"/>
              </a:rPr>
              <a:t>n</a:t>
            </a:r>
            <a:endParaRPr lang="de-DE" dirty="0">
              <a:latin typeface="+mn-lt"/>
            </a:endParaRPr>
          </a:p>
        </p:txBody>
      </p:sp>
      <p:sp>
        <p:nvSpPr>
          <p:cNvPr id="272" name="Textfeld 271"/>
          <p:cNvSpPr txBox="1"/>
          <p:nvPr/>
        </p:nvSpPr>
        <p:spPr>
          <a:xfrm>
            <a:off x="4153284" y="2844000"/>
            <a:ext cx="48112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Am Beispiel SVM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Zwei Merkmale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Zwei Klassen ( blaue Quadrate/rote Kreise)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Hyperebene trennt Klassen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Neuer Vektor (grünes Dreieck) wird durch Lage zur Hyperebene klassifiziert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217686" y="4583385"/>
            <a:ext cx="8674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Merkmalsreihen </a:t>
            </a:r>
            <a:r>
              <a:rPr lang="de-DE" dirty="0" err="1" smtClean="0">
                <a:latin typeface="+mn-lt"/>
              </a:rPr>
              <a:t>M</a:t>
            </a:r>
            <a:r>
              <a:rPr lang="de-DE" baseline="-25000" dirty="0" err="1" smtClean="0">
                <a:latin typeface="+mn-lt"/>
              </a:rPr>
              <a:t>n</a:t>
            </a:r>
            <a:endParaRPr lang="de-DE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Minimierung der Daten auf eine feste Anzahl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Vorbereitung der Daten zur Klassifikation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Erstellen eines Merkmalsvektors MV pro Musikstück</a:t>
            </a:r>
            <a:endParaRPr lang="de-DE" dirty="0">
              <a:latin typeface="+mn-lt"/>
            </a:endParaRPr>
          </a:p>
        </p:txBody>
      </p:sp>
      <p:graphicFrame>
        <p:nvGraphicFramePr>
          <p:cNvPr id="200" name="Objekt 1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7201468"/>
              </p:ext>
            </p:extLst>
          </p:nvPr>
        </p:nvGraphicFramePr>
        <p:xfrm>
          <a:off x="654050" y="2895600"/>
          <a:ext cx="7153275" cy="1765300"/>
        </p:xfrm>
        <a:graphic>
          <a:graphicData uri="http://schemas.openxmlformats.org/presentationml/2006/ole">
            <p:oleObj spid="_x0000_s2089" name="Equation" r:id="rId3" imgW="2882900" imgH="711200" progId="">
              <p:embed/>
            </p:oleObj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844000"/>
            <a:ext cx="9144000" cy="1475788"/>
          </a:xfrm>
          <a:prstGeom prst="rect">
            <a:avLst/>
          </a:prstGeom>
        </p:spPr>
      </p:pic>
      <p:grpSp>
        <p:nvGrpSpPr>
          <p:cNvPr id="24" name="Gruppieren 23"/>
          <p:cNvGrpSpPr/>
          <p:nvPr/>
        </p:nvGrpSpPr>
        <p:grpSpPr>
          <a:xfrm>
            <a:off x="193428" y="2880000"/>
            <a:ext cx="8810856" cy="1281225"/>
            <a:chOff x="198000" y="2898000"/>
            <a:chExt cx="8810856" cy="1281225"/>
          </a:xfrm>
        </p:grpSpPr>
        <p:sp>
          <p:nvSpPr>
            <p:cNvPr id="7" name="Rechteck 6"/>
            <p:cNvSpPr>
              <a:spLocks/>
            </p:cNvSpPr>
            <p:nvPr/>
          </p:nvSpPr>
          <p:spPr bwMode="auto">
            <a:xfrm>
              <a:off x="198000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 bwMode="auto">
            <a:xfrm>
              <a:off x="1080000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 bwMode="auto">
            <a:xfrm>
              <a:off x="1962000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 bwMode="auto">
            <a:xfrm>
              <a:off x="2834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8" name="Rechteck 17"/>
            <p:cNvSpPr>
              <a:spLocks/>
            </p:cNvSpPr>
            <p:nvPr/>
          </p:nvSpPr>
          <p:spPr bwMode="auto">
            <a:xfrm>
              <a:off x="3716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9" name="Rechteck 18"/>
            <p:cNvSpPr>
              <a:spLocks/>
            </p:cNvSpPr>
            <p:nvPr/>
          </p:nvSpPr>
          <p:spPr bwMode="auto">
            <a:xfrm>
              <a:off x="4598856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 bwMode="auto">
            <a:xfrm>
              <a:off x="5480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 bwMode="auto">
            <a:xfrm>
              <a:off x="6362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 bwMode="auto">
            <a:xfrm>
              <a:off x="7244856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 bwMode="auto">
            <a:xfrm>
              <a:off x="8126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cxnSp>
        <p:nvCxnSpPr>
          <p:cNvPr id="146" name="Gerade Verbindung 145"/>
          <p:cNvCxnSpPr>
            <a:stCxn id="7" idx="1"/>
            <a:endCxn id="23" idx="3"/>
          </p:cNvCxnSpPr>
          <p:nvPr/>
        </p:nvCxnSpPr>
        <p:spPr bwMode="auto">
          <a:xfrm>
            <a:off x="193428" y="3519000"/>
            <a:ext cx="88108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8" name="Gerade Verbindung 207"/>
          <p:cNvCxnSpPr/>
          <p:nvPr/>
        </p:nvCxnSpPr>
        <p:spPr bwMode="auto">
          <a:xfrm flipV="1">
            <a:off x="634428" y="3068960"/>
            <a:ext cx="0" cy="45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Gerade Verbindung 209"/>
          <p:cNvCxnSpPr/>
          <p:nvPr/>
        </p:nvCxnSpPr>
        <p:spPr bwMode="auto">
          <a:xfrm flipV="1">
            <a:off x="1516428" y="2996952"/>
            <a:ext cx="0" cy="5220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Gerade Verbindung 215"/>
          <p:cNvCxnSpPr/>
          <p:nvPr/>
        </p:nvCxnSpPr>
        <p:spPr bwMode="auto">
          <a:xfrm flipV="1">
            <a:off x="2398428" y="3140968"/>
            <a:ext cx="0" cy="3812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8" name="Gerade Verbindung 217"/>
          <p:cNvCxnSpPr/>
          <p:nvPr/>
        </p:nvCxnSpPr>
        <p:spPr bwMode="auto">
          <a:xfrm flipV="1">
            <a:off x="3275856" y="3212976"/>
            <a:ext cx="0" cy="3092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Gerade Verbindung 219"/>
          <p:cNvCxnSpPr/>
          <p:nvPr/>
        </p:nvCxnSpPr>
        <p:spPr bwMode="auto">
          <a:xfrm flipV="1">
            <a:off x="4154921" y="3212976"/>
            <a:ext cx="0" cy="3092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Gerade Verbindung 220"/>
          <p:cNvCxnSpPr/>
          <p:nvPr/>
        </p:nvCxnSpPr>
        <p:spPr bwMode="auto">
          <a:xfrm flipV="1">
            <a:off x="5035284" y="3293980"/>
            <a:ext cx="0" cy="2260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Gerade Verbindung 222"/>
          <p:cNvCxnSpPr/>
          <p:nvPr/>
        </p:nvCxnSpPr>
        <p:spPr bwMode="auto">
          <a:xfrm flipV="1">
            <a:off x="5940152" y="3257976"/>
            <a:ext cx="0" cy="2620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Gerade Verbindung 224"/>
          <p:cNvCxnSpPr/>
          <p:nvPr/>
        </p:nvCxnSpPr>
        <p:spPr bwMode="auto">
          <a:xfrm flipV="1">
            <a:off x="6798217" y="3293980"/>
            <a:ext cx="0" cy="2250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Gerade Verbindung 226"/>
          <p:cNvCxnSpPr/>
          <p:nvPr/>
        </p:nvCxnSpPr>
        <p:spPr bwMode="auto">
          <a:xfrm flipH="1" flipV="1">
            <a:off x="7681284" y="3331596"/>
            <a:ext cx="1314" cy="1906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Gerade Verbindung 228"/>
          <p:cNvCxnSpPr/>
          <p:nvPr/>
        </p:nvCxnSpPr>
        <p:spPr bwMode="auto">
          <a:xfrm flipV="1">
            <a:off x="8563284" y="3367601"/>
            <a:ext cx="0" cy="151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1" name="Ellipse 230"/>
          <p:cNvSpPr/>
          <p:nvPr/>
        </p:nvSpPr>
        <p:spPr bwMode="auto">
          <a:xfrm>
            <a:off x="598424" y="3028007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2" name="Ellipse 231"/>
          <p:cNvSpPr/>
          <p:nvPr/>
        </p:nvSpPr>
        <p:spPr bwMode="auto">
          <a:xfrm>
            <a:off x="1480424" y="2924944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3" name="Ellipse 232"/>
          <p:cNvSpPr/>
          <p:nvPr/>
        </p:nvSpPr>
        <p:spPr bwMode="auto">
          <a:xfrm>
            <a:off x="2362424" y="3068960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4" name="Ellipse 233"/>
          <p:cNvSpPr/>
          <p:nvPr/>
        </p:nvSpPr>
        <p:spPr bwMode="auto">
          <a:xfrm>
            <a:off x="3239852" y="3140968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5" name="Ellipse 234"/>
          <p:cNvSpPr/>
          <p:nvPr/>
        </p:nvSpPr>
        <p:spPr bwMode="auto">
          <a:xfrm>
            <a:off x="4118917" y="3140968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7" name="Ellipse 236"/>
          <p:cNvSpPr/>
          <p:nvPr/>
        </p:nvSpPr>
        <p:spPr bwMode="auto">
          <a:xfrm>
            <a:off x="4999280" y="3221972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8" name="Ellipse 237"/>
          <p:cNvSpPr/>
          <p:nvPr/>
        </p:nvSpPr>
        <p:spPr bwMode="auto">
          <a:xfrm>
            <a:off x="5904148" y="3185968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9" name="Ellipse 238"/>
          <p:cNvSpPr/>
          <p:nvPr/>
        </p:nvSpPr>
        <p:spPr bwMode="auto">
          <a:xfrm>
            <a:off x="6763280" y="3221972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40" name="Ellipse 239"/>
          <p:cNvSpPr/>
          <p:nvPr/>
        </p:nvSpPr>
        <p:spPr bwMode="auto">
          <a:xfrm>
            <a:off x="7646594" y="3259588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41" name="Ellipse 240"/>
          <p:cNvSpPr/>
          <p:nvPr/>
        </p:nvSpPr>
        <p:spPr bwMode="auto">
          <a:xfrm>
            <a:off x="8527280" y="3290970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Musikklassifikation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53955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 bwMode="auto">
          <a:xfrm>
            <a:off x="1187624" y="2204864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Extraktion</a:t>
            </a:r>
          </a:p>
        </p:txBody>
      </p:sp>
      <p:cxnSp>
        <p:nvCxnSpPr>
          <p:cNvPr id="8" name="Gerade Verbindung mit Pfeil 7"/>
          <p:cNvCxnSpPr/>
          <p:nvPr/>
        </p:nvCxnSpPr>
        <p:spPr bwMode="auto">
          <a:xfrm>
            <a:off x="2627784" y="2276872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 bwMode="auto">
          <a:xfrm>
            <a:off x="2627784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 bwMode="auto">
          <a:xfrm>
            <a:off x="2627784" y="256490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auto">
          <a:xfrm>
            <a:off x="3275856" y="2204864"/>
            <a:ext cx="194421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Prozessierung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868144" y="2204864"/>
            <a:ext cx="187220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Klassifikation</a:t>
            </a:r>
          </a:p>
        </p:txBody>
      </p:sp>
      <p:cxnSp>
        <p:nvCxnSpPr>
          <p:cNvPr id="13" name="Gerade Verbindung mit Pfeil 12"/>
          <p:cNvCxnSpPr/>
          <p:nvPr/>
        </p:nvCxnSpPr>
        <p:spPr bwMode="auto">
          <a:xfrm>
            <a:off x="522007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 bwMode="auto">
          <a:xfrm>
            <a:off x="774035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feld 201"/>
          <p:cNvSpPr txBox="1"/>
          <p:nvPr/>
        </p:nvSpPr>
        <p:spPr>
          <a:xfrm>
            <a:off x="251520" y="206084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latin typeface="+mn-lt"/>
              </a:rPr>
              <a:t>Musik-</a:t>
            </a:r>
          </a:p>
          <a:p>
            <a:pPr algn="ctr"/>
            <a:r>
              <a:rPr lang="de-DE" sz="1800" dirty="0" smtClean="0">
                <a:latin typeface="+mn-lt"/>
              </a:rPr>
              <a:t>stück</a:t>
            </a:r>
            <a:endParaRPr lang="de-DE" sz="1800" dirty="0">
              <a:latin typeface="+mn-lt"/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2411760" y="18448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latin typeface="+mn-lt"/>
              </a:rPr>
              <a:t>Merkmale</a:t>
            </a:r>
            <a:endParaRPr lang="de-DE" sz="1800" dirty="0">
              <a:latin typeface="+mn-lt"/>
            </a:endParaRPr>
          </a:p>
        </p:txBody>
      </p:sp>
      <p:sp>
        <p:nvSpPr>
          <p:cNvPr id="206" name="Textfeld 205"/>
          <p:cNvSpPr txBox="1"/>
          <p:nvPr/>
        </p:nvSpPr>
        <p:spPr>
          <a:xfrm>
            <a:off x="4788024" y="17728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latin typeface="+mn-lt"/>
              </a:rPr>
              <a:t>Merkmalsvektor</a:t>
            </a:r>
            <a:endParaRPr lang="de-DE" sz="1800" dirty="0">
              <a:latin typeface="+mn-lt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7668344" y="19888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latin typeface="+mn-lt"/>
              </a:rPr>
              <a:t>Genre</a:t>
            </a:r>
            <a:endParaRPr lang="de-DE" sz="1800" dirty="0">
              <a:latin typeface="+mn-lt"/>
            </a:endParaRPr>
          </a:p>
        </p:txBody>
      </p:sp>
      <p:grpSp>
        <p:nvGrpSpPr>
          <p:cNvPr id="271" name="Gruppieren 270"/>
          <p:cNvGrpSpPr/>
          <p:nvPr/>
        </p:nvGrpSpPr>
        <p:grpSpPr>
          <a:xfrm>
            <a:off x="53746" y="2846838"/>
            <a:ext cx="3582150" cy="3402202"/>
            <a:chOff x="-1842469" y="5350997"/>
            <a:chExt cx="2279726" cy="2342529"/>
          </a:xfrm>
        </p:grpSpPr>
        <p:grpSp>
          <p:nvGrpSpPr>
            <p:cNvPr id="266" name="Gruppieren 265"/>
            <p:cNvGrpSpPr/>
            <p:nvPr/>
          </p:nvGrpSpPr>
          <p:grpSpPr>
            <a:xfrm>
              <a:off x="-1601835" y="5350997"/>
              <a:ext cx="2039092" cy="2088232"/>
              <a:chOff x="-1620688" y="5728288"/>
              <a:chExt cx="2039092" cy="2088232"/>
            </a:xfrm>
          </p:grpSpPr>
          <p:grpSp>
            <p:nvGrpSpPr>
              <p:cNvPr id="251" name="Gruppieren 250"/>
              <p:cNvGrpSpPr/>
              <p:nvPr/>
            </p:nvGrpSpPr>
            <p:grpSpPr>
              <a:xfrm>
                <a:off x="-1620688" y="5728288"/>
                <a:ext cx="2039092" cy="2088232"/>
                <a:chOff x="-1620688" y="5728288"/>
                <a:chExt cx="2039092" cy="2088232"/>
              </a:xfrm>
            </p:grpSpPr>
            <p:grpSp>
              <p:nvGrpSpPr>
                <p:cNvPr id="248" name="Gruppieren 247"/>
                <p:cNvGrpSpPr/>
                <p:nvPr/>
              </p:nvGrpSpPr>
              <p:grpSpPr>
                <a:xfrm>
                  <a:off x="-1620688" y="5728288"/>
                  <a:ext cx="2039092" cy="2088232"/>
                  <a:chOff x="-1404664" y="3789040"/>
                  <a:chExt cx="2039092" cy="2088232"/>
                </a:xfrm>
              </p:grpSpPr>
              <p:cxnSp>
                <p:nvCxnSpPr>
                  <p:cNvPr id="245" name="Gerade Verbindung mit Pfeil 244"/>
                  <p:cNvCxnSpPr/>
                  <p:nvPr/>
                </p:nvCxnSpPr>
                <p:spPr bwMode="auto">
                  <a:xfrm flipV="1">
                    <a:off x="-1404664" y="3789040"/>
                    <a:ext cx="0" cy="208823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247" name="Gerade Verbindung mit Pfeil 246"/>
                  <p:cNvCxnSpPr/>
                  <p:nvPr/>
                </p:nvCxnSpPr>
                <p:spPr bwMode="auto">
                  <a:xfrm>
                    <a:off x="-1404664" y="5877272"/>
                    <a:ext cx="2039092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</p:grpSp>
            <p:cxnSp>
              <p:nvCxnSpPr>
                <p:cNvPr id="250" name="Gerade Verbindung 249"/>
                <p:cNvCxnSpPr/>
                <p:nvPr/>
              </p:nvCxnSpPr>
              <p:spPr bwMode="auto">
                <a:xfrm flipV="1">
                  <a:off x="-1404664" y="6309320"/>
                  <a:ext cx="1224136" cy="12961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52" name="Rechteck 251"/>
              <p:cNvSpPr/>
              <p:nvPr/>
            </p:nvSpPr>
            <p:spPr bwMode="auto">
              <a:xfrm>
                <a:off x="-1404664" y="6153045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3" name="Rechteck 252"/>
              <p:cNvSpPr/>
              <p:nvPr/>
            </p:nvSpPr>
            <p:spPr bwMode="auto">
              <a:xfrm>
                <a:off x="-1476672" y="6701725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4" name="Rechteck 253"/>
              <p:cNvSpPr/>
              <p:nvPr/>
            </p:nvSpPr>
            <p:spPr bwMode="auto">
              <a:xfrm>
                <a:off x="-792596" y="6227307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5" name="Rechteck 254"/>
              <p:cNvSpPr/>
              <p:nvPr/>
            </p:nvSpPr>
            <p:spPr bwMode="auto">
              <a:xfrm>
                <a:off x="-1108248" y="6694266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6" name="Rechteck 255"/>
              <p:cNvSpPr/>
              <p:nvPr/>
            </p:nvSpPr>
            <p:spPr bwMode="auto">
              <a:xfrm>
                <a:off x="-1088354" y="7431971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7" name="Rechteck 256"/>
              <p:cNvSpPr/>
              <p:nvPr/>
            </p:nvSpPr>
            <p:spPr bwMode="auto">
              <a:xfrm>
                <a:off x="-314175" y="6530298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8" name="Ellipse 257"/>
              <p:cNvSpPr/>
              <p:nvPr/>
            </p:nvSpPr>
            <p:spPr bwMode="auto">
              <a:xfrm>
                <a:off x="-601142" y="7173416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9" name="Ellipse 258"/>
              <p:cNvSpPr/>
              <p:nvPr/>
            </p:nvSpPr>
            <p:spPr bwMode="auto">
              <a:xfrm>
                <a:off x="-448742" y="7325816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0" name="Ellipse 259"/>
              <p:cNvSpPr/>
              <p:nvPr/>
            </p:nvSpPr>
            <p:spPr bwMode="auto">
              <a:xfrm>
                <a:off x="-132582" y="7098229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1" name="Ellipse 260"/>
              <p:cNvSpPr/>
              <p:nvPr/>
            </p:nvSpPr>
            <p:spPr bwMode="auto">
              <a:xfrm>
                <a:off x="-648580" y="7469832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2" name="Ellipse 261"/>
              <p:cNvSpPr/>
              <p:nvPr/>
            </p:nvSpPr>
            <p:spPr bwMode="auto">
              <a:xfrm>
                <a:off x="-316160" y="7023120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3" name="Ellipse 262"/>
              <p:cNvSpPr/>
              <p:nvPr/>
            </p:nvSpPr>
            <p:spPr bwMode="auto">
              <a:xfrm>
                <a:off x="-1326939" y="7165176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4" name="Ellipse 263"/>
              <p:cNvSpPr/>
              <p:nvPr/>
            </p:nvSpPr>
            <p:spPr bwMode="auto">
              <a:xfrm>
                <a:off x="-678409" y="6530298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5" name="Gleichschenkliges Dreieck 264"/>
              <p:cNvSpPr/>
              <p:nvPr/>
            </p:nvSpPr>
            <p:spPr bwMode="auto">
              <a:xfrm>
                <a:off x="-170159" y="7397824"/>
                <a:ext cx="170159" cy="144016"/>
              </a:xfrm>
              <a:prstGeom prst="triangle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solidFill>
                      <a:schemeClr val="accent5"/>
                    </a:solidFill>
                  </a:ln>
                  <a:solidFill>
                    <a:schemeClr val="accent5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</p:grpSp>
        <p:sp>
          <p:nvSpPr>
            <p:cNvPr id="267" name="Textfeld 266"/>
            <p:cNvSpPr txBox="1"/>
            <p:nvPr/>
          </p:nvSpPr>
          <p:spPr>
            <a:xfrm>
              <a:off x="-571377" y="7439229"/>
              <a:ext cx="886964" cy="254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smtClean="0">
                  <a:latin typeface="+mn-lt"/>
                </a:rPr>
                <a:t>Merkmal 2</a:t>
              </a:r>
              <a:endParaRPr lang="de-DE" sz="1800" dirty="0">
                <a:latin typeface="+mn-lt"/>
              </a:endParaRPr>
            </a:p>
          </p:txBody>
        </p:sp>
        <p:sp>
          <p:nvSpPr>
            <p:cNvPr id="270" name="Textfeld 269"/>
            <p:cNvSpPr txBox="1"/>
            <p:nvPr/>
          </p:nvSpPr>
          <p:spPr>
            <a:xfrm rot="16200000">
              <a:off x="-2168427" y="5736366"/>
              <a:ext cx="886964" cy="235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smtClean="0">
                  <a:latin typeface="+mn-lt"/>
                </a:rPr>
                <a:t>Merkmal</a:t>
              </a:r>
              <a:r>
                <a:rPr lang="de-DE" sz="1000" dirty="0" smtClean="0"/>
                <a:t> </a:t>
              </a:r>
              <a:r>
                <a:rPr lang="de-DE" sz="1800" dirty="0" smtClean="0"/>
                <a:t>1</a:t>
              </a:r>
              <a:endParaRPr lang="de-DE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3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272" grpId="0"/>
      <p:bldP spid="201" grpId="0" uiExpand="1" build="allAtOnce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Extraktionszeiten auf verschiedenen Prozessoren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67544" y="2060848"/>
          <a:ext cx="841216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539552" y="4437112"/>
            <a:ext cx="8424936" cy="2677656"/>
          </a:xfrm>
          <a:prstGeom prst="rect">
            <a:avLst/>
          </a:prstGeom>
          <a:noFill/>
        </p:spPr>
        <p:txBody>
          <a:bodyPr wrap="square" numCol="2" rtlCol="0" anchor="t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7 Merkmale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1000 extrahierte Lieder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3 min pro Lied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Laufzeit proportional zur </a:t>
            </a:r>
            <a:r>
              <a:rPr lang="de-DE" dirty="0">
                <a:latin typeface="+mn-lt"/>
              </a:rPr>
              <a:t>Anzahl der Merkmale und </a:t>
            </a:r>
            <a:r>
              <a:rPr lang="de-DE" dirty="0" smtClean="0">
                <a:latin typeface="+mn-lt"/>
              </a:rPr>
              <a:t>Lieder</a:t>
            </a:r>
          </a:p>
          <a:p>
            <a:pPr>
              <a:buFont typeface="Wingdings" pitchFamily="2" charset="2"/>
              <a:buChar char="§"/>
            </a:pPr>
            <a:endParaRPr lang="de-DE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de-DE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Extraktion nimmt ca. 90% der Laufzeit ein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Klassifikation und </a:t>
            </a:r>
            <a:r>
              <a:rPr lang="de-DE" dirty="0" err="1" smtClean="0">
                <a:latin typeface="+mn-lt"/>
              </a:rPr>
              <a:t>Prozessierung</a:t>
            </a:r>
            <a:r>
              <a:rPr lang="de-DE" dirty="0">
                <a:latin typeface="+mn-lt"/>
              </a:rPr>
              <a:t> </a:t>
            </a:r>
            <a:r>
              <a:rPr lang="de-DE" dirty="0" smtClean="0">
                <a:latin typeface="+mn-lt"/>
              </a:rPr>
              <a:t>signifikant schneller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467544" y="2636912"/>
            <a:ext cx="8064896" cy="1224136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FF7D7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9" name="Gerade Verbindung mit Pfeil 8"/>
          <p:cNvCxnSpPr/>
          <p:nvPr/>
        </p:nvCxnSpPr>
        <p:spPr bwMode="auto">
          <a:xfrm flipV="1">
            <a:off x="7380312" y="2204864"/>
            <a:ext cx="360040" cy="43204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0" name="Textfeld 9"/>
          <p:cNvSpPr txBox="1"/>
          <p:nvPr/>
        </p:nvSpPr>
        <p:spPr>
          <a:xfrm>
            <a:off x="7380312" y="1340768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n-lt"/>
              </a:rPr>
              <a:t>Mobile Prozessoren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auto">
          <a:xfrm>
            <a:off x="3203848" y="3540520"/>
            <a:ext cx="2088232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Shared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Memory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1403648" y="3252488"/>
            <a:ext cx="1800200" cy="1584176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Cortex A8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5292080" y="3252488"/>
            <a:ext cx="1800200" cy="1584176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C674x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1403648" y="5412728"/>
            <a:ext cx="5688632" cy="576064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System Interconnection</a:t>
            </a:r>
          </a:p>
        </p:txBody>
      </p:sp>
      <p:sp>
        <p:nvSpPr>
          <p:cNvPr id="9" name="Pfeil nach oben und unten 8"/>
          <p:cNvSpPr/>
          <p:nvPr/>
        </p:nvSpPr>
        <p:spPr bwMode="auto">
          <a:xfrm>
            <a:off x="2123728" y="4836664"/>
            <a:ext cx="504056" cy="57606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Pfeil nach oben und unten 9"/>
          <p:cNvSpPr/>
          <p:nvPr/>
        </p:nvSpPr>
        <p:spPr bwMode="auto">
          <a:xfrm>
            <a:off x="5940152" y="4836664"/>
            <a:ext cx="504056" cy="57606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96702" y="1988840"/>
            <a:ext cx="1440160" cy="1184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Software-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  <a:ea typeface="ＭＳ Ｐゴシック" pitchFamily="1" charset="-128"/>
              </a:rPr>
              <a:t>Referenz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1403648" y="3252488"/>
            <a:ext cx="1800200" cy="1584176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Software-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  <a:ea typeface="ＭＳ Ｐゴシック" pitchFamily="1" charset="-128"/>
              </a:rPr>
              <a:t>Referenz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1403648" y="3783544"/>
            <a:ext cx="1800200" cy="529200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Prozessierung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1403976" y="4323544"/>
            <a:ext cx="1800200" cy="529200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Klassifikation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96702" y="1280954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 smtClean="0">
                <a:latin typeface="+mn-lt"/>
              </a:rPr>
              <a:t>Ziel: </a:t>
            </a:r>
            <a:r>
              <a:rPr lang="de-DE" sz="2000" dirty="0" smtClean="0">
                <a:latin typeface="+mn-lt"/>
              </a:rPr>
              <a:t>	Applikationsspezifische Bewertung der heterogenen Architektur nach Laufzeit 	und Energie-Effizienz</a:t>
            </a:r>
            <a:endParaRPr lang="de-DE" sz="2000" dirty="0">
              <a:latin typeface="+mn-lt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5292080" y="3252488"/>
            <a:ext cx="1800200" cy="529200"/>
          </a:xfrm>
          <a:prstGeom prst="rect">
            <a:avLst/>
          </a:prstGeom>
          <a:solidFill>
            <a:srgbClr val="FF7D7D">
              <a:alpha val="80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  <a:ea typeface="ＭＳ Ｐゴシック" pitchFamily="1" charset="-128"/>
              </a:rPr>
              <a:t>Extraktion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1403648" y="3252488"/>
            <a:ext cx="1800200" cy="529200"/>
          </a:xfrm>
          <a:prstGeom prst="rect">
            <a:avLst/>
          </a:prstGeom>
          <a:solidFill>
            <a:srgbClr val="FF7D7D">
              <a:alpha val="80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  <a:ea typeface="ＭＳ Ｐゴシック" pitchFamily="1" charset="-128"/>
              </a:rPr>
              <a:t>Extraktion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F17F"/>
                                      </p:to>
                                    </p:animClr>
                                    <p:animClr clrSpc="rgb" dir="cw">
                                      <p:cBhvr>
                                        <p:cTn id="3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F17F"/>
                                      </p:to>
                                    </p:animClr>
                                    <p:set>
                                      <p:cBhvr>
                                        <p:cTn id="3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8D317"/>
                                      </p:to>
                                    </p:animClr>
                                    <p:set>
                                      <p:cBhvr>
                                        <p:cTn id="3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F17F"/>
                                      </p:to>
                                    </p:animClr>
                                    <p:set>
                                      <p:cBhvr>
                                        <p:cTn id="56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8D317"/>
                                      </p:to>
                                    </p:animClr>
                                    <p:set>
                                      <p:cBhvr>
                                        <p:cTn id="6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7" grpId="0" animBg="1"/>
      <p:bldP spid="20" grpId="0" animBg="1"/>
      <p:bldP spid="20" grpId="1" animBg="1"/>
      <p:bldP spid="14" grpId="0" animBg="1"/>
      <p:bldP spid="14" grpId="1" animBg="1"/>
      <p:bldP spid="14" grpId="2" animBg="1"/>
      <p:bldP spid="14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99170767"/>
              </p:ext>
            </p:extLst>
          </p:nvPr>
        </p:nvGraphicFramePr>
        <p:xfrm>
          <a:off x="503238" y="1665288"/>
          <a:ext cx="84121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54"/>
                <a:gridCol w="2804054"/>
                <a:gridCol w="280405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Cortex</a:t>
                      </a:r>
                      <a:r>
                        <a:rPr lang="de-DE" baseline="0" dirty="0" smtClean="0"/>
                        <a:t> A8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TI</a:t>
                      </a:r>
                      <a:r>
                        <a:rPr lang="de-DE" baseline="0" dirty="0" smtClean="0"/>
                        <a:t> C674x DSP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Taktung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GHz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800 MHz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Architektur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ARMv7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128-bit VLIW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Floatberechnung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NEON-SIMD-Einheit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Intern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Programierbarkeit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C/C++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Speicheranbindung</a:t>
                      </a:r>
                      <a:r>
                        <a:rPr lang="de-DE" baseline="0" dirty="0" smtClean="0"/>
                        <a:t> (extern)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L2-Cache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256 KB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256 KB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Heterogenes System ARM+DSP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4293096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de-DE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Eigene Speicherbereiche im RAM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Kommunikation über </a:t>
            </a:r>
            <a:r>
              <a:rPr lang="de-DE" dirty="0" err="1" smtClean="0">
                <a:latin typeface="+mn-lt"/>
              </a:rPr>
              <a:t>Shared</a:t>
            </a:r>
            <a:r>
              <a:rPr lang="de-DE" dirty="0" smtClean="0">
                <a:latin typeface="+mn-lt"/>
              </a:rPr>
              <a:t> Memory</a:t>
            </a:r>
          </a:p>
          <a:p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772816"/>
            <a:ext cx="8412162" cy="2123752"/>
          </a:xfrm>
          <a:ln>
            <a:noFill/>
          </a:ln>
        </p:spPr>
        <p:txBody>
          <a:bodyPr numCol="4"/>
          <a:lstStyle/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de-DE" dirty="0" smtClean="0"/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Rolloff</a:t>
            </a:r>
            <a:endParaRPr lang="de-DE" dirty="0" smtClean="0"/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Flux</a:t>
            </a:r>
            <a:endParaRPr lang="de-DE" dirty="0" smtClean="0"/>
          </a:p>
          <a:p>
            <a:r>
              <a:rPr lang="de-DE" dirty="0" smtClean="0"/>
              <a:t>MFCC </a:t>
            </a:r>
          </a:p>
          <a:p>
            <a:r>
              <a:rPr lang="de-DE" dirty="0" smtClean="0"/>
              <a:t>NASE</a:t>
            </a:r>
          </a:p>
          <a:p>
            <a:r>
              <a:rPr lang="de-DE" dirty="0" smtClean="0"/>
              <a:t>Octave </a:t>
            </a:r>
            <a:r>
              <a:rPr lang="de-DE" dirty="0" err="1" smtClean="0"/>
              <a:t>Spactral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de-DE" dirty="0" smtClean="0"/>
          </a:p>
          <a:p>
            <a:r>
              <a:rPr lang="de-DE" dirty="0" smtClean="0"/>
              <a:t>Low </a:t>
            </a:r>
            <a:r>
              <a:rPr lang="de-DE" dirty="0" err="1" smtClean="0"/>
              <a:t>Energy</a:t>
            </a:r>
            <a:endParaRPr lang="de-DE" dirty="0" smtClean="0"/>
          </a:p>
          <a:p>
            <a:r>
              <a:rPr lang="de-DE" dirty="0" smtClean="0"/>
              <a:t>Root </a:t>
            </a:r>
            <a:r>
              <a:rPr lang="de-DE" dirty="0" err="1" smtClean="0"/>
              <a:t>Mean</a:t>
            </a:r>
            <a:r>
              <a:rPr lang="de-DE" dirty="0" smtClean="0"/>
              <a:t> Square</a:t>
            </a:r>
          </a:p>
          <a:p>
            <a:endParaRPr lang="de-DE" dirty="0" smtClean="0"/>
          </a:p>
          <a:p>
            <a:r>
              <a:rPr lang="de-DE" dirty="0" smtClean="0"/>
              <a:t>Zero </a:t>
            </a:r>
            <a:r>
              <a:rPr lang="de-DE" dirty="0" err="1" smtClean="0"/>
              <a:t>Crossing</a:t>
            </a:r>
            <a:r>
              <a:rPr lang="de-DE" dirty="0" smtClean="0"/>
              <a:t> Rate</a:t>
            </a:r>
          </a:p>
          <a:p>
            <a:r>
              <a:rPr lang="de-DE" dirty="0" smtClean="0"/>
              <a:t>Amplitude of Maximum in Chromagram</a:t>
            </a:r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Crest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endParaRPr lang="de-DE" dirty="0" smtClean="0"/>
          </a:p>
          <a:p>
            <a:r>
              <a:rPr lang="de-DE" dirty="0" smtClean="0"/>
              <a:t>Sub-band </a:t>
            </a:r>
            <a:r>
              <a:rPr lang="de-DE" dirty="0" err="1" smtClean="0"/>
              <a:t>Energy</a:t>
            </a:r>
            <a:r>
              <a:rPr lang="de-DE" dirty="0" smtClean="0"/>
              <a:t> Ratio</a:t>
            </a:r>
          </a:p>
          <a:p>
            <a:r>
              <a:rPr lang="de-DE" dirty="0" smtClean="0"/>
              <a:t>RMD</a:t>
            </a:r>
          </a:p>
          <a:p>
            <a:r>
              <a:rPr lang="de-DE" dirty="0" smtClean="0"/>
              <a:t>MSA</a:t>
            </a:r>
          </a:p>
          <a:p>
            <a:r>
              <a:rPr lang="de-DE" dirty="0" smtClean="0"/>
              <a:t>SVM</a:t>
            </a:r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 bwMode="auto">
          <a:xfrm>
            <a:off x="503858" y="1808336"/>
            <a:ext cx="0" cy="28803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10"/>
          <p:cNvCxnSpPr/>
          <p:nvPr/>
        </p:nvCxnSpPr>
        <p:spPr bwMode="auto">
          <a:xfrm>
            <a:off x="503858" y="4688656"/>
            <a:ext cx="626469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/>
        </p:nvCxnSpPr>
        <p:spPr bwMode="auto">
          <a:xfrm flipV="1">
            <a:off x="6768554" y="2600424"/>
            <a:ext cx="0" cy="20882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14"/>
          <p:cNvCxnSpPr/>
          <p:nvPr/>
        </p:nvCxnSpPr>
        <p:spPr bwMode="auto">
          <a:xfrm>
            <a:off x="6768554" y="2600424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Gerade Verbindung 16"/>
          <p:cNvCxnSpPr/>
          <p:nvPr/>
        </p:nvCxnSpPr>
        <p:spPr bwMode="auto">
          <a:xfrm flipV="1">
            <a:off x="8712770" y="1808338"/>
            <a:ext cx="0" cy="79208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 Verbindung 18"/>
          <p:cNvCxnSpPr/>
          <p:nvPr/>
        </p:nvCxnSpPr>
        <p:spPr bwMode="auto">
          <a:xfrm flipH="1">
            <a:off x="503858" y="1808336"/>
            <a:ext cx="820891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 Verbindung 28"/>
          <p:cNvCxnSpPr/>
          <p:nvPr/>
        </p:nvCxnSpPr>
        <p:spPr bwMode="auto">
          <a:xfrm>
            <a:off x="6768554" y="3392512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 Verbindung 30"/>
          <p:cNvCxnSpPr/>
          <p:nvPr/>
        </p:nvCxnSpPr>
        <p:spPr bwMode="auto">
          <a:xfrm>
            <a:off x="6768554" y="2672432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/>
          <p:nvPr/>
        </p:nvCxnSpPr>
        <p:spPr bwMode="auto">
          <a:xfrm>
            <a:off x="8712770" y="2672432"/>
            <a:ext cx="0" cy="720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 Verbindung 36"/>
          <p:cNvCxnSpPr/>
          <p:nvPr/>
        </p:nvCxnSpPr>
        <p:spPr bwMode="auto">
          <a:xfrm>
            <a:off x="6768554" y="3451642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/>
        </p:nvCxnSpPr>
        <p:spPr bwMode="auto">
          <a:xfrm>
            <a:off x="6768554" y="3896638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Gerade Verbindung 40"/>
          <p:cNvCxnSpPr/>
          <p:nvPr/>
        </p:nvCxnSpPr>
        <p:spPr bwMode="auto">
          <a:xfrm>
            <a:off x="8712770" y="3451642"/>
            <a:ext cx="0" cy="4449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Gerade Verbindung mit Pfeil 15"/>
          <p:cNvCxnSpPr/>
          <p:nvPr/>
        </p:nvCxnSpPr>
        <p:spPr bwMode="auto">
          <a:xfrm>
            <a:off x="539552" y="148478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 bwMode="auto">
          <a:xfrm>
            <a:off x="1187624" y="1268760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Extraktion</a:t>
            </a:r>
          </a:p>
        </p:txBody>
      </p:sp>
      <p:cxnSp>
        <p:nvCxnSpPr>
          <p:cNvPr id="20" name="Gerade Verbindung mit Pfeil 19"/>
          <p:cNvCxnSpPr/>
          <p:nvPr/>
        </p:nvCxnSpPr>
        <p:spPr bwMode="auto">
          <a:xfrm>
            <a:off x="2627784" y="134076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 bwMode="auto">
          <a:xfrm>
            <a:off x="2627784" y="148478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 bwMode="auto">
          <a:xfrm>
            <a:off x="2627784" y="1628800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 bwMode="auto">
          <a:xfrm>
            <a:off x="3275856" y="1268760"/>
            <a:ext cx="194421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Prozessierung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5868144" y="1268760"/>
            <a:ext cx="187220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Klassifikation</a:t>
            </a:r>
          </a:p>
        </p:txBody>
      </p:sp>
      <p:cxnSp>
        <p:nvCxnSpPr>
          <p:cNvPr id="25" name="Gerade Verbindung mit Pfeil 24"/>
          <p:cNvCxnSpPr/>
          <p:nvPr/>
        </p:nvCxnSpPr>
        <p:spPr bwMode="auto">
          <a:xfrm>
            <a:off x="5220072" y="148478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 bwMode="auto">
          <a:xfrm>
            <a:off x="7740352" y="148478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95536" y="4725144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n-lt"/>
                <a:sym typeface="Wingdings" pitchFamily="2" charset="2"/>
              </a:rPr>
              <a:t>ARM: Beschleunigung zwischen 1,1 (NASE) und 14,2 (RMS) </a:t>
            </a:r>
          </a:p>
          <a:p>
            <a:r>
              <a:rPr lang="de-DE" dirty="0" smtClean="0">
                <a:latin typeface="+mn-lt"/>
                <a:sym typeface="Wingdings" pitchFamily="2" charset="2"/>
              </a:rPr>
              <a:t>DSP: Beschleunigung zwischen 1,05 (SF) und 7,7 (ZCR)</a:t>
            </a:r>
          </a:p>
          <a:p>
            <a:r>
              <a:rPr lang="de-DE" dirty="0" smtClean="0">
                <a:latin typeface="+mn-lt"/>
                <a:sym typeface="Wingdings" pitchFamily="2" charset="2"/>
              </a:rPr>
              <a:t>Beschleunigung von FFT um 40,35 (ARM) und 3,8 (DSP)</a:t>
            </a:r>
          </a:p>
          <a:p>
            <a:r>
              <a:rPr lang="de-DE" dirty="0" smtClean="0">
                <a:latin typeface="+mn-lt"/>
                <a:sym typeface="Wingdings" pitchFamily="2" charset="2"/>
              </a:rPr>
              <a:t>Beschleunigung von MAG um 28 (ARM) und 29,1 (DSP)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9E13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9E13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9E132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9E13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Mel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Cepstral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r>
              <a:rPr lang="de-DE" dirty="0" smtClean="0"/>
              <a:t> (MFCC):</a:t>
            </a:r>
          </a:p>
          <a:p>
            <a:r>
              <a:rPr lang="de-DE" dirty="0" smtClean="0"/>
              <a:t>Merkmal aus dem Frequenzbereich</a:t>
            </a:r>
          </a:p>
          <a:p>
            <a:r>
              <a:rPr lang="de-DE" dirty="0" smtClean="0"/>
              <a:t>Beschreibt psychoakustische Effekte</a:t>
            </a:r>
          </a:p>
          <a:p>
            <a:r>
              <a:rPr lang="de-DE" dirty="0" smtClean="0"/>
              <a:t>Berechnung in 3 Schritten: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Bandpassfilterung mit n Dreiecksfenstern (Filterbank)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Logarithmus-Berechnung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Diskrete Cosinus Transformation 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b="1" u="sng" dirty="0" smtClean="0"/>
              <a:t>Ergebnis:</a:t>
            </a:r>
          </a:p>
          <a:p>
            <a:pPr marL="0" indent="0">
              <a:buNone/>
            </a:pPr>
            <a:r>
              <a:rPr lang="de-DE" dirty="0" smtClean="0"/>
              <a:t>Ergebnisvektor mit n Komponenten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xmlns="" val="691712731"/>
              </p:ext>
            </p:extLst>
          </p:nvPr>
        </p:nvGraphicFramePr>
        <p:xfrm>
          <a:off x="5868144" y="3933056"/>
          <a:ext cx="3024336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h_folienmaster_IMS-TI-Gebäude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luh_folienmaster_IMS-TI-Gebäude</Template>
  <TotalTime>0</TotalTime>
  <Words>953</Words>
  <Application>Microsoft Office PowerPoint</Application>
  <PresentationFormat>Bildschirmpräsentation (4:3)</PresentationFormat>
  <Paragraphs>304</Paragraphs>
  <Slides>20</Slides>
  <Notes>1</Notes>
  <HiddenSlides>2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2" baseType="lpstr">
      <vt:lpstr>luh_folienmaster_IMS-TI-Gebäude</vt:lpstr>
      <vt:lpstr>Equation</vt:lpstr>
      <vt:lpstr>  </vt:lpstr>
      <vt:lpstr>Übersicht</vt:lpstr>
      <vt:lpstr>Motivation</vt:lpstr>
      <vt:lpstr>Musikklassifikation</vt:lpstr>
      <vt:lpstr>Extraktionszeiten auf verschiedenen Prozessoren</vt:lpstr>
      <vt:lpstr>Aufgabenstellung</vt:lpstr>
      <vt:lpstr>Heterogenes System ARM+DSP</vt:lpstr>
      <vt:lpstr>Algorithmen</vt:lpstr>
      <vt:lpstr>MFCC</vt:lpstr>
      <vt:lpstr>MFCC: Filterbank-Optimierung ARM (1)</vt:lpstr>
      <vt:lpstr>MFCC: Filterbank-Optimierung ARM (2)</vt:lpstr>
      <vt:lpstr>MFCC: Filterbank-Optimierung DSP (1)</vt:lpstr>
      <vt:lpstr>MFCC: Filterbank-Optimierung DSP (2)</vt:lpstr>
      <vt:lpstr>Vergleich ARM und DSP (Extraktionsrate)</vt:lpstr>
      <vt:lpstr>Musikklassifikationsmethoden und Bewertungsmetriken</vt:lpstr>
      <vt:lpstr>Vergleich ARM und heterogenes System (Laufzeit)</vt:lpstr>
      <vt:lpstr>Vergleich ARM und heterogenes System (Energie-Effizienz)</vt:lpstr>
      <vt:lpstr>Zusammenfassung</vt:lpstr>
      <vt:lpstr>Vergleich ARM und DSP (Energie-Effizenz)</vt:lpstr>
      <vt:lpstr>Aufgabenstellung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DuncanSin</dc:creator>
  <cp:lastModifiedBy>wolpers</cp:lastModifiedBy>
  <cp:revision>215</cp:revision>
  <dcterms:created xsi:type="dcterms:W3CDTF">2010-11-18T16:35:22Z</dcterms:created>
  <dcterms:modified xsi:type="dcterms:W3CDTF">2013-09-03T12:49:12Z</dcterms:modified>
</cp:coreProperties>
</file>