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9" r:id="rId4"/>
    <p:sldId id="271" r:id="rId5"/>
    <p:sldId id="272" r:id="rId6"/>
    <p:sldId id="274" r:id="rId7"/>
    <p:sldId id="286" r:id="rId8"/>
    <p:sldId id="278" r:id="rId9"/>
    <p:sldId id="275" r:id="rId10"/>
    <p:sldId id="276" r:id="rId11"/>
    <p:sldId id="284" r:id="rId12"/>
    <p:sldId id="277" r:id="rId13"/>
    <p:sldId id="287" r:id="rId14"/>
    <p:sldId id="279" r:id="rId15"/>
    <p:sldId id="285" r:id="rId16"/>
    <p:sldId id="282" r:id="rId17"/>
    <p:sldId id="283" r:id="rId18"/>
    <p:sldId id="280" r:id="rId19"/>
    <p:sldId id="281" r:id="rId20"/>
    <p:sldId id="273" r:id="rId2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4F4F"/>
    <a:srgbClr val="FF0066"/>
    <a:srgbClr val="FF3300"/>
    <a:srgbClr val="B88C00"/>
    <a:srgbClr val="99B9D8"/>
    <a:srgbClr val="00519E"/>
    <a:srgbClr val="B1C91F"/>
    <a:srgbClr val="DCDEDE"/>
    <a:srgbClr val="3A6E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 varScale="1">
        <p:scale>
          <a:sx n="81" d="100"/>
          <a:sy n="81" d="100"/>
        </p:scale>
        <p:origin x="-1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ARM926 </c:v>
                </c:pt>
                <c:pt idx="1">
                  <c:v>ARM1136 </c:v>
                </c:pt>
                <c:pt idx="2">
                  <c:v>C6713 (DSP)</c:v>
                </c:pt>
                <c:pt idx="3">
                  <c:v>E8400 CPU</c:v>
                </c:pt>
              </c:strCache>
            </c:strRef>
          </c:cat>
          <c:val>
            <c:numRef>
              <c:f>Tabelle1!$B$2:$B$5</c:f>
              <c:numCache>
                <c:formatCode>0.00</c:formatCode>
                <c:ptCount val="4"/>
                <c:pt idx="0">
                  <c:v>87.433333333333309</c:v>
                </c:pt>
                <c:pt idx="1">
                  <c:v>72.433333333333309</c:v>
                </c:pt>
                <c:pt idx="2">
                  <c:v>3.2666666666666666</c:v>
                </c:pt>
                <c:pt idx="3">
                  <c:v>0.11666666666666681</c:v>
                </c:pt>
              </c:numCache>
            </c:numRef>
          </c:val>
        </c:ser>
        <c:axId val="87049344"/>
        <c:axId val="87050880"/>
      </c:barChart>
      <c:catAx>
        <c:axId val="87049344"/>
        <c:scaling>
          <c:orientation val="minMax"/>
        </c:scaling>
        <c:axPos val="l"/>
        <c:tickLblPos val="nextTo"/>
        <c:crossAx val="87050880"/>
        <c:crosses val="autoZero"/>
        <c:auto val="1"/>
        <c:lblAlgn val="ctr"/>
        <c:lblOffset val="100"/>
      </c:catAx>
      <c:valAx>
        <c:axId val="8705088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</a:t>
                </a:r>
                <a:r>
                  <a:rPr lang="de-DE" dirty="0" err="1" smtClean="0"/>
                  <a:t>std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0.00" sourceLinked="1"/>
        <c:tickLblPos val="nextTo"/>
        <c:crossAx val="8704934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96"/>
                  <c:y val="-2.2062499999999988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22098.786500000009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13029.036899999985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axId val="46408064"/>
        <c:axId val="46409600"/>
      </c:barChart>
      <c:catAx>
        <c:axId val="46408064"/>
        <c:scaling>
          <c:orientation val="minMax"/>
        </c:scaling>
        <c:axPos val="l"/>
        <c:numFmt formatCode="0.00E+00" sourceLinked="0"/>
        <c:tickLblPos val="nextTo"/>
        <c:crossAx val="46409600"/>
        <c:crosses val="autoZero"/>
        <c:auto val="1"/>
        <c:lblAlgn val="ctr"/>
        <c:lblOffset val="100"/>
      </c:catAx>
      <c:valAx>
        <c:axId val="46409600"/>
        <c:scaling>
          <c:orientation val="minMax"/>
          <c:max val="17000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R</a:t>
                </a:r>
                <a:r>
                  <a:rPr lang="de-DE" baseline="-25000" dirty="0" smtClean="0"/>
                  <a:t>ex</a:t>
                </a:r>
                <a:r>
                  <a:rPr lang="de-DE" dirty="0" smtClean="0"/>
                  <a:t> </a:t>
                </a:r>
                <a:r>
                  <a:rPr lang="de-DE" dirty="0" smtClean="0"/>
                  <a:t>in [1/s]</a:t>
                </a:r>
                <a:endParaRPr lang="de-DE" dirty="0"/>
              </a:p>
            </c:rich>
          </c:tx>
          <c:layout/>
        </c:title>
        <c:numFmt formatCode="General" sourceLinked="0"/>
        <c:tickLblPos val="nextTo"/>
        <c:crossAx val="46408064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79.552000000000007</c:v>
                </c:pt>
              </c:numCache>
            </c:numRef>
          </c:val>
        </c:ser>
        <c:axId val="46805760"/>
        <c:axId val="46807296"/>
      </c:barChart>
      <c:catAx>
        <c:axId val="46805760"/>
        <c:scaling>
          <c:orientation val="minMax"/>
        </c:scaling>
        <c:axPos val="l"/>
        <c:tickLblPos val="nextTo"/>
        <c:crossAx val="46807296"/>
        <c:crosses val="autoZero"/>
        <c:auto val="1"/>
        <c:lblAlgn val="ctr"/>
        <c:lblOffset val="100"/>
      </c:catAx>
      <c:valAx>
        <c:axId val="46807296"/>
        <c:scaling>
          <c:orientation val="minMax"/>
          <c:max val="70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err="1" smtClean="0"/>
                  <a:t>T</a:t>
                </a:r>
                <a:r>
                  <a:rPr lang="de-DE" baseline="-25000" dirty="0" err="1" smtClean="0"/>
                  <a:t>ges</a:t>
                </a:r>
                <a:r>
                  <a:rPr lang="de-DE" dirty="0" smtClean="0"/>
                  <a:t> </a:t>
                </a:r>
                <a:r>
                  <a:rPr lang="de-DE" dirty="0" smtClean="0"/>
                  <a:t>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4680576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51.222000000000079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39.220000000000013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axId val="47082880"/>
        <c:axId val="47088768"/>
      </c:barChart>
      <c:catAx>
        <c:axId val="47082880"/>
        <c:scaling>
          <c:orientation val="minMax"/>
        </c:scaling>
        <c:axPos val="l"/>
        <c:tickLblPos val="nextTo"/>
        <c:crossAx val="47088768"/>
        <c:crosses val="autoZero"/>
        <c:auto val="1"/>
        <c:lblAlgn val="ctr"/>
        <c:lblOffset val="100"/>
      </c:catAx>
      <c:valAx>
        <c:axId val="47088768"/>
        <c:scaling>
          <c:orientation val="minMax"/>
          <c:max val="13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err="1" smtClean="0"/>
                  <a:t>E</a:t>
                </a:r>
                <a:r>
                  <a:rPr lang="de-DE" baseline="-25000" dirty="0" err="1" smtClean="0"/>
                  <a:t>eff</a:t>
                </a:r>
                <a:r>
                  <a:rPr lang="de-DE" baseline="0" dirty="0" smtClean="0"/>
                  <a:t> </a:t>
                </a:r>
                <a:r>
                  <a:rPr lang="de-DE" baseline="0" dirty="0" smtClean="0"/>
                  <a:t>in [1/J]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4708288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109173.62410000015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105970.12580000002</c:v>
                </c:pt>
                <c:pt idx="1">
                  <c:v>65803.216499999908</c:v>
                </c:pt>
                <c:pt idx="2">
                  <c:v>838185.4742999986</c:v>
                </c:pt>
                <c:pt idx="3">
                  <c:v>126062.7588</c:v>
                </c:pt>
              </c:numCache>
            </c:numRef>
          </c:val>
        </c:ser>
        <c:axId val="47213184"/>
        <c:axId val="47227264"/>
      </c:barChart>
      <c:catAx>
        <c:axId val="47213184"/>
        <c:scaling>
          <c:orientation val="minMax"/>
        </c:scaling>
        <c:axPos val="l"/>
        <c:tickLblPos val="nextTo"/>
        <c:crossAx val="47227264"/>
        <c:crosses val="autoZero"/>
        <c:auto val="1"/>
        <c:lblAlgn val="ctr"/>
        <c:lblOffset val="100"/>
      </c:catAx>
      <c:valAx>
        <c:axId val="47227264"/>
        <c:scaling>
          <c:orientation val="minMax"/>
          <c:max val="900000"/>
        </c:scaling>
        <c:axPos val="b"/>
        <c:majorGridlines/>
        <c:numFmt formatCode="General" sourceLinked="1"/>
        <c:tickLblPos val="nextTo"/>
        <c:crossAx val="47213184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05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.09.2013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Filterbank-Optimierung ARM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3284984"/>
            <a:ext cx="8412162" cy="172819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Compiler kann keinen optimalen SIMD-Code erstellen, wegen:</a:t>
            </a:r>
          </a:p>
          <a:p>
            <a:r>
              <a:rPr lang="de-DE" dirty="0" smtClean="0"/>
              <a:t>Verschachtelten </a:t>
            </a:r>
            <a:r>
              <a:rPr lang="de-DE" dirty="0" smtClean="0"/>
              <a:t>Schleifen</a:t>
            </a:r>
          </a:p>
          <a:p>
            <a:r>
              <a:rPr lang="de-DE" dirty="0" smtClean="0"/>
              <a:t>Unterschiedliche Durchläufe je Filterbank-Element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9672" y="1620440"/>
            <a:ext cx="720080" cy="5844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L1P-Cache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2843808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ARMv7-Kern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076056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NEON-SIMD-Einheit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843808" y="2765698"/>
            <a:ext cx="3528392" cy="4956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L2-Cache</a:t>
            </a:r>
          </a:p>
        </p:txBody>
      </p:sp>
      <p:cxnSp>
        <p:nvCxnSpPr>
          <p:cNvPr id="9" name="Gerade Verbindung mit Pfeil 8"/>
          <p:cNvCxnSpPr>
            <a:stCxn id="2" idx="3"/>
          </p:cNvCxnSpPr>
          <p:nvPr/>
        </p:nvCxnSpPr>
        <p:spPr bwMode="auto">
          <a:xfrm>
            <a:off x="2339752" y="1912652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Gerade Verbindung mit Pfeil 10"/>
          <p:cNvCxnSpPr>
            <a:stCxn id="4" idx="2"/>
          </p:cNvCxnSpPr>
          <p:nvPr/>
        </p:nvCxnSpPr>
        <p:spPr bwMode="auto">
          <a:xfrm>
            <a:off x="3491880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5724128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4" idx="3"/>
            <a:endCxn id="6" idx="1"/>
          </p:cNvCxnSpPr>
          <p:nvPr/>
        </p:nvCxnSpPr>
        <p:spPr bwMode="auto">
          <a:xfrm>
            <a:off x="4139952" y="202484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hteck 13"/>
          <p:cNvSpPr/>
          <p:nvPr/>
        </p:nvSpPr>
        <p:spPr bwMode="auto">
          <a:xfrm>
            <a:off x="1763688" y="5013176"/>
            <a:ext cx="5760640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411760" y="5013176"/>
            <a:ext cx="58326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for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 (m = 1; m &lt;= M; m++)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for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 (k =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AnfangFilter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[m]; k &lt;=EndeFilter[m]; k++)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	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log_M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 - 1] +=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signal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[k] *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wk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 - 1][k];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628800"/>
            <a:ext cx="4932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(m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= 1; m &lt;= M; m++)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 – EndeFilter[m]+1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) % 4;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last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= EndeFilter[m]-mod+1;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r4 = vld1q_f32(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(k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[m]; k &lt;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(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last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– 1); k +4)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w4 und s4 laden	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r4 = vmlaq_f32(r4, s4, w4);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vst1q_f32(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], r4);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&gt; 1) {</a:t>
            </a:r>
          </a:p>
          <a:p>
            <a:r>
              <a:rPr lang="de-DE" sz="14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w2, r2 und s2 laden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t2 = vmla_f32(r2, s2, w2);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vst1_f32(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[0], t2);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last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+= 2;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== 1)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signal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[last]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*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wk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][last];</a:t>
            </a:r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+=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[1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[2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[3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]+1;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}</a:t>
            </a:r>
            <a:endParaRPr lang="de-DE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2008" y="1628800"/>
            <a:ext cx="4283968" cy="477518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</a:t>
            </a:r>
            <a:r>
              <a:rPr lang="de-DE" dirty="0" smtClean="0"/>
              <a:t>ARM (2)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64096" y="112474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Optimierter Code</a:t>
            </a:r>
            <a:endParaRPr lang="de-DE" dirty="0">
              <a:latin typeface="+mn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355976" y="1628800"/>
            <a:ext cx="4788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wn</a:t>
            </a:r>
            <a:r>
              <a:rPr lang="de-DE" dirty="0" smtClean="0">
                <a:latin typeface="+mn-lt"/>
              </a:rPr>
              <a:t> = n Werte aus </a:t>
            </a:r>
            <a:r>
              <a:rPr lang="de-DE" dirty="0" err="1" smtClean="0">
                <a:latin typeface="+mn-lt"/>
              </a:rPr>
              <a:t>wk</a:t>
            </a:r>
            <a:r>
              <a:rPr lang="de-DE" dirty="0" smtClean="0">
                <a:latin typeface="+mn-lt"/>
              </a:rPr>
              <a:t>[m-1][n]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s</a:t>
            </a:r>
            <a:r>
              <a:rPr lang="de-DE" dirty="0" err="1" smtClean="0">
                <a:latin typeface="+mn-lt"/>
              </a:rPr>
              <a:t>n</a:t>
            </a:r>
            <a:r>
              <a:rPr lang="de-DE" dirty="0" smtClean="0">
                <a:latin typeface="+mn-lt"/>
              </a:rPr>
              <a:t> =</a:t>
            </a:r>
            <a:r>
              <a:rPr lang="de-DE" dirty="0" smtClean="0">
                <a:latin typeface="+mn-lt"/>
              </a:rPr>
              <a:t> n Werte aus </a:t>
            </a:r>
            <a:r>
              <a:rPr lang="de-DE" dirty="0" err="1" smtClean="0">
                <a:latin typeface="+mn-lt"/>
              </a:rPr>
              <a:t>signal</a:t>
            </a:r>
            <a:r>
              <a:rPr lang="de-DE" dirty="0" smtClean="0">
                <a:latin typeface="+mn-lt"/>
              </a:rPr>
              <a:t>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r</a:t>
            </a:r>
            <a:r>
              <a:rPr lang="de-DE" dirty="0" err="1" smtClean="0">
                <a:latin typeface="+mn-lt"/>
              </a:rPr>
              <a:t>n</a:t>
            </a:r>
            <a:r>
              <a:rPr lang="de-DE" dirty="0" smtClean="0">
                <a:latin typeface="+mn-lt"/>
              </a:rPr>
              <a:t> = n Ergebniswerte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t</a:t>
            </a:r>
            <a:r>
              <a:rPr lang="de-DE" dirty="0" smtClean="0">
                <a:latin typeface="+mn-lt"/>
              </a:rPr>
              <a:t>2 = 2 Werte aus </a:t>
            </a:r>
            <a:r>
              <a:rPr lang="de-DE" dirty="0" err="1" smtClean="0">
                <a:latin typeface="+mn-lt"/>
              </a:rPr>
              <a:t>tmp</a:t>
            </a:r>
            <a:r>
              <a:rPr lang="de-DE" dirty="0" smtClean="0">
                <a:latin typeface="+mn-lt"/>
              </a:rPr>
              <a:t>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Verwendung von SIMD-</a:t>
            </a:r>
            <a:r>
              <a:rPr lang="de-DE" dirty="0" err="1" smtClean="0">
                <a:latin typeface="+mn-lt"/>
              </a:rPr>
              <a:t>Instrinsics</a:t>
            </a:r>
            <a:endParaRPr lang="de-DE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Aufbrechen der Schleife in drei Teile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/>
            <a:r>
              <a:rPr lang="de-DE" dirty="0" smtClean="0">
                <a:latin typeface="+mn-lt"/>
                <a:sym typeface="Wingdings" pitchFamily="2" charset="2"/>
              </a:rPr>
              <a:t> Beschleunigung um den Faktor 1,9</a:t>
            </a:r>
            <a:endParaRPr lang="de-DE" dirty="0">
              <a:latin typeface="+mn-lt"/>
            </a:endParaRPr>
          </a:p>
        </p:txBody>
      </p:sp>
      <p:sp>
        <p:nvSpPr>
          <p:cNvPr id="11" name="Inhaltsplatzhalter 10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93096"/>
            <a:ext cx="8412162" cy="2031504"/>
          </a:xfrm>
        </p:spPr>
        <p:txBody>
          <a:bodyPr/>
          <a:lstStyle/>
          <a:p>
            <a:r>
              <a:rPr lang="de-DE" dirty="0" smtClean="0"/>
              <a:t>Hardware-unterstützte Schleifen Beschleunigung (SPLOOP)</a:t>
            </a:r>
          </a:p>
          <a:p>
            <a:r>
              <a:rPr lang="de-DE" dirty="0" smtClean="0"/>
              <a:t>Ausnutzung der 8 Ausführungseinheiten</a:t>
            </a:r>
          </a:p>
          <a:p>
            <a:r>
              <a:rPr lang="de-DE" dirty="0" smtClean="0"/>
              <a:t>Aufteilung in Iterationsintervalle fester Länge</a:t>
            </a:r>
          </a:p>
          <a:p>
            <a:r>
              <a:rPr lang="de-DE" dirty="0" smtClean="0"/>
              <a:t>Einfügen von Spezialoperationen zur Steuerung durch den Compiler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</a:t>
            </a:r>
            <a:r>
              <a:rPr lang="de-DE" dirty="0"/>
              <a:t>Filterbank-Optimierung </a:t>
            </a:r>
            <a:r>
              <a:rPr lang="de-DE" dirty="0" smtClean="0"/>
              <a:t>DSP </a:t>
            </a:r>
            <a:r>
              <a:rPr lang="de-DE" dirty="0"/>
              <a:t>(1)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467544" y="1412776"/>
            <a:ext cx="3096344" cy="288032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7544" y="141277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Fetch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7544" y="177281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SPLOOP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Buffer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7544" y="2132856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dispatch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67544" y="2528900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decode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67544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015716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298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.L1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89230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.S1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1241630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.M1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159095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.D1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209115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.L2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2440478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.S2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278980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.M2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313912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.D2</a:t>
            </a:r>
          </a:p>
        </p:txBody>
      </p:sp>
      <p:sp>
        <p:nvSpPr>
          <p:cNvPr id="22" name="Rechteck 21"/>
          <p:cNvSpPr/>
          <p:nvPr/>
        </p:nvSpPr>
        <p:spPr bwMode="auto">
          <a:xfrm>
            <a:off x="467544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A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2015716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B</a:t>
            </a:r>
          </a:p>
        </p:txBody>
      </p:sp>
      <p:cxnSp>
        <p:nvCxnSpPr>
          <p:cNvPr id="24" name="Gerade Verbindung mit Pfeil 23"/>
          <p:cNvCxnSpPr>
            <a:stCxn id="12" idx="2"/>
          </p:cNvCxnSpPr>
          <p:nvPr/>
        </p:nvCxnSpPr>
        <p:spPr bwMode="auto">
          <a:xfrm>
            <a:off x="717644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Gerade Verbindung mit Pfeil 24"/>
          <p:cNvCxnSpPr>
            <a:stCxn id="15" idx="2"/>
          </p:cNvCxnSpPr>
          <p:nvPr/>
        </p:nvCxnSpPr>
        <p:spPr bwMode="auto">
          <a:xfrm>
            <a:off x="106696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Gerade Verbindung mit Pfeil 25"/>
          <p:cNvCxnSpPr>
            <a:stCxn id="16" idx="2"/>
          </p:cNvCxnSpPr>
          <p:nvPr/>
        </p:nvCxnSpPr>
        <p:spPr bwMode="auto">
          <a:xfrm>
            <a:off x="1416292" y="3523109"/>
            <a:ext cx="0" cy="35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/>
          <p:cNvCxnSpPr>
            <a:stCxn id="17" idx="2"/>
          </p:cNvCxnSpPr>
          <p:nvPr/>
        </p:nvCxnSpPr>
        <p:spPr bwMode="auto">
          <a:xfrm flipH="1">
            <a:off x="1761989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Gerade Verbindung mit Pfeil 27"/>
          <p:cNvCxnSpPr>
            <a:stCxn id="18" idx="2"/>
          </p:cNvCxnSpPr>
          <p:nvPr/>
        </p:nvCxnSpPr>
        <p:spPr bwMode="auto">
          <a:xfrm>
            <a:off x="2265816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Gerade Verbindung mit Pfeil 28"/>
          <p:cNvCxnSpPr>
            <a:stCxn id="19" idx="2"/>
          </p:cNvCxnSpPr>
          <p:nvPr/>
        </p:nvCxnSpPr>
        <p:spPr bwMode="auto">
          <a:xfrm flipH="1">
            <a:off x="2611513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Gerade Verbindung mit Pfeil 29"/>
          <p:cNvCxnSpPr>
            <a:stCxn id="20" idx="2"/>
          </p:cNvCxnSpPr>
          <p:nvPr/>
        </p:nvCxnSpPr>
        <p:spPr bwMode="auto">
          <a:xfrm>
            <a:off x="2964464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Gerade Verbindung mit Pfeil 30"/>
          <p:cNvCxnSpPr>
            <a:stCxn id="21" idx="2"/>
          </p:cNvCxnSpPr>
          <p:nvPr/>
        </p:nvCxnSpPr>
        <p:spPr bwMode="auto">
          <a:xfrm>
            <a:off x="331378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4716016" y="213285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4716016" y="249289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5940152" y="249289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4716016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940152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7164288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5940152" y="321297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7164288" y="321297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7164288" y="357301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716016" y="170080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940152" y="2060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164288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n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 bwMode="auto">
          <a:xfrm>
            <a:off x="4067944" y="2132856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Gerade Verbindung mit Pfeil 47"/>
          <p:cNvCxnSpPr/>
          <p:nvPr/>
        </p:nvCxnSpPr>
        <p:spPr bwMode="auto">
          <a:xfrm>
            <a:off x="4067944" y="285293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/>
          <p:nvPr/>
        </p:nvCxnSpPr>
        <p:spPr bwMode="auto">
          <a:xfrm>
            <a:off x="4067944" y="3212976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4211960" y="213285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P0</a:t>
            </a:r>
            <a:endParaRPr lang="de-DE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4211960" y="249289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P1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1196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Kn</a:t>
            </a:r>
            <a:endParaRPr lang="de-DE" sz="1600" dirty="0"/>
          </a:p>
        </p:txBody>
      </p:sp>
      <p:sp>
        <p:nvSpPr>
          <p:cNvPr id="56" name="Textfeld 55"/>
          <p:cNvSpPr txBox="1"/>
          <p:nvPr/>
        </p:nvSpPr>
        <p:spPr>
          <a:xfrm>
            <a:off x="4211960" y="32129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</a:t>
            </a:r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4211960" y="350100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</a:t>
            </a:r>
            <a:r>
              <a:rPr lang="de-DE" sz="1600" dirty="0" smtClean="0"/>
              <a:t>1</a:t>
            </a:r>
            <a:endParaRPr lang="de-DE" sz="1600" dirty="0"/>
          </a:p>
        </p:txBody>
      </p:sp>
      <p:cxnSp>
        <p:nvCxnSpPr>
          <p:cNvPr id="67" name="Gewinkelte Verbindung 66"/>
          <p:cNvCxnSpPr/>
          <p:nvPr/>
        </p:nvCxnSpPr>
        <p:spPr bwMode="auto">
          <a:xfrm rot="16200000" flipV="1">
            <a:off x="3743908" y="2816932"/>
            <a:ext cx="360040" cy="288032"/>
          </a:xfrm>
          <a:prstGeom prst="bentConnector3">
            <a:avLst>
              <a:gd name="adj1" fmla="val 1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>
            <a:off x="3779912" y="2780928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539552" y="1268760"/>
            <a:ext cx="2592288" cy="518457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9552" y="1268760"/>
            <a:ext cx="2592288" cy="5184576"/>
          </a:xfrm>
        </p:spPr>
        <p:txBody>
          <a:bodyPr/>
          <a:lstStyle/>
          <a:p>
            <a:pPr>
              <a:buNone/>
            </a:pPr>
            <a:r>
              <a:rPr lang="de-DE" sz="1400" dirty="0" smtClean="0"/>
              <a:t>SPLOOPD 14</a:t>
            </a:r>
          </a:p>
          <a:p>
            <a:pPr>
              <a:buNone/>
            </a:pPr>
            <a:r>
              <a:rPr lang="de-DE" sz="1400" dirty="0" smtClean="0"/>
              <a:t>||         ADDAW   .D1     A15,A3,A6</a:t>
            </a:r>
          </a:p>
          <a:p>
            <a:pPr>
              <a:buNone/>
            </a:pPr>
            <a:r>
              <a:rPr lang="de-DE" sz="1400" dirty="0" smtClean="0"/>
              <a:t>||         MV      .L2X    A4,B5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LDW     .D1T1   *A6++,A3 </a:t>
            </a:r>
          </a:p>
          <a:p>
            <a:pPr>
              <a:buNone/>
            </a:pPr>
            <a:r>
              <a:rPr lang="de-DE" sz="1400" dirty="0" smtClean="0"/>
              <a:t>||	   LDW     .D2T2   *B5++,B4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NOP             2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L1</a:t>
            </a:r>
          </a:p>
          <a:p>
            <a:pPr>
              <a:buNone/>
            </a:pPr>
            <a:r>
              <a:rPr lang="de-DE" sz="1400" dirty="0" smtClean="0"/>
              <a:t>||         ADD     .L1     A11,A10,A5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D1</a:t>
            </a:r>
          </a:p>
          <a:p>
            <a:pPr>
              <a:buNone/>
            </a:pPr>
            <a:r>
              <a:rPr lang="de-DE" sz="1400" dirty="0" smtClean="0"/>
              <a:t>||         LDW     .D1T1   *A5,A4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MPYSP   .M1X    B4,A3,A3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ADDSP   .L1     A3,A4,A4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STW     .D1T1   A4,*A5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DSP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131840" y="126876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Unterteilung eines Schleifendurchlaufs in   Intervalle gleicher Länge (Leerzeilen)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Ausführen aller Intervalle aus unterschiedlichen Iterationen parallel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Sonderbefehle zur Steuerung der SPLOOP</a:t>
            </a:r>
          </a:p>
          <a:p>
            <a:endParaRPr lang="de-DE" dirty="0" smtClean="0">
              <a:latin typeface="+mn-lt"/>
            </a:endParaRPr>
          </a:p>
          <a:p>
            <a:r>
              <a:rPr lang="de-DE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err="1" smtClean="0">
                <a:latin typeface="+mn-lt"/>
              </a:rPr>
              <a:t>Insgesamte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Beschleunigung um Faktor 3</a:t>
            </a:r>
          </a:p>
          <a:p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66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58019255"/>
              </p:ext>
            </p:extLst>
          </p:nvPr>
        </p:nvGraphicFramePr>
        <p:xfrm>
          <a:off x="467544" y="1484784"/>
          <a:ext cx="841216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6372200" y="4797152"/>
          <a:ext cx="2222500" cy="838200"/>
        </p:xfrm>
        <a:graphic>
          <a:graphicData uri="http://schemas.openxmlformats.org/presentationml/2006/ole">
            <p:oleObj spid="_x0000_s21505" name="Equation" r:id="rId4" imgW="11430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54578910"/>
              </p:ext>
            </p:extLst>
          </p:nvPr>
        </p:nvGraphicFramePr>
        <p:xfrm>
          <a:off x="503238" y="1665288"/>
          <a:ext cx="84121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32"/>
                <a:gridCol w="1682432"/>
                <a:gridCol w="1682432"/>
                <a:gridCol w="1682432"/>
                <a:gridCol w="1682432"/>
              </a:tblGrid>
              <a:tr h="3136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4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de-DE" dirty="0" smtClean="0"/>
                        <a:t>1.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ZCR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AOMIC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2.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SCF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3.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SBER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4.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Prozessierung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 &amp; 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 RMD &amp; MSA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Klassifikator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Musikklassifikationsmethoden und </a:t>
            </a:r>
            <a:r>
              <a:rPr lang="de-DE" dirty="0" err="1" smtClean="0"/>
              <a:t>Bewertungsmetriken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0061991"/>
              </p:ext>
            </p:extLst>
          </p:nvPr>
        </p:nvGraphicFramePr>
        <p:xfrm>
          <a:off x="1907704" y="4365104"/>
          <a:ext cx="3600400" cy="492141"/>
        </p:xfrm>
        <a:graphic>
          <a:graphicData uri="http://schemas.openxmlformats.org/presentationml/2006/ole">
            <p:oleObj spid="_x0000_s20525" name="Equation" r:id="rId3" imgW="1765300" imgH="241300" progId="">
              <p:embed/>
            </p:oleObj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23528" y="43651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Laufzeit: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Energie-Effizienz: 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Leistungsaufnahmen </a:t>
            </a:r>
            <a:r>
              <a:rPr lang="de-DE" dirty="0" smtClean="0">
                <a:latin typeface="+mn-lt"/>
              </a:rPr>
              <a:t>von Texas Instruments geschätzt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2987824" y="4869160"/>
          <a:ext cx="3823484" cy="1234162"/>
        </p:xfrm>
        <a:graphic>
          <a:graphicData uri="http://schemas.openxmlformats.org/presentationml/2006/ole">
            <p:oleObj spid="_x0000_s20526" name="Formel" r:id="rId4" imgW="200628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6852188"/>
              </p:ext>
            </p:extLst>
          </p:nvPr>
        </p:nvGraphicFramePr>
        <p:xfrm>
          <a:off x="467544" y="1412776"/>
          <a:ext cx="841216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Laufzeit: Heterogenes System &lt; ARM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4806516"/>
              </p:ext>
            </p:extLst>
          </p:nvPr>
        </p:nvGraphicFramePr>
        <p:xfrm>
          <a:off x="467544" y="1700808"/>
          <a:ext cx="841216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Energie-Effizienz: ARM &gt; </a:t>
            </a:r>
            <a:r>
              <a:rPr lang="de-DE" smtClean="0">
                <a:latin typeface="+mn-lt"/>
                <a:sym typeface="Wingdings" pitchFamily="2" charset="2"/>
              </a:rPr>
              <a:t>Heterogenes System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Portierung des MCL auf den Cortex A8</a:t>
            </a:r>
          </a:p>
          <a:p>
            <a:r>
              <a:rPr lang="de-DE" dirty="0"/>
              <a:t>Implementierung der Merkmalsextraktion auf dem C674x</a:t>
            </a:r>
          </a:p>
          <a:p>
            <a:r>
              <a:rPr lang="de-DE" dirty="0"/>
              <a:t>Optimierung der </a:t>
            </a:r>
            <a:r>
              <a:rPr lang="de-DE" dirty="0" smtClean="0"/>
              <a:t>Merkmalsextraktion </a:t>
            </a:r>
            <a:r>
              <a:rPr lang="de-DE" dirty="0"/>
              <a:t>auf Cortex A8 und </a:t>
            </a:r>
            <a:r>
              <a:rPr lang="de-DE" dirty="0" smtClean="0"/>
              <a:t>C674x</a:t>
            </a:r>
          </a:p>
          <a:p>
            <a:r>
              <a:rPr lang="de-DE" dirty="0" smtClean="0"/>
              <a:t>Verbesserte Extraktionsraten:</a:t>
            </a:r>
          </a:p>
          <a:p>
            <a:pPr lvl="1"/>
            <a:r>
              <a:rPr lang="de-DE" dirty="0" smtClean="0"/>
              <a:t>ARM: bis zu 95%</a:t>
            </a:r>
          </a:p>
          <a:p>
            <a:pPr lvl="1"/>
            <a:r>
              <a:rPr lang="de-DE" dirty="0" smtClean="0"/>
              <a:t>DSP: bis zu 90%</a:t>
            </a:r>
          </a:p>
          <a:p>
            <a:r>
              <a:rPr lang="de-DE" dirty="0" smtClean="0"/>
              <a:t>Heterogenes System bis zu 200% schnellere Laufzeit</a:t>
            </a:r>
          </a:p>
          <a:p>
            <a:r>
              <a:rPr lang="de-DE" dirty="0" smtClean="0"/>
              <a:t>ARM bis zu 80% Energie-effizienter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611560" y="5229200"/>
            <a:ext cx="813690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Jetzt</a:t>
            </a:r>
            <a:r>
              <a:rPr kumimoji="0" lang="de-DE" sz="2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steht zur Verfügung: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dirty="0" smtClean="0">
                <a:latin typeface="+mn-lt"/>
                <a:ea typeface="ＭＳ Ｐゴシック" pitchFamily="1" charset="-128"/>
              </a:rPr>
              <a:t>Eine portierter und optimierte Musikklassifikation für ein heterogenes System aus ARM Cortex A8 und TI C674x DSP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Musikklassifikation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Heterogenes System</a:t>
            </a:r>
          </a:p>
          <a:p>
            <a:r>
              <a:rPr lang="de-DE" dirty="0" smtClean="0"/>
              <a:t>Optimierung am Beispiel des MFCC-Merkmals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besitzen hohe Speicherkapazitäten</a:t>
            </a:r>
          </a:p>
          <a:p>
            <a:r>
              <a:rPr lang="de-DE" dirty="0" smtClean="0"/>
              <a:t>Speicherung von großen Musikdatenbanken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Idee:</a:t>
            </a:r>
          </a:p>
          <a:p>
            <a:pPr marL="0" indent="0">
              <a:buNone/>
            </a:pPr>
            <a:r>
              <a:rPr lang="de-DE" dirty="0" smtClean="0"/>
              <a:t>Einsatz von automatischer </a:t>
            </a:r>
            <a:r>
              <a:rPr lang="de-DE" dirty="0" smtClean="0"/>
              <a:t>Musikklassifikation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smtClean="0"/>
              <a:t>Herausforderungen:</a:t>
            </a:r>
          </a:p>
          <a:p>
            <a:r>
              <a:rPr lang="de-DE" dirty="0" smtClean="0"/>
              <a:t>Musikklassifikation rechenintensiv</a:t>
            </a:r>
          </a:p>
          <a:p>
            <a:r>
              <a:rPr lang="de-DE" dirty="0" smtClean="0"/>
              <a:t>Akkukapazität begrenzt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0968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58112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 (z.B. Zero </a:t>
            </a:r>
            <a:r>
              <a:rPr lang="de-DE" dirty="0" err="1" smtClean="0">
                <a:latin typeface="+mn-lt"/>
              </a:rPr>
              <a:t>Crossing</a:t>
            </a:r>
            <a:r>
              <a:rPr lang="de-DE" dirty="0" smtClean="0">
                <a:latin typeface="+mn-lt"/>
              </a:rPr>
              <a:t> Rate)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von 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>
              <a:latin typeface="+mn-lt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4153284" y="2844000"/>
            <a:ext cx="4811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Am Beispiel SVM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Merkmale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Klassen ( blaue Quadrate/rote Kreise)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Hyperebene trennt Klassen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Neuer Vektor (grünes Dreieck) wird durch Lage zur Hyperebene klassifiziert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17686" y="4583385"/>
            <a:ext cx="867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</a:t>
            </a:r>
            <a:r>
              <a:rPr lang="de-DE" dirty="0" smtClean="0">
                <a:latin typeface="+mn-lt"/>
              </a:rPr>
              <a:t>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eines Merkmalsvektors MV pro Musikstück</a:t>
            </a:r>
            <a:endParaRPr lang="de-DE" dirty="0">
              <a:latin typeface="+mn-lt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7201468"/>
              </p:ext>
            </p:extLst>
          </p:nvPr>
        </p:nvGraphicFramePr>
        <p:xfrm>
          <a:off x="654050" y="2895600"/>
          <a:ext cx="7153275" cy="1765300"/>
        </p:xfrm>
        <a:graphic>
          <a:graphicData uri="http://schemas.openxmlformats.org/presentationml/2006/ole">
            <p:oleObj spid="_x0000_s2089" name="Equation" r:id="rId3" imgW="2882900" imgH="711200" progId="">
              <p:embed/>
            </p:oleObj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cxnSp>
        <p:nvCxnSpPr>
          <p:cNvPr id="146" name="Gerade Verbindung 145"/>
          <p:cNvCxnSpPr>
            <a:stCxn id="7" idx="1"/>
            <a:endCxn id="23" idx="3"/>
          </p:cNvCxnSpPr>
          <p:nvPr/>
        </p:nvCxnSpPr>
        <p:spPr bwMode="auto">
          <a:xfrm>
            <a:off x="193428" y="3519000"/>
            <a:ext cx="88108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Gerade Verbindung 207"/>
          <p:cNvCxnSpPr/>
          <p:nvPr/>
        </p:nvCxnSpPr>
        <p:spPr bwMode="auto">
          <a:xfrm flipV="1">
            <a:off x="634428" y="3068960"/>
            <a:ext cx="0" cy="45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Gerade Verbindung 209"/>
          <p:cNvCxnSpPr/>
          <p:nvPr/>
        </p:nvCxnSpPr>
        <p:spPr bwMode="auto">
          <a:xfrm flipV="1">
            <a:off x="1516428" y="2996952"/>
            <a:ext cx="0" cy="522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Gerade Verbindung 215"/>
          <p:cNvCxnSpPr/>
          <p:nvPr/>
        </p:nvCxnSpPr>
        <p:spPr bwMode="auto">
          <a:xfrm flipV="1">
            <a:off x="2398428" y="3140968"/>
            <a:ext cx="0" cy="381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Gerade Verbindung 217"/>
          <p:cNvCxnSpPr/>
          <p:nvPr/>
        </p:nvCxnSpPr>
        <p:spPr bwMode="auto">
          <a:xfrm flipV="1">
            <a:off x="3275856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Gerade Verbindung 219"/>
          <p:cNvCxnSpPr/>
          <p:nvPr/>
        </p:nvCxnSpPr>
        <p:spPr bwMode="auto">
          <a:xfrm flipV="1">
            <a:off x="4154921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Gerade Verbindung 220"/>
          <p:cNvCxnSpPr/>
          <p:nvPr/>
        </p:nvCxnSpPr>
        <p:spPr bwMode="auto">
          <a:xfrm flipV="1">
            <a:off x="5035284" y="3293980"/>
            <a:ext cx="0" cy="226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Gerade Verbindung 222"/>
          <p:cNvCxnSpPr/>
          <p:nvPr/>
        </p:nvCxnSpPr>
        <p:spPr bwMode="auto">
          <a:xfrm flipV="1">
            <a:off x="5940152" y="3257976"/>
            <a:ext cx="0" cy="26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Gerade Verbindung 224"/>
          <p:cNvCxnSpPr/>
          <p:nvPr/>
        </p:nvCxnSpPr>
        <p:spPr bwMode="auto">
          <a:xfrm flipV="1">
            <a:off x="6798217" y="3293980"/>
            <a:ext cx="0" cy="225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Gerade Verbindung 226"/>
          <p:cNvCxnSpPr/>
          <p:nvPr/>
        </p:nvCxnSpPr>
        <p:spPr bwMode="auto">
          <a:xfrm flipH="1" flipV="1">
            <a:off x="7681284" y="3331596"/>
            <a:ext cx="1314" cy="190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Gerade Verbindung 228"/>
          <p:cNvCxnSpPr/>
          <p:nvPr/>
        </p:nvCxnSpPr>
        <p:spPr bwMode="auto">
          <a:xfrm flipV="1">
            <a:off x="8563284" y="3367601"/>
            <a:ext cx="0" cy="15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Ellipse 230"/>
          <p:cNvSpPr/>
          <p:nvPr/>
        </p:nvSpPr>
        <p:spPr bwMode="auto">
          <a:xfrm>
            <a:off x="598424" y="3028007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2" name="Ellipse 231"/>
          <p:cNvSpPr/>
          <p:nvPr/>
        </p:nvSpPr>
        <p:spPr bwMode="auto">
          <a:xfrm>
            <a:off x="1480424" y="2924944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3" name="Ellipse 232"/>
          <p:cNvSpPr/>
          <p:nvPr/>
        </p:nvSpPr>
        <p:spPr bwMode="auto">
          <a:xfrm>
            <a:off x="2362424" y="306896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4" name="Ellipse 233"/>
          <p:cNvSpPr/>
          <p:nvPr/>
        </p:nvSpPr>
        <p:spPr bwMode="auto">
          <a:xfrm>
            <a:off x="3239852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5" name="Ellipse 234"/>
          <p:cNvSpPr/>
          <p:nvPr/>
        </p:nvSpPr>
        <p:spPr bwMode="auto">
          <a:xfrm>
            <a:off x="4118917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7" name="Ellipse 236"/>
          <p:cNvSpPr/>
          <p:nvPr/>
        </p:nvSpPr>
        <p:spPr bwMode="auto">
          <a:xfrm>
            <a:off x="4999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8" name="Ellipse 237"/>
          <p:cNvSpPr/>
          <p:nvPr/>
        </p:nvSpPr>
        <p:spPr bwMode="auto">
          <a:xfrm>
            <a:off x="5904148" y="3185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9" name="Ellipse 238"/>
          <p:cNvSpPr/>
          <p:nvPr/>
        </p:nvSpPr>
        <p:spPr bwMode="auto">
          <a:xfrm>
            <a:off x="6763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0" name="Ellipse 239"/>
          <p:cNvSpPr/>
          <p:nvPr/>
        </p:nvSpPr>
        <p:spPr bwMode="auto">
          <a:xfrm>
            <a:off x="7646594" y="325958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1" name="Ellipse 240"/>
          <p:cNvSpPr/>
          <p:nvPr/>
        </p:nvSpPr>
        <p:spPr bwMode="auto">
          <a:xfrm>
            <a:off x="8527280" y="329097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feld 201"/>
          <p:cNvSpPr txBox="1"/>
          <p:nvPr/>
        </p:nvSpPr>
        <p:spPr>
          <a:xfrm>
            <a:off x="2515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Musik-</a:t>
            </a:r>
          </a:p>
          <a:p>
            <a:pPr algn="ctr"/>
            <a:r>
              <a:rPr lang="de-DE" sz="1800" dirty="0" smtClean="0">
                <a:latin typeface="+mn-lt"/>
              </a:rPr>
              <a:t>stück</a:t>
            </a:r>
            <a:endParaRPr lang="de-DE" sz="1800" dirty="0">
              <a:latin typeface="+mn-lt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241176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Merkmale</a:t>
            </a:r>
            <a:endParaRPr lang="de-DE" sz="1800" dirty="0">
              <a:latin typeface="+mn-lt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478802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Merkmalsvektor</a:t>
            </a:r>
            <a:endParaRPr lang="de-DE" sz="1800" dirty="0">
              <a:latin typeface="+mn-lt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66834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Genre</a:t>
            </a:r>
            <a:endParaRPr lang="de-DE" sz="1800" dirty="0">
              <a:latin typeface="+mn-lt"/>
            </a:endParaRPr>
          </a:p>
        </p:txBody>
      </p:sp>
      <p:grpSp>
        <p:nvGrpSpPr>
          <p:cNvPr id="271" name="Gruppieren 270"/>
          <p:cNvGrpSpPr/>
          <p:nvPr/>
        </p:nvGrpSpPr>
        <p:grpSpPr>
          <a:xfrm>
            <a:off x="53746" y="2846838"/>
            <a:ext cx="3582150" cy="3402202"/>
            <a:chOff x="-1842469" y="5350997"/>
            <a:chExt cx="2279726" cy="2342529"/>
          </a:xfrm>
        </p:grpSpPr>
        <p:grpSp>
          <p:nvGrpSpPr>
            <p:cNvPr id="266" name="Gruppieren 265"/>
            <p:cNvGrpSpPr/>
            <p:nvPr/>
          </p:nvGrpSpPr>
          <p:grpSpPr>
            <a:xfrm>
              <a:off x="-1601835" y="5350997"/>
              <a:ext cx="2039092" cy="2088232"/>
              <a:chOff x="-1620688" y="5728288"/>
              <a:chExt cx="2039092" cy="2088232"/>
            </a:xfrm>
          </p:grpSpPr>
          <p:grpSp>
            <p:nvGrpSpPr>
              <p:cNvPr id="251" name="Gruppieren 250"/>
              <p:cNvGrpSpPr/>
              <p:nvPr/>
            </p:nvGrpSpPr>
            <p:grpSpPr>
              <a:xfrm>
                <a:off x="-1620688" y="5728288"/>
                <a:ext cx="2039092" cy="2088232"/>
                <a:chOff x="-1620688" y="5728288"/>
                <a:chExt cx="2039092" cy="2088232"/>
              </a:xfrm>
            </p:grpSpPr>
            <p:grpSp>
              <p:nvGrpSpPr>
                <p:cNvPr id="248" name="Gruppieren 247"/>
                <p:cNvGrpSpPr/>
                <p:nvPr/>
              </p:nvGrpSpPr>
              <p:grpSpPr>
                <a:xfrm>
                  <a:off x="-1620688" y="5728288"/>
                  <a:ext cx="2039092" cy="2088232"/>
                  <a:chOff x="-1404664" y="3789040"/>
                  <a:chExt cx="2039092" cy="2088232"/>
                </a:xfrm>
              </p:grpSpPr>
              <p:cxnSp>
                <p:nvCxnSpPr>
                  <p:cNvPr id="245" name="Gerade Verbindung mit Pfeil 244"/>
                  <p:cNvCxnSpPr/>
                  <p:nvPr/>
                </p:nvCxnSpPr>
                <p:spPr bwMode="auto">
                  <a:xfrm flipV="1">
                    <a:off x="-1404664" y="3789040"/>
                    <a:ext cx="0" cy="20882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47" name="Gerade Verbindung mit Pfeil 246"/>
                  <p:cNvCxnSpPr/>
                  <p:nvPr/>
                </p:nvCxnSpPr>
                <p:spPr bwMode="auto">
                  <a:xfrm>
                    <a:off x="-1404664" y="5877272"/>
                    <a:ext cx="2039092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cxnSp>
              <p:nvCxnSpPr>
                <p:cNvPr id="250" name="Gerade Verbindung 249"/>
                <p:cNvCxnSpPr/>
                <p:nvPr/>
              </p:nvCxnSpPr>
              <p:spPr bwMode="auto">
                <a:xfrm flipV="1">
                  <a:off x="-1404664" y="6309320"/>
                  <a:ext cx="1224136" cy="12961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2" name="Rechteck 251"/>
              <p:cNvSpPr/>
              <p:nvPr/>
            </p:nvSpPr>
            <p:spPr bwMode="auto">
              <a:xfrm>
                <a:off x="-1404664" y="615304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3" name="Rechteck 252"/>
              <p:cNvSpPr/>
              <p:nvPr/>
            </p:nvSpPr>
            <p:spPr bwMode="auto">
              <a:xfrm>
                <a:off x="-1476672" y="670172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4" name="Rechteck 253"/>
              <p:cNvSpPr/>
              <p:nvPr/>
            </p:nvSpPr>
            <p:spPr bwMode="auto">
              <a:xfrm>
                <a:off x="-792596" y="6227307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5" name="Rechteck 254"/>
              <p:cNvSpPr/>
              <p:nvPr/>
            </p:nvSpPr>
            <p:spPr bwMode="auto">
              <a:xfrm>
                <a:off x="-1108248" y="66942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6" name="Rechteck 255"/>
              <p:cNvSpPr/>
              <p:nvPr/>
            </p:nvSpPr>
            <p:spPr bwMode="auto">
              <a:xfrm>
                <a:off x="-1323015" y="7071144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7" name="Rechteck 256"/>
              <p:cNvSpPr/>
              <p:nvPr/>
            </p:nvSpPr>
            <p:spPr bwMode="auto">
              <a:xfrm>
                <a:off x="-543959" y="62778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8" name="Ellipse 257"/>
              <p:cNvSpPr/>
              <p:nvPr/>
            </p:nvSpPr>
            <p:spPr bwMode="auto">
              <a:xfrm>
                <a:off x="-601142" y="71734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9" name="Ellipse 258"/>
              <p:cNvSpPr/>
              <p:nvPr/>
            </p:nvSpPr>
            <p:spPr bwMode="auto">
              <a:xfrm>
                <a:off x="-448742" y="73258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 bwMode="auto">
              <a:xfrm>
                <a:off x="-132582" y="7098229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 bwMode="auto">
              <a:xfrm>
                <a:off x="-648580" y="7469832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-316160" y="7023120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-864747" y="7219884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-360652" y="6724085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5" name="Gleichschenkliges Dreieck 264"/>
              <p:cNvSpPr/>
              <p:nvPr/>
            </p:nvSpPr>
            <p:spPr bwMode="auto">
              <a:xfrm>
                <a:off x="-170159" y="7397824"/>
                <a:ext cx="170159" cy="144016"/>
              </a:xfrm>
              <a:prstGeom prst="triangl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267" name="Textfeld 266"/>
            <p:cNvSpPr txBox="1"/>
            <p:nvPr/>
          </p:nvSpPr>
          <p:spPr>
            <a:xfrm>
              <a:off x="-571377" y="7439229"/>
              <a:ext cx="886964" cy="25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 2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70" name="Textfeld 269"/>
            <p:cNvSpPr txBox="1"/>
            <p:nvPr/>
          </p:nvSpPr>
          <p:spPr>
            <a:xfrm rot="16200000">
              <a:off x="-2168427" y="5736366"/>
              <a:ext cx="886964" cy="2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</a:t>
              </a:r>
              <a:r>
                <a:rPr lang="de-DE" sz="1000" dirty="0" smtClean="0"/>
                <a:t> </a:t>
              </a:r>
              <a:r>
                <a:rPr lang="de-DE" sz="1800" dirty="0" smtClean="0"/>
                <a:t>1</a:t>
              </a:r>
              <a:endParaRPr lang="de-DE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72" grpId="0"/>
      <p:bldP spid="201" grpId="0" uiExpand="1" build="allAtOnce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437112"/>
            <a:ext cx="8424936" cy="267765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 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 nimmt ca. 90% der Laufzeit ein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und </a:t>
            </a:r>
            <a:r>
              <a:rPr lang="de-DE" dirty="0" err="1" smtClean="0">
                <a:latin typeface="+mn-lt"/>
              </a:rPr>
              <a:t>Prozessierung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signifikant </a:t>
            </a:r>
            <a:r>
              <a:rPr lang="de-DE" dirty="0" smtClean="0">
                <a:latin typeface="+mn-lt"/>
              </a:rPr>
              <a:t>schneller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Hohe Belastung des Akkus</a:t>
            </a:r>
            <a:endParaRPr lang="de-DE" dirty="0" smtClean="0">
              <a:latin typeface="+mn-lt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67544" y="2636912"/>
            <a:ext cx="8064896" cy="12241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7D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7380312" y="2204864"/>
            <a:ext cx="360040" cy="4320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" name="Textfeld 9"/>
          <p:cNvSpPr txBox="1"/>
          <p:nvPr/>
        </p:nvSpPr>
        <p:spPr>
          <a:xfrm>
            <a:off x="7380312" y="134076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Mobile Prozessoren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203848" y="354052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292080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C674x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403648" y="541272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123728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5940152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96702" y="1988840"/>
            <a:ext cx="1440160" cy="1184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3648" y="378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403976" y="432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6702" y="1280954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>
                <a:latin typeface="+mn-lt"/>
              </a:rPr>
              <a:t>Ziel: </a:t>
            </a:r>
            <a:r>
              <a:rPr lang="de-DE" sz="2000" dirty="0" smtClean="0">
                <a:latin typeface="+mn-lt"/>
              </a:rPr>
              <a:t>	Applikationsspezifische Bewertung der heterogenen Architektur nach Laufzeit 	und Energie-Effizienz</a:t>
            </a:r>
            <a:endParaRPr lang="de-DE" sz="2000" dirty="0"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292080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403648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  <p:bldP spid="20" grpId="0" animBg="1"/>
      <p:bldP spid="20" grpId="1" animBg="1"/>
      <p:bldP spid="14" grpId="0" animBg="1"/>
      <p:bldP spid="14" grpId="1" animBg="1"/>
      <p:bldP spid="14" grpId="2" animBg="1"/>
      <p:bldP spid="14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99170767"/>
              </p:ext>
            </p:extLst>
          </p:nvPr>
        </p:nvGraphicFramePr>
        <p:xfrm>
          <a:off x="503238" y="1665288"/>
          <a:ext cx="841216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54"/>
                <a:gridCol w="2804054"/>
                <a:gridCol w="280405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Cortex</a:t>
                      </a:r>
                      <a:r>
                        <a:rPr lang="de-DE" baseline="0" dirty="0" smtClean="0"/>
                        <a:t> A8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</a:t>
                      </a:r>
                      <a:r>
                        <a:rPr lang="de-DE" baseline="0" dirty="0" smtClean="0"/>
                        <a:t> C674x DSP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Taktung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GHz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 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ARMv7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128-bit VLIW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(parallele) </a:t>
                      </a:r>
                      <a:r>
                        <a:rPr lang="de-DE" dirty="0" err="1" smtClean="0"/>
                        <a:t>Floatberechnung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NEON-SIMD-Einheit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 heterogene Funktionseinheiten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Pipeline-Stufen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13/10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max. 16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C/C++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Speicheranbindung</a:t>
                      </a:r>
                      <a:r>
                        <a:rPr lang="de-DE" baseline="0" dirty="0" smtClean="0"/>
                        <a:t> (extern)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L2-Cache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 ARM+DSP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494116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Eigene </a:t>
            </a:r>
            <a:r>
              <a:rPr lang="de-DE" dirty="0" smtClean="0">
                <a:latin typeface="+mn-lt"/>
              </a:rPr>
              <a:t>Speicherbereiche im RAM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Kommunikation über </a:t>
            </a:r>
            <a:r>
              <a:rPr lang="de-DE" dirty="0" err="1" smtClean="0">
                <a:latin typeface="+mn-lt"/>
              </a:rPr>
              <a:t>Shared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Memory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Floating-Point Berechnung im Software-Referenz-Code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Optimierungen</a:t>
            </a:r>
            <a:r>
              <a:rPr lang="de-DE" dirty="0" smtClean="0">
                <a:latin typeface="+mn-lt"/>
              </a:rPr>
              <a:t> geschehen in Richtung der </a:t>
            </a:r>
            <a:r>
              <a:rPr lang="de-DE" dirty="0" err="1" smtClean="0">
                <a:latin typeface="+mn-lt"/>
              </a:rPr>
              <a:t>Floatberechnung</a:t>
            </a:r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772816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MSA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503858" y="1808336"/>
            <a:ext cx="0" cy="2880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503858" y="4688656"/>
            <a:ext cx="62646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68554" y="2600424"/>
            <a:ext cx="0" cy="2088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68554" y="2600424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712770" y="1808338"/>
            <a:ext cx="0" cy="7920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503858" y="1808336"/>
            <a:ext cx="820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68554" y="339251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68554" y="267243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712770" y="267243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68554" y="345164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68554" y="3896638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712770" y="3451642"/>
            <a:ext cx="0" cy="44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395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1187624" y="1268760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>
            <a:off x="2627784" y="134076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27784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auto">
          <a:xfrm>
            <a:off x="2627784" y="1628800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 bwMode="auto">
          <a:xfrm>
            <a:off x="3275856" y="1268760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5868144" y="1268760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25" name="Gerade Verbindung mit Pfeil 24"/>
          <p:cNvCxnSpPr/>
          <p:nvPr/>
        </p:nvCxnSpPr>
        <p:spPr bwMode="auto">
          <a:xfrm>
            <a:off x="522007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7403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5536" y="47251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  <a:sym typeface="Wingdings" pitchFamily="2" charset="2"/>
              </a:rPr>
              <a:t>ARM: Beschleunigung zwischen 1,1 (NASE) und 14,2 (RMS) 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DSP: Beschleunigung zwischen 1,05 (SF) und 7,7 (ZCR)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FFT um 40,35 (ARM) und 3,8 (DSP)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MAG um 28 (ARM) und 29,1 (DSP)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Beschreibt psychoakustische Effekte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 Komponenten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="" xmlns:p14="http://schemas.microsoft.com/office/powerpoint/2010/main" val="691712731"/>
              </p:ext>
            </p:extLst>
          </p:nvPr>
        </p:nvGraphicFramePr>
        <p:xfrm>
          <a:off x="5868144" y="3933056"/>
          <a:ext cx="3024336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1011</Words>
  <Application>Microsoft Office PowerPoint</Application>
  <PresentationFormat>Bildschirmpräsentation (4:3)</PresentationFormat>
  <Paragraphs>330</Paragraphs>
  <Slides>20</Slides>
  <Notes>1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luh_folienmaster_IMS-TI-Gebäude</vt:lpstr>
      <vt:lpstr>Equation</vt:lpstr>
      <vt:lpstr>Microsoft Formel-Editor 3.0</vt:lpstr>
      <vt:lpstr>  </vt:lpstr>
      <vt:lpstr>Übersicht</vt:lpstr>
      <vt:lpstr>Motivation</vt:lpstr>
      <vt:lpstr>Musikklassifikation</vt:lpstr>
      <vt:lpstr>Extraktionszeiten auf verschiedenen Prozessoren</vt:lpstr>
      <vt:lpstr>Aufgabenstellung</vt:lpstr>
      <vt:lpstr>Heterogenes System ARM+DSP</vt:lpstr>
      <vt:lpstr>Algorithmen</vt:lpstr>
      <vt:lpstr>MFCC</vt:lpstr>
      <vt:lpstr>MFCC: Filterbank-Optimierung ARM (1)</vt:lpstr>
      <vt:lpstr>MFCC: Filterbank-Optimierung ARM (2)</vt:lpstr>
      <vt:lpstr>MFCC: Filterbank-Optimierung DSP (1)</vt:lpstr>
      <vt:lpstr>MFCC: Filterbank-Optimierung DSP (2)</vt:lpstr>
      <vt:lpstr>Vergleich ARM und DSP (Extraktionsrate)</vt:lpstr>
      <vt:lpstr>Musikklassifikationsmethoden und Bewertungsmetriken</vt:lpstr>
      <vt:lpstr>Vergleich ARM und heterogenes System (Laufzeit)</vt:lpstr>
      <vt:lpstr>Vergleich ARM und heterogenes System (Energie-Effizienz)</vt:lpstr>
      <vt:lpstr>Zusammenfassung</vt:lpstr>
      <vt:lpstr>Vergleich ARM und DSP (Energie-Effizenz)</vt:lpstr>
      <vt:lpstr>Aufgabenstellung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232</cp:revision>
  <dcterms:created xsi:type="dcterms:W3CDTF">2010-11-18T16:35:22Z</dcterms:created>
  <dcterms:modified xsi:type="dcterms:W3CDTF">2013-09-04T13:14:55Z</dcterms:modified>
</cp:coreProperties>
</file>