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84" r:id="rId11"/>
    <p:sldId id="277" r:id="rId12"/>
    <p:sldId id="278" r:id="rId13"/>
    <p:sldId id="279" r:id="rId14"/>
    <p:sldId id="281" r:id="rId15"/>
    <p:sldId id="282" r:id="rId16"/>
    <p:sldId id="283" r:id="rId17"/>
    <p:sldId id="280" r:id="rId18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9D8"/>
    <a:srgbClr val="00519E"/>
    <a:srgbClr val="B1C91F"/>
    <a:srgbClr val="DCDEDE"/>
    <a:srgbClr val="3A6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3571" autoAdjust="0"/>
  </p:normalViewPr>
  <p:slideViewPr>
    <p:cSldViewPr>
      <p:cViewPr>
        <p:scale>
          <a:sx n="100" d="100"/>
          <a:sy n="100" d="100"/>
        </p:scale>
        <p:origin x="-1284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</c:v>
                </c:pt>
              </c:strCache>
            </c:strRef>
          </c:tx>
          <c:dLbls>
            <c:dLbl>
              <c:idx val="1"/>
              <c:layout>
                <c:manualLayout>
                  <c:x val="-0.14849375065218148"/>
                  <c:y val="-2.206249999999999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Filter</c:v>
                </c:pt>
                <c:pt idx="1">
                  <c:v>Log</c:v>
                </c:pt>
                <c:pt idx="2">
                  <c:v>DCT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44</c:v>
                </c:pt>
                <c:pt idx="1">
                  <c:v>28</c:v>
                </c:pt>
                <c:pt idx="2">
                  <c:v>28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11578.7588</c:v>
                </c:pt>
                <c:pt idx="1">
                  <c:v>4931.9825000000001</c:v>
                </c:pt>
                <c:pt idx="2">
                  <c:v>22098.786499999998</c:v>
                </c:pt>
                <c:pt idx="3">
                  <c:v>18450.342499999999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20982.084900000002</c:v>
                </c:pt>
                <c:pt idx="1">
                  <c:v>13029.036899999999</c:v>
                </c:pt>
                <c:pt idx="2">
                  <c:v>165960.7249</c:v>
                </c:pt>
                <c:pt idx="3">
                  <c:v>24960.426200000002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792576"/>
        <c:axId val="96988160"/>
      </c:barChart>
      <c:catAx>
        <c:axId val="96792576"/>
        <c:scaling>
          <c:orientation val="minMax"/>
        </c:scaling>
        <c:delete val="0"/>
        <c:axPos val="l"/>
        <c:numFmt formatCode="0.00E+00" sourceLinked="0"/>
        <c:majorTickMark val="out"/>
        <c:minorTickMark val="none"/>
        <c:tickLblPos val="nextTo"/>
        <c:crossAx val="96988160"/>
        <c:crosses val="autoZero"/>
        <c:auto val="1"/>
        <c:lblAlgn val="ctr"/>
        <c:lblOffset val="100"/>
        <c:noMultiLvlLbl val="0"/>
      </c:catAx>
      <c:valAx>
        <c:axId val="96988160"/>
        <c:scaling>
          <c:logBase val="10"/>
          <c:orientation val="minMax"/>
          <c:max val="170000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9679257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68513.365900000004</c:v>
                </c:pt>
                <c:pt idx="1">
                  <c:v>29183.3285</c:v>
                </c:pt>
                <c:pt idx="2">
                  <c:v>130762.0505</c:v>
                </c:pt>
                <c:pt idx="3">
                  <c:v>109173.6241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105970.12579999999</c:v>
                </c:pt>
                <c:pt idx="1">
                  <c:v>65803.216499999995</c:v>
                </c:pt>
                <c:pt idx="2">
                  <c:v>838185.4743</c:v>
                </c:pt>
                <c:pt idx="3">
                  <c:v>126062.7588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612096"/>
        <c:axId val="96768768"/>
      </c:barChart>
      <c:catAx>
        <c:axId val="94612096"/>
        <c:scaling>
          <c:orientation val="minMax"/>
        </c:scaling>
        <c:delete val="0"/>
        <c:axPos val="l"/>
        <c:majorTickMark val="out"/>
        <c:minorTickMark val="none"/>
        <c:tickLblPos val="nextTo"/>
        <c:crossAx val="96768768"/>
        <c:crosses val="autoZero"/>
        <c:auto val="1"/>
        <c:lblAlgn val="ctr"/>
        <c:lblOffset val="100"/>
        <c:noMultiLvlLbl val="0"/>
      </c:catAx>
      <c:valAx>
        <c:axId val="96768768"/>
        <c:scaling>
          <c:logBase val="10"/>
          <c:orientation val="minMax"/>
          <c:max val="90000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461209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115.52</c:v>
                </c:pt>
                <c:pt idx="1">
                  <c:v>673.77</c:v>
                </c:pt>
                <c:pt idx="2">
                  <c:v>69.08</c:v>
                </c:pt>
                <c:pt idx="3">
                  <c:v>93.83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69.474000000000004</c:v>
                </c:pt>
                <c:pt idx="1">
                  <c:v>352.04300000000001</c:v>
                </c:pt>
                <c:pt idx="2">
                  <c:v>22.361000000000001</c:v>
                </c:pt>
                <c:pt idx="3">
                  <c:v>79.552000000000007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991872"/>
        <c:axId val="97009024"/>
      </c:barChart>
      <c:catAx>
        <c:axId val="96991872"/>
        <c:scaling>
          <c:orientation val="minMax"/>
        </c:scaling>
        <c:delete val="0"/>
        <c:axPos val="l"/>
        <c:majorTickMark val="out"/>
        <c:minorTickMark val="none"/>
        <c:tickLblPos val="nextTo"/>
        <c:crossAx val="97009024"/>
        <c:crosses val="autoZero"/>
        <c:auto val="1"/>
        <c:lblAlgn val="ctr"/>
        <c:lblOffset val="100"/>
        <c:noMultiLvlLbl val="0"/>
      </c:catAx>
      <c:valAx>
        <c:axId val="97009024"/>
        <c:scaling>
          <c:logBase val="10"/>
          <c:orientation val="minMax"/>
          <c:max val="70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699187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51.222000000000001</c:v>
                </c:pt>
                <c:pt idx="1">
                  <c:v>8.782</c:v>
                </c:pt>
                <c:pt idx="2">
                  <c:v>85.656999999999996</c:v>
                </c:pt>
                <c:pt idx="3">
                  <c:v>63.063000000000002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39.22</c:v>
                </c:pt>
                <c:pt idx="1">
                  <c:v>7.74</c:v>
                </c:pt>
                <c:pt idx="2">
                  <c:v>121.855</c:v>
                </c:pt>
                <c:pt idx="3">
                  <c:v>34.252000000000002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791168"/>
        <c:axId val="118965376"/>
      </c:barChart>
      <c:catAx>
        <c:axId val="96791168"/>
        <c:scaling>
          <c:orientation val="minMax"/>
        </c:scaling>
        <c:delete val="0"/>
        <c:axPos val="l"/>
        <c:majorTickMark val="out"/>
        <c:minorTickMark val="none"/>
        <c:tickLblPos val="nextTo"/>
        <c:crossAx val="118965376"/>
        <c:crosses val="autoZero"/>
        <c:auto val="1"/>
        <c:lblAlgn val="ctr"/>
        <c:lblOffset val="100"/>
        <c:noMultiLvlLbl val="0"/>
      </c:catAx>
      <c:valAx>
        <c:axId val="118965376"/>
        <c:scaling>
          <c:logBase val="10"/>
          <c:orientation val="minMax"/>
          <c:max val="13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679116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5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08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.12.2010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Prinzip der Optimierung:</a:t>
            </a:r>
          </a:p>
          <a:p>
            <a:r>
              <a:rPr lang="de-DE" dirty="0" smtClean="0"/>
              <a:t>Anzahl von 4 parallelen Operationen berechnen</a:t>
            </a:r>
          </a:p>
          <a:p>
            <a:r>
              <a:rPr lang="de-DE" dirty="0" smtClean="0"/>
              <a:t>Sooft 4 Operationen parallel ausführen</a:t>
            </a:r>
          </a:p>
          <a:p>
            <a:r>
              <a:rPr lang="de-DE" dirty="0" err="1" smtClean="0"/>
              <a:t>Opt</a:t>
            </a:r>
            <a:r>
              <a:rPr lang="de-DE" dirty="0" smtClean="0"/>
              <a:t>. 2 Operationen parallel ausführen</a:t>
            </a:r>
          </a:p>
          <a:p>
            <a:r>
              <a:rPr lang="de-DE" dirty="0" err="1" smtClean="0"/>
              <a:t>Opt</a:t>
            </a:r>
            <a:r>
              <a:rPr lang="de-DE" dirty="0" smtClean="0"/>
              <a:t>. 1 Operation ausführen</a:t>
            </a:r>
          </a:p>
          <a:p>
            <a:r>
              <a:rPr lang="de-DE" dirty="0" smtClean="0"/>
              <a:t>Teilergebnisse aufsummieren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Beschleunigung der MFCC-Extraktion um den</a:t>
            </a:r>
          </a:p>
          <a:p>
            <a:pPr marL="0" indent="0">
              <a:buNone/>
            </a:pPr>
            <a:r>
              <a:rPr lang="de-DE" dirty="0" smtClean="0"/>
              <a:t>Faktor 1,9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ARM-Optimierung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 bwMode="auto">
          <a:xfrm>
            <a:off x="7308304" y="1160748"/>
            <a:ext cx="864096" cy="25202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Start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Flussdiagramm: Daten 4"/>
          <p:cNvSpPr/>
          <p:nvPr/>
        </p:nvSpPr>
        <p:spPr bwMode="auto">
          <a:xfrm>
            <a:off x="7115912" y="1706166"/>
            <a:ext cx="1224136" cy="288032"/>
          </a:xfrm>
          <a:prstGeom prst="flowChartInputOutpu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n:=</a:t>
            </a:r>
            <a:r>
              <a:rPr lang="de-DE" sz="1600" dirty="0">
                <a:latin typeface="+mn-lt"/>
                <a:ea typeface="ＭＳ Ｐゴシック" pitchFamily="1" charset="-128"/>
              </a:rPr>
              <a:t>%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1" charset="-128"/>
              </a:rPr>
              <a:t>4</a:t>
            </a:r>
            <a:endParaRPr kumimoji="0" lang="de-DE" sz="1600" b="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6" name="Ecken des Rechtecks auf der gleichen Seite schneiden 5"/>
          <p:cNvSpPr/>
          <p:nvPr/>
        </p:nvSpPr>
        <p:spPr bwMode="auto">
          <a:xfrm>
            <a:off x="7092280" y="2326035"/>
            <a:ext cx="1296144" cy="504056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4 parallele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Operationen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7" name="Raute 6"/>
          <p:cNvSpPr/>
          <p:nvPr/>
        </p:nvSpPr>
        <p:spPr bwMode="auto">
          <a:xfrm>
            <a:off x="7182290" y="3068960"/>
            <a:ext cx="1116124" cy="504056"/>
          </a:xfrm>
          <a:prstGeom prst="diamon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&gt;=2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" name="Ecken des Rechtecks auf der gleichen Seite schneiden 7"/>
          <p:cNvSpPr/>
          <p:nvPr/>
        </p:nvSpPr>
        <p:spPr bwMode="auto">
          <a:xfrm>
            <a:off x="7092280" y="3717032"/>
            <a:ext cx="1296144" cy="504056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+mn-lt"/>
                <a:ea typeface="ＭＳ Ｐゴシック" pitchFamily="1" charset="-128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parallele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Operationen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0" name="Ecken des Rechtecks auf der gleichen Seite schneiden 9"/>
          <p:cNvSpPr/>
          <p:nvPr/>
        </p:nvSpPr>
        <p:spPr bwMode="auto">
          <a:xfrm>
            <a:off x="7080330" y="5301208"/>
            <a:ext cx="1296144" cy="360040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1Operation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aute 11"/>
          <p:cNvSpPr/>
          <p:nvPr/>
        </p:nvSpPr>
        <p:spPr bwMode="auto">
          <a:xfrm>
            <a:off x="7170340" y="4437112"/>
            <a:ext cx="1116124" cy="504056"/>
          </a:xfrm>
          <a:prstGeom prst="diamon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=1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96354" y="6021288"/>
            <a:ext cx="864096" cy="25202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Ende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cxnSp>
        <p:nvCxnSpPr>
          <p:cNvPr id="15" name="Gerade Verbindung mit Pfeil 14"/>
          <p:cNvCxnSpPr>
            <a:stCxn id="4" idx="4"/>
            <a:endCxn id="5" idx="1"/>
          </p:cNvCxnSpPr>
          <p:nvPr/>
        </p:nvCxnSpPr>
        <p:spPr bwMode="auto">
          <a:xfrm flipH="1">
            <a:off x="7727980" y="1412776"/>
            <a:ext cx="12372" cy="29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Gerade Verbindung mit Pfeil 17"/>
          <p:cNvCxnSpPr>
            <a:stCxn id="5" idx="4"/>
            <a:endCxn id="6" idx="3"/>
          </p:cNvCxnSpPr>
          <p:nvPr/>
        </p:nvCxnSpPr>
        <p:spPr bwMode="auto">
          <a:xfrm>
            <a:off x="7727980" y="1994198"/>
            <a:ext cx="12372" cy="331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Gerade Verbindung mit Pfeil 20"/>
          <p:cNvCxnSpPr>
            <a:stCxn id="6" idx="1"/>
            <a:endCxn id="7" idx="0"/>
          </p:cNvCxnSpPr>
          <p:nvPr/>
        </p:nvCxnSpPr>
        <p:spPr bwMode="auto">
          <a:xfrm>
            <a:off x="7740352" y="2830091"/>
            <a:ext cx="0" cy="238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Gerade Verbindung mit Pfeil 23"/>
          <p:cNvCxnSpPr>
            <a:stCxn id="7" idx="2"/>
            <a:endCxn id="8" idx="3"/>
          </p:cNvCxnSpPr>
          <p:nvPr/>
        </p:nvCxnSpPr>
        <p:spPr bwMode="auto">
          <a:xfrm>
            <a:off x="7740352" y="3573016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Gerade Verbindung mit Pfeil 26"/>
          <p:cNvCxnSpPr>
            <a:stCxn id="8" idx="1"/>
            <a:endCxn id="12" idx="0"/>
          </p:cNvCxnSpPr>
          <p:nvPr/>
        </p:nvCxnSpPr>
        <p:spPr bwMode="auto">
          <a:xfrm flipH="1">
            <a:off x="7728402" y="4221088"/>
            <a:ext cx="1195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Gerade Verbindung mit Pfeil 29"/>
          <p:cNvCxnSpPr>
            <a:stCxn id="12" idx="2"/>
            <a:endCxn id="10" idx="3"/>
          </p:cNvCxnSpPr>
          <p:nvPr/>
        </p:nvCxnSpPr>
        <p:spPr bwMode="auto">
          <a:xfrm>
            <a:off x="7728402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Gerade Verbindung mit Pfeil 32"/>
          <p:cNvCxnSpPr>
            <a:stCxn id="10" idx="1"/>
            <a:endCxn id="13" idx="0"/>
          </p:cNvCxnSpPr>
          <p:nvPr/>
        </p:nvCxnSpPr>
        <p:spPr bwMode="auto">
          <a:xfrm>
            <a:off x="7728402" y="566124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Gewinkelte Verbindung 36"/>
          <p:cNvCxnSpPr>
            <a:stCxn id="7" idx="3"/>
          </p:cNvCxnSpPr>
          <p:nvPr/>
        </p:nvCxnSpPr>
        <p:spPr bwMode="auto">
          <a:xfrm flipH="1">
            <a:off x="7740352" y="3320988"/>
            <a:ext cx="558062" cy="1116124"/>
          </a:xfrm>
          <a:prstGeom prst="bentConnector4">
            <a:avLst>
              <a:gd name="adj1" fmla="val -40963"/>
              <a:gd name="adj2" fmla="val 954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Gewinkelte Verbindung 39"/>
          <p:cNvCxnSpPr>
            <a:stCxn id="12" idx="3"/>
          </p:cNvCxnSpPr>
          <p:nvPr/>
        </p:nvCxnSpPr>
        <p:spPr bwMode="auto">
          <a:xfrm flipH="1">
            <a:off x="7727980" y="4689140"/>
            <a:ext cx="558484" cy="1260140"/>
          </a:xfrm>
          <a:prstGeom prst="bentConnector4">
            <a:avLst>
              <a:gd name="adj1" fmla="val -40932"/>
              <a:gd name="adj2" fmla="val 993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237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Ebenfalls drei Schritte mit unterschiedlichen Laufzeitanteilen</a:t>
            </a:r>
          </a:p>
          <a:p>
            <a:r>
              <a:rPr lang="de-DE" dirty="0" smtClean="0"/>
              <a:t>Anwendung der Filterbank bereits mit SPLOOP beschleunigt</a:t>
            </a:r>
          </a:p>
          <a:p>
            <a:r>
              <a:rPr lang="de-DE" dirty="0" smtClean="0"/>
              <a:t>Optimierte Logarithmusberechnung auf Vektorbasis von MATHLIB bereitgestellt</a:t>
            </a:r>
          </a:p>
          <a:p>
            <a:pPr marL="0" indent="0">
              <a:buNone/>
            </a:pPr>
            <a:r>
              <a:rPr lang="de-DE" b="1" u="sng" dirty="0" smtClean="0"/>
              <a:t>Problem:</a:t>
            </a:r>
          </a:p>
          <a:p>
            <a:pPr marL="0" indent="0">
              <a:buNone/>
            </a:pPr>
            <a:r>
              <a:rPr lang="de-DE" dirty="0" smtClean="0"/>
              <a:t>Logarithmus-Berechnung befindet sich in der äußeren Schleife der Filterbank-Anwendung</a:t>
            </a:r>
          </a:p>
          <a:p>
            <a:pPr marL="0" indent="0">
              <a:buNone/>
            </a:pPr>
            <a:r>
              <a:rPr lang="de-DE" b="1" u="sng" dirty="0" smtClean="0"/>
              <a:t>Lösung:</a:t>
            </a:r>
          </a:p>
          <a:p>
            <a:pPr marL="0" indent="0">
              <a:buNone/>
            </a:pPr>
            <a:r>
              <a:rPr lang="de-DE" dirty="0" smtClean="0"/>
              <a:t>Logarithmus aus der Schleife ziehen und Vektorversion verwenden</a:t>
            </a:r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Beschleunigung der MFCC-Extraktion um den Faktor 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</a:t>
            </a:r>
            <a:r>
              <a:rPr lang="de-DE" dirty="0" smtClean="0"/>
              <a:t>DSP-Optimierung (2)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Merkmalssätze und Bewertungsmetriken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2123752"/>
          </a:xfrm>
          <a:ln>
            <a:noFill/>
          </a:ln>
        </p:spPr>
        <p:txBody>
          <a:bodyPr numCol="4"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Rolloff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endParaRPr lang="de-DE" dirty="0" smtClean="0"/>
          </a:p>
          <a:p>
            <a:r>
              <a:rPr lang="de-DE" dirty="0" smtClean="0"/>
              <a:t>MFCC </a:t>
            </a:r>
          </a:p>
          <a:p>
            <a:r>
              <a:rPr lang="de-DE" dirty="0" smtClean="0"/>
              <a:t>NASE</a:t>
            </a:r>
          </a:p>
          <a:p>
            <a:r>
              <a:rPr lang="de-DE" dirty="0" smtClean="0"/>
              <a:t>Octave </a:t>
            </a:r>
            <a:r>
              <a:rPr lang="de-DE" dirty="0" err="1" smtClean="0"/>
              <a:t>Spactral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smtClean="0"/>
              <a:t>Low </a:t>
            </a:r>
            <a:r>
              <a:rPr lang="de-DE" dirty="0" err="1" smtClean="0"/>
              <a:t>Energy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Mean</a:t>
            </a:r>
            <a:r>
              <a:rPr lang="de-DE" dirty="0" smtClean="0"/>
              <a:t> Square</a:t>
            </a:r>
          </a:p>
          <a:p>
            <a:endParaRPr lang="de-DE" dirty="0" smtClean="0"/>
          </a:p>
          <a:p>
            <a:r>
              <a:rPr lang="de-DE" dirty="0" smtClean="0"/>
              <a:t>Zero </a:t>
            </a:r>
            <a:r>
              <a:rPr lang="de-DE" dirty="0" err="1" smtClean="0"/>
              <a:t>Crossing</a:t>
            </a:r>
            <a:r>
              <a:rPr lang="de-DE" dirty="0" smtClean="0"/>
              <a:t> Rate</a:t>
            </a:r>
          </a:p>
          <a:p>
            <a:r>
              <a:rPr lang="de-DE" dirty="0" smtClean="0"/>
              <a:t>Amplitude of Maximum in Chromagram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Crest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Sub-band </a:t>
            </a:r>
            <a:r>
              <a:rPr lang="de-DE" dirty="0" err="1" smtClean="0"/>
              <a:t>Energy</a:t>
            </a:r>
            <a:r>
              <a:rPr lang="de-DE" dirty="0" smtClean="0"/>
              <a:t> Ratio</a:t>
            </a:r>
          </a:p>
          <a:p>
            <a:r>
              <a:rPr lang="de-DE" dirty="0" smtClean="0"/>
              <a:t>RMD</a:t>
            </a:r>
          </a:p>
          <a:p>
            <a:r>
              <a:rPr lang="de-DE" dirty="0" smtClean="0"/>
              <a:t>MDA</a:t>
            </a:r>
          </a:p>
          <a:p>
            <a:r>
              <a:rPr lang="de-DE" dirty="0" smtClean="0"/>
              <a:t>SVM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467544" y="1700808"/>
            <a:ext cx="0" cy="28803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>
            <a:off x="467544" y="4581128"/>
            <a:ext cx="62646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 flipV="1">
            <a:off x="6732240" y="2492896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6732240" y="24928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 flipV="1">
            <a:off x="8676456" y="1700810"/>
            <a:ext cx="0" cy="792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flipH="1">
            <a:off x="467544" y="1700808"/>
            <a:ext cx="82089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6732240" y="3284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>
            <a:off x="6732240" y="256490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8676456" y="2564904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/>
          <p:nvPr/>
        </p:nvCxnSpPr>
        <p:spPr bwMode="auto">
          <a:xfrm>
            <a:off x="6732240" y="334411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>
            <a:off x="6732240" y="378911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 Verbindung 40"/>
          <p:cNvCxnSpPr/>
          <p:nvPr/>
        </p:nvCxnSpPr>
        <p:spPr bwMode="auto">
          <a:xfrm>
            <a:off x="8676456" y="334411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8" name="Objekt 67"/>
          <p:cNvGraphicFramePr>
            <a:graphicFrameLocks noChangeAspect="1"/>
          </p:cNvGraphicFramePr>
          <p:nvPr/>
        </p:nvGraphicFramePr>
        <p:xfrm>
          <a:off x="467544" y="5373216"/>
          <a:ext cx="2016224" cy="825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Formel" r:id="rId3" imgW="1054100" imgH="431800" progId="Equation.3">
                  <p:embed/>
                </p:oleObj>
              </mc:Choice>
              <mc:Fallback>
                <p:oleObj name="Formel" r:id="rId3" imgW="10541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373216"/>
                        <a:ext cx="2016224" cy="825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/>
        </p:nvGraphicFramePr>
        <p:xfrm>
          <a:off x="3131840" y="5373216"/>
          <a:ext cx="26003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Formel" r:id="rId5" imgW="926698" imgH="393529" progId="Equation.3">
                  <p:embed/>
                </p:oleObj>
              </mc:Choice>
              <mc:Fallback>
                <p:oleObj name="Formel" r:id="rId5" imgW="926698" imgH="393529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373216"/>
                        <a:ext cx="260032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kt 70"/>
          <p:cNvGraphicFramePr>
            <a:graphicFrameLocks noChangeAspect="1"/>
          </p:cNvGraphicFramePr>
          <p:nvPr/>
        </p:nvGraphicFramePr>
        <p:xfrm>
          <a:off x="6444208" y="5301208"/>
          <a:ext cx="1656184" cy="84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Formel" r:id="rId7" imgW="774364" imgH="393529" progId="Equation.3">
                  <p:embed/>
                </p:oleObj>
              </mc:Choice>
              <mc:Fallback>
                <p:oleObj name="Formel" r:id="rId7" imgW="774364" imgH="393529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5301208"/>
                        <a:ext cx="1656184" cy="84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feld 71"/>
          <p:cNvSpPr txBox="1"/>
          <p:nvPr/>
        </p:nvSpPr>
        <p:spPr>
          <a:xfrm>
            <a:off x="395536" y="472514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Extraktionsrate</a:t>
            </a:r>
            <a:endParaRPr lang="de-DE" dirty="0">
              <a:latin typeface="+mn-lt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355976" y="479715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Energie-</a:t>
            </a:r>
            <a:r>
              <a:rPr lang="de-DE" dirty="0" err="1" smtClean="0">
                <a:latin typeface="+mn-lt"/>
              </a:rPr>
              <a:t>Effizienzen</a:t>
            </a:r>
            <a:endParaRPr lang="de-DE" dirty="0">
              <a:latin typeface="+mn-lt"/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67544" y="4725144"/>
            <a:ext cx="216024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Rechteck 75"/>
          <p:cNvSpPr/>
          <p:nvPr/>
        </p:nvSpPr>
        <p:spPr bwMode="auto">
          <a:xfrm>
            <a:off x="3131840" y="4725144"/>
            <a:ext cx="547260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6732240" y="3858329"/>
            <a:ext cx="1944216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+mn-lt"/>
              </a:rPr>
              <a:t>FSet1</a:t>
            </a:r>
          </a:p>
          <a:p>
            <a:r>
              <a:rPr lang="de-DE" b="1" dirty="0" smtClean="0">
                <a:solidFill>
                  <a:srgbClr val="0070C0"/>
                </a:solidFill>
                <a:latin typeface="+mn-lt"/>
              </a:rPr>
              <a:t>FSet2</a:t>
            </a:r>
          </a:p>
          <a:p>
            <a:r>
              <a:rPr lang="de-DE" b="1" dirty="0" smtClean="0">
                <a:solidFill>
                  <a:srgbClr val="00B050"/>
                </a:solidFill>
                <a:latin typeface="+mn-lt"/>
              </a:rPr>
              <a:t>FSet3</a:t>
            </a:r>
          </a:p>
          <a:p>
            <a:r>
              <a:rPr lang="de-DE" b="1" dirty="0" smtClean="0">
                <a:solidFill>
                  <a:srgbClr val="FFC000"/>
                </a:solidFill>
                <a:latin typeface="+mn-lt"/>
              </a:rPr>
              <a:t>FSet4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019255"/>
              </p:ext>
            </p:extLst>
          </p:nvPr>
        </p:nvGraphicFramePr>
        <p:xfrm>
          <a:off x="503238" y="1665288"/>
          <a:ext cx="8412162" cy="3059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</a:t>
            </a:r>
            <a:r>
              <a:rPr lang="de-DE" dirty="0" smtClean="0"/>
              <a:t>(</a:t>
            </a:r>
            <a:r>
              <a:rPr lang="de-DE" dirty="0" smtClean="0"/>
              <a:t>Extraktionsrate)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72514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Extraktionsrate des DSP höher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7,5)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06399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</a:t>
            </a:r>
            <a:r>
              <a:rPr lang="de-DE" dirty="0" smtClean="0"/>
              <a:t>(Energie-</a:t>
            </a:r>
            <a:r>
              <a:rPr lang="de-DE" dirty="0" err="1" smtClean="0"/>
              <a:t>Effizenz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45811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DSP ist trotz höherer Leistungsaufnahme Energie-effizienter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6,4)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852188"/>
              </p:ext>
            </p:extLst>
          </p:nvPr>
        </p:nvGraphicFramePr>
        <p:xfrm>
          <a:off x="503238" y="1665288"/>
          <a:ext cx="8412162" cy="291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</a:t>
            </a:r>
            <a:r>
              <a:rPr lang="de-DE" dirty="0" smtClean="0"/>
              <a:t>(Laufzeit)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65313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Musikklassifikation auf dem heterogenen System schneller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MCL3 (Faktor 3)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Heterogenes System aus Sicht der Laufzeit besser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806516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</a:t>
            </a:r>
            <a:r>
              <a:rPr lang="de-DE" dirty="0" smtClean="0"/>
              <a:t>(Energie-Effizienz)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5811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ARM für MCL 1,2 und 4 Energie-effizienter (bis zu Faktor 1,8 MCL3)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Heterogenes System für MCL3 Energie-Effizienter (Faktor 1,4)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ARM aus Sicht der Energie-Effizienz vorzuziehen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ARM vs. DSP:</a:t>
            </a:r>
          </a:p>
          <a:p>
            <a:r>
              <a:rPr lang="de-DE" dirty="0" smtClean="0"/>
              <a:t>Merkmalsextraktion auf dem DSP schneller als auf ARM</a:t>
            </a:r>
          </a:p>
          <a:p>
            <a:r>
              <a:rPr lang="de-DE" dirty="0" smtClean="0"/>
              <a:t>Merkmalsextraktion auf DSP ist Energie-effizienter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ARM vs. Heterogenes System:</a:t>
            </a:r>
          </a:p>
          <a:p>
            <a:r>
              <a:rPr lang="de-DE" dirty="0" smtClean="0"/>
              <a:t>Keine </a:t>
            </a:r>
            <a:r>
              <a:rPr lang="de-DE" dirty="0" smtClean="0"/>
              <a:t>generell bessere Architektur</a:t>
            </a:r>
          </a:p>
          <a:p>
            <a:r>
              <a:rPr lang="de-DE" dirty="0" smtClean="0"/>
              <a:t>Heterogenes System besitzt bessere Laufzeit</a:t>
            </a:r>
          </a:p>
          <a:p>
            <a:r>
              <a:rPr lang="de-DE" dirty="0" smtClean="0"/>
              <a:t>ARM ist </a:t>
            </a:r>
            <a:r>
              <a:rPr lang="de-DE" dirty="0" smtClean="0"/>
              <a:t>Energie-effizienter (Ausnahme MCL3)</a:t>
            </a:r>
            <a:endParaRPr lang="de-DE" dirty="0" smtClean="0"/>
          </a:p>
          <a:p>
            <a:r>
              <a:rPr lang="de-DE" dirty="0" smtClean="0"/>
              <a:t>Architektur muss hinsichtlich des Ziels gewählt 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</a:p>
          <a:p>
            <a:r>
              <a:rPr lang="de-DE" b="1" dirty="0" smtClean="0"/>
              <a:t>Musikklassifikation</a:t>
            </a:r>
          </a:p>
          <a:p>
            <a:r>
              <a:rPr lang="de-DE" b="1" dirty="0" smtClean="0"/>
              <a:t>Aufgabenstellung</a:t>
            </a:r>
          </a:p>
          <a:p>
            <a:r>
              <a:rPr lang="de-DE" b="1" dirty="0" smtClean="0"/>
              <a:t>Heterogenes System</a:t>
            </a:r>
            <a:endParaRPr lang="de-DE" b="1" dirty="0" smtClean="0"/>
          </a:p>
          <a:p>
            <a:r>
              <a:rPr lang="de-DE" b="1" dirty="0" smtClean="0"/>
              <a:t>Optimierung am Beispiel des MFCC-Merkmals</a:t>
            </a:r>
            <a:endParaRPr lang="de-DE" b="1" dirty="0" smtClean="0"/>
          </a:p>
          <a:p>
            <a:r>
              <a:rPr lang="de-DE" b="1" dirty="0" smtClean="0"/>
              <a:t>Ergebnisse</a:t>
            </a:r>
          </a:p>
          <a:p>
            <a:r>
              <a:rPr lang="de-DE" b="1" dirty="0" smtClean="0"/>
              <a:t>Zusammenfassung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Einteilung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483309"/>
            <a:ext cx="8412162" cy="4659312"/>
          </a:xfrm>
        </p:spPr>
        <p:txBody>
          <a:bodyPr/>
          <a:lstStyle/>
          <a:p>
            <a:r>
              <a:rPr lang="de-DE" dirty="0" smtClean="0"/>
              <a:t>Mobile Endgeräte für das Abspielen von Musik sind sehr beliebt</a:t>
            </a:r>
          </a:p>
          <a:p>
            <a:r>
              <a:rPr lang="de-DE" dirty="0" smtClean="0"/>
              <a:t>Rechenkapazität lässt automatische Verwaltung der Musik-</a:t>
            </a:r>
          </a:p>
          <a:p>
            <a:pPr>
              <a:buNone/>
            </a:pPr>
            <a:r>
              <a:rPr lang="de-DE" dirty="0" smtClean="0"/>
              <a:t>	Datenbanken zu</a:t>
            </a:r>
          </a:p>
          <a:p>
            <a:pPr>
              <a:buNone/>
            </a:pPr>
            <a:r>
              <a:rPr lang="de-DE" b="1" u="sng" dirty="0" smtClean="0"/>
              <a:t>Idee:</a:t>
            </a:r>
          </a:p>
          <a:p>
            <a:pPr>
              <a:buNone/>
            </a:pPr>
            <a:r>
              <a:rPr lang="de-DE" dirty="0" smtClean="0"/>
              <a:t>Automatische Verwaltung mit inhaltsbasierter Musikklassifikation</a:t>
            </a: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Problem:</a:t>
            </a:r>
          </a:p>
          <a:p>
            <a:r>
              <a:rPr lang="de-DE" dirty="0" smtClean="0"/>
              <a:t>Begrenzte Ressourcen auf den Geräten, z.B. Akkuleistung</a:t>
            </a:r>
          </a:p>
          <a:p>
            <a:r>
              <a:rPr lang="de-DE" dirty="0" smtClean="0"/>
              <a:t>Musikklassifikation ist sehr Rechenzeit-intensiv</a:t>
            </a: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Lösung:</a:t>
            </a:r>
          </a:p>
          <a:p>
            <a:pPr>
              <a:buNone/>
            </a:pPr>
            <a:r>
              <a:rPr lang="de-DE" dirty="0" smtClean="0"/>
              <a:t>Entwicklung von </a:t>
            </a:r>
            <a:r>
              <a:rPr lang="de-DE" dirty="0" err="1" smtClean="0"/>
              <a:t>Prozessorachitekturen</a:t>
            </a:r>
            <a:r>
              <a:rPr lang="de-DE" dirty="0" smtClean="0"/>
              <a:t>, die für diese Aufgabe spezialisiert sind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2166162"/>
            <a:ext cx="1601366" cy="120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5395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1187624" y="2204864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2627784" y="2276872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 bwMode="auto">
          <a:xfrm>
            <a:off x="2627784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 bwMode="auto">
          <a:xfrm>
            <a:off x="2627784" y="256490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auto">
          <a:xfrm>
            <a:off x="3275856" y="2204864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868144" y="2204864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522007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auto">
          <a:xfrm>
            <a:off x="77403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4000"/>
            <a:ext cx="9144000" cy="147578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79512" y="4581128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Fensterung des Signals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Merkmalsextraktion pro Fenster durchführen</a:t>
            </a:r>
            <a:endParaRPr lang="de-DE" dirty="0">
              <a:latin typeface="+mn-lt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193428" y="2880000"/>
            <a:ext cx="8810856" cy="1281225"/>
            <a:chOff x="198000" y="2898000"/>
            <a:chExt cx="8810856" cy="1281225"/>
          </a:xfrm>
        </p:grpSpPr>
        <p:sp>
          <p:nvSpPr>
            <p:cNvPr id="7" name="Rechteck 6"/>
            <p:cNvSpPr>
              <a:spLocks/>
            </p:cNvSpPr>
            <p:nvPr/>
          </p:nvSpPr>
          <p:spPr bwMode="auto">
            <a:xfrm>
              <a:off x="198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 bwMode="auto">
            <a:xfrm>
              <a:off x="1080000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 bwMode="auto">
            <a:xfrm>
              <a:off x="1962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 bwMode="auto">
            <a:xfrm>
              <a:off x="2834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 bwMode="auto">
            <a:xfrm>
              <a:off x="371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 bwMode="auto">
            <a:xfrm>
              <a:off x="4598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 bwMode="auto">
            <a:xfrm>
              <a:off x="5480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 bwMode="auto">
            <a:xfrm>
              <a:off x="6362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 bwMode="auto">
            <a:xfrm>
              <a:off x="7244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 bwMode="auto">
            <a:xfrm>
              <a:off x="812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25" name="Flussdiagramm: Verbindungsstelle 24"/>
          <p:cNvSpPr/>
          <p:nvPr/>
        </p:nvSpPr>
        <p:spPr bwMode="auto">
          <a:xfrm>
            <a:off x="217687" y="328498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Flussdiagramm: Verbindungsstelle 25"/>
          <p:cNvSpPr/>
          <p:nvPr/>
        </p:nvSpPr>
        <p:spPr bwMode="auto">
          <a:xfrm>
            <a:off x="273581" y="3852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Flussdiagramm: Verbindungsstelle 27"/>
          <p:cNvSpPr/>
          <p:nvPr/>
        </p:nvSpPr>
        <p:spPr bwMode="auto">
          <a:xfrm>
            <a:off x="334087" y="324898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9" name="Flussdiagramm: Verbindungsstelle 28"/>
          <p:cNvSpPr/>
          <p:nvPr/>
        </p:nvSpPr>
        <p:spPr bwMode="auto">
          <a:xfrm>
            <a:off x="370087" y="37890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0" name="Flussdiagramm: Verbindungsstelle 29"/>
          <p:cNvSpPr/>
          <p:nvPr/>
        </p:nvSpPr>
        <p:spPr bwMode="auto">
          <a:xfrm>
            <a:off x="406087" y="3421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1" name="Flussdiagramm: Verbindungsstelle 30"/>
          <p:cNvSpPr/>
          <p:nvPr/>
        </p:nvSpPr>
        <p:spPr bwMode="auto">
          <a:xfrm>
            <a:off x="446793" y="3385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2" name="Flussdiagramm: Verbindungsstelle 31"/>
          <p:cNvSpPr/>
          <p:nvPr/>
        </p:nvSpPr>
        <p:spPr bwMode="auto">
          <a:xfrm>
            <a:off x="464793" y="371703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3" name="Flussdiagramm: Verbindungsstelle 32"/>
          <p:cNvSpPr/>
          <p:nvPr/>
        </p:nvSpPr>
        <p:spPr bwMode="auto">
          <a:xfrm>
            <a:off x="503552" y="364502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4" name="Flussdiagramm: Verbindungsstelle 33"/>
          <p:cNvSpPr/>
          <p:nvPr/>
        </p:nvSpPr>
        <p:spPr bwMode="auto">
          <a:xfrm>
            <a:off x="521552" y="34330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5" name="Flussdiagramm: Verbindungsstelle 34"/>
          <p:cNvSpPr/>
          <p:nvPr/>
        </p:nvSpPr>
        <p:spPr bwMode="auto">
          <a:xfrm>
            <a:off x="557552" y="324936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6" name="Flussdiagramm: Verbindungsstelle 35"/>
          <p:cNvSpPr/>
          <p:nvPr/>
        </p:nvSpPr>
        <p:spPr bwMode="auto">
          <a:xfrm>
            <a:off x="621000" y="37710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7" name="Flussdiagramm: Verbindungsstelle 36"/>
          <p:cNvSpPr/>
          <p:nvPr/>
        </p:nvSpPr>
        <p:spPr bwMode="auto">
          <a:xfrm>
            <a:off x="661706" y="32469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Flussdiagramm: Verbindungsstelle 37"/>
          <p:cNvSpPr/>
          <p:nvPr/>
        </p:nvSpPr>
        <p:spPr bwMode="auto">
          <a:xfrm>
            <a:off x="720000" y="3852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Flussdiagramm: Verbindungsstelle 38"/>
          <p:cNvSpPr/>
          <p:nvPr/>
        </p:nvSpPr>
        <p:spPr bwMode="auto">
          <a:xfrm>
            <a:off x="792000" y="326793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Flussdiagramm: Verbindungsstelle 39"/>
          <p:cNvSpPr/>
          <p:nvPr/>
        </p:nvSpPr>
        <p:spPr bwMode="auto">
          <a:xfrm>
            <a:off x="812324" y="371703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1" name="Flussdiagramm: Verbindungsstelle 40"/>
          <p:cNvSpPr/>
          <p:nvPr/>
        </p:nvSpPr>
        <p:spPr bwMode="auto">
          <a:xfrm>
            <a:off x="863588" y="335033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Flussdiagramm: Verbindungsstelle 41"/>
          <p:cNvSpPr/>
          <p:nvPr/>
        </p:nvSpPr>
        <p:spPr bwMode="auto">
          <a:xfrm>
            <a:off x="954000" y="3816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3" name="Flussdiagramm: Verbindungsstelle 42"/>
          <p:cNvSpPr/>
          <p:nvPr/>
        </p:nvSpPr>
        <p:spPr bwMode="auto">
          <a:xfrm>
            <a:off x="1026000" y="32091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4" name="Flussdiagramm: Verbindungsstelle 43"/>
          <p:cNvSpPr/>
          <p:nvPr/>
        </p:nvSpPr>
        <p:spPr bwMode="auto">
          <a:xfrm>
            <a:off x="1082324" y="37714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5" name="Flussdiagramm: Verbindungsstelle 44"/>
          <p:cNvSpPr/>
          <p:nvPr/>
        </p:nvSpPr>
        <p:spPr bwMode="auto">
          <a:xfrm>
            <a:off x="1118324" y="31911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6" name="Flussdiagramm: Verbindungsstelle 45"/>
          <p:cNvSpPr/>
          <p:nvPr/>
        </p:nvSpPr>
        <p:spPr bwMode="auto">
          <a:xfrm>
            <a:off x="1169624" y="3751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7" name="Flussdiagramm: Verbindungsstelle 46"/>
          <p:cNvSpPr/>
          <p:nvPr/>
        </p:nvSpPr>
        <p:spPr bwMode="auto">
          <a:xfrm>
            <a:off x="1205624" y="335052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8" name="Flussdiagramm: Verbindungsstelle 47"/>
          <p:cNvSpPr/>
          <p:nvPr/>
        </p:nvSpPr>
        <p:spPr bwMode="auto">
          <a:xfrm>
            <a:off x="1278000" y="3888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9" name="Flussdiagramm: Verbindungsstelle 48"/>
          <p:cNvSpPr/>
          <p:nvPr/>
        </p:nvSpPr>
        <p:spPr bwMode="auto">
          <a:xfrm>
            <a:off x="1368000" y="326517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0" name="Flussdiagramm: Verbindungsstelle 49"/>
          <p:cNvSpPr/>
          <p:nvPr/>
        </p:nvSpPr>
        <p:spPr bwMode="auto">
          <a:xfrm>
            <a:off x="1422000" y="37534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Flussdiagramm: Verbindungsstelle 50"/>
          <p:cNvSpPr/>
          <p:nvPr/>
        </p:nvSpPr>
        <p:spPr bwMode="auto">
          <a:xfrm>
            <a:off x="1485000" y="32649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2" name="Flussdiagramm: Verbindungsstelle 51"/>
          <p:cNvSpPr/>
          <p:nvPr/>
        </p:nvSpPr>
        <p:spPr bwMode="auto">
          <a:xfrm>
            <a:off x="1523324" y="384999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3" name="Flussdiagramm: Verbindungsstelle 52"/>
          <p:cNvSpPr/>
          <p:nvPr/>
        </p:nvSpPr>
        <p:spPr bwMode="auto">
          <a:xfrm>
            <a:off x="1584000" y="3024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4" name="Flussdiagramm: Verbindungsstelle 53"/>
          <p:cNvSpPr/>
          <p:nvPr/>
        </p:nvSpPr>
        <p:spPr bwMode="auto">
          <a:xfrm>
            <a:off x="1620000" y="387038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5" name="Flussdiagramm: Verbindungsstelle 54"/>
          <p:cNvSpPr/>
          <p:nvPr/>
        </p:nvSpPr>
        <p:spPr bwMode="auto">
          <a:xfrm>
            <a:off x="1691680" y="33015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6" name="Flussdiagramm: Verbindungsstelle 55"/>
          <p:cNvSpPr/>
          <p:nvPr/>
        </p:nvSpPr>
        <p:spPr bwMode="auto">
          <a:xfrm>
            <a:off x="1800000" y="3189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7" name="Flussdiagramm: Verbindungsstelle 56"/>
          <p:cNvSpPr/>
          <p:nvPr/>
        </p:nvSpPr>
        <p:spPr bwMode="auto">
          <a:xfrm>
            <a:off x="1764000" y="3805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8" name="Flussdiagramm: Verbindungsstelle 57"/>
          <p:cNvSpPr/>
          <p:nvPr/>
        </p:nvSpPr>
        <p:spPr bwMode="auto">
          <a:xfrm>
            <a:off x="1874028" y="3749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9" name="Flussdiagramm: Verbindungsstelle 58"/>
          <p:cNvSpPr/>
          <p:nvPr/>
        </p:nvSpPr>
        <p:spPr bwMode="auto">
          <a:xfrm>
            <a:off x="1881115" y="330393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0" name="Flussdiagramm: Verbindungsstelle 59"/>
          <p:cNvSpPr/>
          <p:nvPr/>
        </p:nvSpPr>
        <p:spPr bwMode="auto">
          <a:xfrm>
            <a:off x="1926000" y="320535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1" name="Flussdiagramm: Verbindungsstelle 60"/>
          <p:cNvSpPr/>
          <p:nvPr/>
        </p:nvSpPr>
        <p:spPr bwMode="auto">
          <a:xfrm>
            <a:off x="1979712" y="407707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Flussdiagramm: Verbindungsstelle 61"/>
          <p:cNvSpPr/>
          <p:nvPr/>
        </p:nvSpPr>
        <p:spPr bwMode="auto">
          <a:xfrm>
            <a:off x="2042400" y="292494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Flussdiagramm: Verbindungsstelle 62"/>
          <p:cNvSpPr/>
          <p:nvPr/>
        </p:nvSpPr>
        <p:spPr bwMode="auto">
          <a:xfrm>
            <a:off x="2078400" y="3733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Flussdiagramm: Verbindungsstelle 63"/>
          <p:cNvSpPr/>
          <p:nvPr/>
        </p:nvSpPr>
        <p:spPr bwMode="auto">
          <a:xfrm>
            <a:off x="2178000" y="3906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Flussdiagramm: Verbindungsstelle 64"/>
          <p:cNvSpPr/>
          <p:nvPr/>
        </p:nvSpPr>
        <p:spPr bwMode="auto">
          <a:xfrm>
            <a:off x="2110537" y="318610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Flussdiagramm: Verbindungsstelle 65"/>
          <p:cNvSpPr/>
          <p:nvPr/>
        </p:nvSpPr>
        <p:spPr bwMode="auto">
          <a:xfrm>
            <a:off x="2270081" y="306075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Flussdiagramm: Verbindungsstelle 66"/>
          <p:cNvSpPr/>
          <p:nvPr/>
        </p:nvSpPr>
        <p:spPr bwMode="auto">
          <a:xfrm>
            <a:off x="2309362" y="3749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Flussdiagramm: Verbindungsstelle 67"/>
          <p:cNvSpPr/>
          <p:nvPr/>
        </p:nvSpPr>
        <p:spPr bwMode="auto">
          <a:xfrm>
            <a:off x="2398428" y="330298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Flussdiagramm: Verbindungsstelle 68"/>
          <p:cNvSpPr/>
          <p:nvPr/>
        </p:nvSpPr>
        <p:spPr bwMode="auto">
          <a:xfrm>
            <a:off x="2440090" y="3841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Flussdiagramm: Verbindungsstelle 69"/>
          <p:cNvSpPr/>
          <p:nvPr/>
        </p:nvSpPr>
        <p:spPr bwMode="auto">
          <a:xfrm>
            <a:off x="2483768" y="3006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Flussdiagramm: Verbindungsstelle 70"/>
          <p:cNvSpPr/>
          <p:nvPr/>
        </p:nvSpPr>
        <p:spPr bwMode="auto">
          <a:xfrm>
            <a:off x="2538000" y="390751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Flussdiagramm: Verbindungsstelle 71"/>
          <p:cNvSpPr/>
          <p:nvPr/>
        </p:nvSpPr>
        <p:spPr bwMode="auto">
          <a:xfrm>
            <a:off x="2574900" y="3349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3" name="Flussdiagramm: Verbindungsstelle 72"/>
          <p:cNvSpPr/>
          <p:nvPr/>
        </p:nvSpPr>
        <p:spPr bwMode="auto">
          <a:xfrm>
            <a:off x="2682000" y="380303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4" name="Flussdiagramm: Verbindungsstelle 73"/>
          <p:cNvSpPr/>
          <p:nvPr/>
        </p:nvSpPr>
        <p:spPr bwMode="auto">
          <a:xfrm>
            <a:off x="2718000" y="316810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5" name="Flussdiagramm: Verbindungsstelle 74"/>
          <p:cNvSpPr/>
          <p:nvPr/>
        </p:nvSpPr>
        <p:spPr bwMode="auto">
          <a:xfrm>
            <a:off x="2757600" y="3697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Flussdiagramm: Verbindungsstelle 75"/>
          <p:cNvSpPr/>
          <p:nvPr/>
        </p:nvSpPr>
        <p:spPr bwMode="auto">
          <a:xfrm>
            <a:off x="2840872" y="33009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7" name="Flussdiagramm: Verbindungsstelle 76"/>
          <p:cNvSpPr/>
          <p:nvPr/>
        </p:nvSpPr>
        <p:spPr bwMode="auto">
          <a:xfrm>
            <a:off x="2910000" y="39624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8" name="Flussdiagramm: Verbindungsstelle 77"/>
          <p:cNvSpPr/>
          <p:nvPr/>
        </p:nvSpPr>
        <p:spPr bwMode="auto">
          <a:xfrm>
            <a:off x="2951820" y="292541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9" name="Flussdiagramm: Verbindungsstelle 78"/>
          <p:cNvSpPr/>
          <p:nvPr/>
        </p:nvSpPr>
        <p:spPr bwMode="auto">
          <a:xfrm>
            <a:off x="2994026" y="3749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0" name="Flussdiagramm: Verbindungsstelle 79"/>
          <p:cNvSpPr/>
          <p:nvPr/>
        </p:nvSpPr>
        <p:spPr bwMode="auto">
          <a:xfrm>
            <a:off x="3015851" y="3264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1" name="Flussdiagramm: Verbindungsstelle 80"/>
          <p:cNvSpPr/>
          <p:nvPr/>
        </p:nvSpPr>
        <p:spPr bwMode="auto">
          <a:xfrm>
            <a:off x="3059832" y="38780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2" name="Flussdiagramm: Verbindungsstelle 81"/>
          <p:cNvSpPr/>
          <p:nvPr/>
        </p:nvSpPr>
        <p:spPr bwMode="auto">
          <a:xfrm>
            <a:off x="3095832" y="3519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3" name="Flussdiagramm: Verbindungsstelle 82"/>
          <p:cNvSpPr/>
          <p:nvPr/>
        </p:nvSpPr>
        <p:spPr bwMode="auto">
          <a:xfrm>
            <a:off x="3186000" y="302475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4" name="Flussdiagramm: Verbindungsstelle 83"/>
          <p:cNvSpPr/>
          <p:nvPr/>
        </p:nvSpPr>
        <p:spPr bwMode="auto">
          <a:xfrm>
            <a:off x="3223444" y="38108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5" name="Flussdiagramm: Verbindungsstelle 84"/>
          <p:cNvSpPr/>
          <p:nvPr/>
        </p:nvSpPr>
        <p:spPr bwMode="auto">
          <a:xfrm>
            <a:off x="3131832" y="3801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6" name="Flussdiagramm: Verbindungsstelle 85"/>
          <p:cNvSpPr/>
          <p:nvPr/>
        </p:nvSpPr>
        <p:spPr bwMode="auto">
          <a:xfrm>
            <a:off x="3275856" y="33509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7" name="Flussdiagramm: Verbindungsstelle 86"/>
          <p:cNvSpPr/>
          <p:nvPr/>
        </p:nvSpPr>
        <p:spPr bwMode="auto">
          <a:xfrm>
            <a:off x="3347864" y="3805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8" name="Flussdiagramm: Verbindungsstelle 87"/>
          <p:cNvSpPr/>
          <p:nvPr/>
        </p:nvSpPr>
        <p:spPr bwMode="auto">
          <a:xfrm>
            <a:off x="3387689" y="294664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9" name="Flussdiagramm: Verbindungsstelle 88"/>
          <p:cNvSpPr/>
          <p:nvPr/>
        </p:nvSpPr>
        <p:spPr bwMode="auto">
          <a:xfrm>
            <a:off x="3438000" y="3924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0" name="Flussdiagramm: Verbindungsstelle 89"/>
          <p:cNvSpPr/>
          <p:nvPr/>
        </p:nvSpPr>
        <p:spPr bwMode="auto">
          <a:xfrm>
            <a:off x="3475444" y="3282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1" name="Flussdiagramm: Verbindungsstelle 90"/>
          <p:cNvSpPr/>
          <p:nvPr/>
        </p:nvSpPr>
        <p:spPr bwMode="auto">
          <a:xfrm>
            <a:off x="3600000" y="39284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2" name="Flussdiagramm: Verbindungsstelle 91"/>
          <p:cNvSpPr/>
          <p:nvPr/>
        </p:nvSpPr>
        <p:spPr bwMode="auto">
          <a:xfrm>
            <a:off x="3524400" y="364502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3" name="Flussdiagramm: Verbindungsstelle 92"/>
          <p:cNvSpPr/>
          <p:nvPr/>
        </p:nvSpPr>
        <p:spPr bwMode="auto">
          <a:xfrm>
            <a:off x="3642206" y="320094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4" name="Flussdiagramm: Verbindungsstelle 93"/>
          <p:cNvSpPr/>
          <p:nvPr/>
        </p:nvSpPr>
        <p:spPr bwMode="auto">
          <a:xfrm>
            <a:off x="3682490" y="3697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5" name="Flussdiagramm: Verbindungsstelle 94"/>
          <p:cNvSpPr/>
          <p:nvPr/>
        </p:nvSpPr>
        <p:spPr bwMode="auto">
          <a:xfrm>
            <a:off x="3744000" y="316935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6" name="Flussdiagramm: Verbindungsstelle 95"/>
          <p:cNvSpPr/>
          <p:nvPr/>
        </p:nvSpPr>
        <p:spPr bwMode="auto">
          <a:xfrm>
            <a:off x="3816890" y="39568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7" name="Flussdiagramm: Verbindungsstelle 96"/>
          <p:cNvSpPr/>
          <p:nvPr/>
        </p:nvSpPr>
        <p:spPr bwMode="auto">
          <a:xfrm>
            <a:off x="3852890" y="3060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8" name="Flussdiagramm: Verbindungsstelle 97"/>
          <p:cNvSpPr/>
          <p:nvPr/>
        </p:nvSpPr>
        <p:spPr bwMode="auto">
          <a:xfrm>
            <a:off x="3906000" y="3699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9" name="Flussdiagramm: Verbindungsstelle 98"/>
          <p:cNvSpPr/>
          <p:nvPr/>
        </p:nvSpPr>
        <p:spPr bwMode="auto">
          <a:xfrm>
            <a:off x="3942000" y="3232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0" name="Flussdiagramm: Verbindungsstelle 99"/>
          <p:cNvSpPr/>
          <p:nvPr/>
        </p:nvSpPr>
        <p:spPr bwMode="auto">
          <a:xfrm>
            <a:off x="3834890" y="38500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1" name="Flussdiagramm: Verbindungsstelle 100"/>
          <p:cNvSpPr/>
          <p:nvPr/>
        </p:nvSpPr>
        <p:spPr bwMode="auto">
          <a:xfrm>
            <a:off x="3982790" y="382103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2" name="Flussdiagramm: Verbindungsstelle 101"/>
          <p:cNvSpPr/>
          <p:nvPr/>
        </p:nvSpPr>
        <p:spPr bwMode="auto">
          <a:xfrm>
            <a:off x="4018790" y="35222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3" name="Flussdiagramm: Verbindungsstelle 102"/>
          <p:cNvSpPr/>
          <p:nvPr/>
        </p:nvSpPr>
        <p:spPr bwMode="auto">
          <a:xfrm>
            <a:off x="4054790" y="38468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4" name="Flussdiagramm: Verbindungsstelle 103"/>
          <p:cNvSpPr/>
          <p:nvPr/>
        </p:nvSpPr>
        <p:spPr bwMode="auto">
          <a:xfrm>
            <a:off x="4090790" y="30584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5" name="Flussdiagramm: Verbindungsstelle 104"/>
          <p:cNvSpPr/>
          <p:nvPr/>
        </p:nvSpPr>
        <p:spPr bwMode="auto">
          <a:xfrm>
            <a:off x="4135284" y="38552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6" name="Flussdiagramm: Verbindungsstelle 105"/>
          <p:cNvSpPr/>
          <p:nvPr/>
        </p:nvSpPr>
        <p:spPr bwMode="auto">
          <a:xfrm>
            <a:off x="4194000" y="335185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7" name="Flussdiagramm: Verbindungsstelle 106"/>
          <p:cNvSpPr/>
          <p:nvPr/>
        </p:nvSpPr>
        <p:spPr bwMode="auto">
          <a:xfrm>
            <a:off x="4266000" y="3731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8" name="Flussdiagramm: Verbindungsstelle 107"/>
          <p:cNvSpPr/>
          <p:nvPr/>
        </p:nvSpPr>
        <p:spPr bwMode="auto">
          <a:xfrm>
            <a:off x="4302000" y="307875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9" name="Flussdiagramm: Verbindungsstelle 108"/>
          <p:cNvSpPr/>
          <p:nvPr/>
        </p:nvSpPr>
        <p:spPr bwMode="auto">
          <a:xfrm>
            <a:off x="4355976" y="39263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0" name="Flussdiagramm: Verbindungsstelle 109"/>
          <p:cNvSpPr/>
          <p:nvPr/>
        </p:nvSpPr>
        <p:spPr bwMode="auto">
          <a:xfrm>
            <a:off x="4427984" y="324993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1" name="Flussdiagramm: Verbindungsstelle 110"/>
          <p:cNvSpPr/>
          <p:nvPr/>
        </p:nvSpPr>
        <p:spPr bwMode="auto">
          <a:xfrm>
            <a:off x="4445984" y="3643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2" name="Flussdiagramm: Verbindungsstelle 111"/>
          <p:cNvSpPr/>
          <p:nvPr/>
        </p:nvSpPr>
        <p:spPr bwMode="auto">
          <a:xfrm>
            <a:off x="4499992" y="386961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3" name="Flussdiagramm: Verbindungsstelle 112"/>
          <p:cNvSpPr/>
          <p:nvPr/>
        </p:nvSpPr>
        <p:spPr bwMode="auto">
          <a:xfrm>
            <a:off x="4558284" y="3196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4" name="Flussdiagramm: Verbindungsstelle 113"/>
          <p:cNvSpPr/>
          <p:nvPr/>
        </p:nvSpPr>
        <p:spPr bwMode="auto">
          <a:xfrm>
            <a:off x="4594311" y="3682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5" name="Flussdiagramm: Verbindungsstelle 114"/>
          <p:cNvSpPr/>
          <p:nvPr/>
        </p:nvSpPr>
        <p:spPr bwMode="auto">
          <a:xfrm>
            <a:off x="4644008" y="3250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6" name="Flussdiagramm: Verbindungsstelle 115"/>
          <p:cNvSpPr/>
          <p:nvPr/>
        </p:nvSpPr>
        <p:spPr bwMode="auto">
          <a:xfrm>
            <a:off x="4716016" y="39388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7" name="Flussdiagramm: Verbindungsstelle 116"/>
          <p:cNvSpPr/>
          <p:nvPr/>
        </p:nvSpPr>
        <p:spPr bwMode="auto">
          <a:xfrm>
            <a:off x="4752306" y="316935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8" name="Flussdiagramm: Verbindungsstelle 117"/>
          <p:cNvSpPr/>
          <p:nvPr/>
        </p:nvSpPr>
        <p:spPr bwMode="auto">
          <a:xfrm>
            <a:off x="4806000" y="366197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9" name="Flussdiagramm: Verbindungsstelle 118"/>
          <p:cNvSpPr/>
          <p:nvPr/>
        </p:nvSpPr>
        <p:spPr bwMode="auto">
          <a:xfrm>
            <a:off x="4842000" y="32374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0" name="Flussdiagramm: Verbindungsstelle 119"/>
          <p:cNvSpPr/>
          <p:nvPr/>
        </p:nvSpPr>
        <p:spPr bwMode="auto">
          <a:xfrm>
            <a:off x="4914000" y="38500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1" name="Flussdiagramm: Verbindungsstelle 120"/>
          <p:cNvSpPr/>
          <p:nvPr/>
        </p:nvSpPr>
        <p:spPr bwMode="auto">
          <a:xfrm>
            <a:off x="4932000" y="35638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2" name="Flussdiagramm: Verbindungsstelle 121"/>
          <p:cNvSpPr/>
          <p:nvPr/>
        </p:nvSpPr>
        <p:spPr bwMode="auto">
          <a:xfrm>
            <a:off x="4968290" y="3763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3" name="Flussdiagramm: Verbindungsstelle 122"/>
          <p:cNvSpPr/>
          <p:nvPr/>
        </p:nvSpPr>
        <p:spPr bwMode="auto">
          <a:xfrm>
            <a:off x="5017284" y="3171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4" name="Flussdiagramm: Verbindungsstelle 123"/>
          <p:cNvSpPr/>
          <p:nvPr/>
        </p:nvSpPr>
        <p:spPr bwMode="auto">
          <a:xfrm>
            <a:off x="5051193" y="3697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5" name="Flussdiagramm: Verbindungsstelle 124"/>
          <p:cNvSpPr/>
          <p:nvPr/>
        </p:nvSpPr>
        <p:spPr bwMode="auto">
          <a:xfrm>
            <a:off x="5112000" y="32451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6" name="Flussdiagramm: Verbindungsstelle 125"/>
          <p:cNvSpPr/>
          <p:nvPr/>
        </p:nvSpPr>
        <p:spPr bwMode="auto">
          <a:xfrm>
            <a:off x="5184072" y="3805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7" name="Flussdiagramm: Verbindungsstelle 126"/>
          <p:cNvSpPr/>
          <p:nvPr/>
        </p:nvSpPr>
        <p:spPr bwMode="auto">
          <a:xfrm>
            <a:off x="5222743" y="3316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8" name="Flussdiagramm: Verbindungsstelle 127"/>
          <p:cNvSpPr/>
          <p:nvPr/>
        </p:nvSpPr>
        <p:spPr bwMode="auto">
          <a:xfrm>
            <a:off x="5259033" y="3727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9" name="Flussdiagramm: Verbindungsstelle 128"/>
          <p:cNvSpPr/>
          <p:nvPr/>
        </p:nvSpPr>
        <p:spPr bwMode="auto">
          <a:xfrm>
            <a:off x="5310000" y="324126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0" name="Flussdiagramm: Verbindungsstelle 129"/>
          <p:cNvSpPr/>
          <p:nvPr/>
        </p:nvSpPr>
        <p:spPr bwMode="auto">
          <a:xfrm>
            <a:off x="5346027" y="3731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1" name="Flussdiagramm: Verbindungsstelle 130"/>
          <p:cNvSpPr/>
          <p:nvPr/>
        </p:nvSpPr>
        <p:spPr bwMode="auto">
          <a:xfrm>
            <a:off x="5387079" y="34698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2" name="Flussdiagramm: Verbindungsstelle 131"/>
          <p:cNvSpPr/>
          <p:nvPr/>
        </p:nvSpPr>
        <p:spPr bwMode="auto">
          <a:xfrm>
            <a:off x="5420988" y="3745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3" name="Flussdiagramm: Verbindungsstelle 132"/>
          <p:cNvSpPr/>
          <p:nvPr/>
        </p:nvSpPr>
        <p:spPr bwMode="auto">
          <a:xfrm>
            <a:off x="5476284" y="324717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4" name="Flussdiagramm: Verbindungsstelle 133"/>
          <p:cNvSpPr/>
          <p:nvPr/>
        </p:nvSpPr>
        <p:spPr bwMode="auto">
          <a:xfrm>
            <a:off x="5505754" y="3664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5" name="Flussdiagramm: Verbindungsstelle 134"/>
          <p:cNvSpPr/>
          <p:nvPr/>
        </p:nvSpPr>
        <p:spPr bwMode="auto">
          <a:xfrm>
            <a:off x="5580112" y="32554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6" name="Flussdiagramm: Verbindungsstelle 135"/>
          <p:cNvSpPr/>
          <p:nvPr/>
        </p:nvSpPr>
        <p:spPr bwMode="auto">
          <a:xfrm>
            <a:off x="5616112" y="37878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7" name="Flussdiagramm: Verbindungsstelle 136"/>
          <p:cNvSpPr/>
          <p:nvPr/>
        </p:nvSpPr>
        <p:spPr bwMode="auto">
          <a:xfrm>
            <a:off x="5688000" y="3321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8" name="Flussdiagramm: Verbindungsstelle 137"/>
          <p:cNvSpPr/>
          <p:nvPr/>
        </p:nvSpPr>
        <p:spPr bwMode="auto">
          <a:xfrm>
            <a:off x="5730384" y="352222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9" name="Flussdiagramm: Verbindungsstelle 138"/>
          <p:cNvSpPr/>
          <p:nvPr/>
        </p:nvSpPr>
        <p:spPr bwMode="auto">
          <a:xfrm>
            <a:off x="5748384" y="3300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0" name="Flussdiagramm: Verbindungsstelle 139"/>
          <p:cNvSpPr/>
          <p:nvPr/>
        </p:nvSpPr>
        <p:spPr bwMode="auto">
          <a:xfrm>
            <a:off x="5868434" y="377807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1" name="Flussdiagramm: Verbindungsstelle 140"/>
          <p:cNvSpPr/>
          <p:nvPr/>
        </p:nvSpPr>
        <p:spPr bwMode="auto">
          <a:xfrm>
            <a:off x="5917574" y="30944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2" name="Flussdiagramm: Verbindungsstelle 141"/>
          <p:cNvSpPr/>
          <p:nvPr/>
        </p:nvSpPr>
        <p:spPr bwMode="auto">
          <a:xfrm>
            <a:off x="5958000" y="3607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3" name="Flussdiagramm: Verbindungsstelle 142"/>
          <p:cNvSpPr/>
          <p:nvPr/>
        </p:nvSpPr>
        <p:spPr bwMode="auto">
          <a:xfrm>
            <a:off x="6012160" y="334366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4" name="Flussdiagramm: Verbindungsstelle 143"/>
          <p:cNvSpPr/>
          <p:nvPr/>
        </p:nvSpPr>
        <p:spPr bwMode="auto">
          <a:xfrm>
            <a:off x="6084168" y="38070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5" name="Flussdiagramm: Verbindungsstelle 144"/>
          <p:cNvSpPr/>
          <p:nvPr/>
        </p:nvSpPr>
        <p:spPr bwMode="auto">
          <a:xfrm>
            <a:off x="6156176" y="325926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7" name="Flussdiagramm: Verbindungsstelle 146"/>
          <p:cNvSpPr/>
          <p:nvPr/>
        </p:nvSpPr>
        <p:spPr bwMode="auto">
          <a:xfrm>
            <a:off x="6176152" y="360902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8" name="Flussdiagramm: Verbindungsstelle 147"/>
          <p:cNvSpPr/>
          <p:nvPr/>
        </p:nvSpPr>
        <p:spPr bwMode="auto">
          <a:xfrm>
            <a:off x="6212152" y="3280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9" name="Flussdiagramm: Verbindungsstelle 148"/>
          <p:cNvSpPr/>
          <p:nvPr/>
        </p:nvSpPr>
        <p:spPr bwMode="auto">
          <a:xfrm>
            <a:off x="6315314" y="374274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0" name="Flussdiagramm: Verbindungsstelle 149"/>
          <p:cNvSpPr/>
          <p:nvPr/>
        </p:nvSpPr>
        <p:spPr bwMode="auto">
          <a:xfrm>
            <a:off x="6390000" y="3316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1" name="Flussdiagramm: Verbindungsstelle 150"/>
          <p:cNvSpPr/>
          <p:nvPr/>
        </p:nvSpPr>
        <p:spPr bwMode="auto">
          <a:xfrm>
            <a:off x="6430357" y="36120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2" name="Flussdiagramm: Verbindungsstelle 151"/>
          <p:cNvSpPr/>
          <p:nvPr/>
        </p:nvSpPr>
        <p:spPr bwMode="auto">
          <a:xfrm>
            <a:off x="6470714" y="3171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3" name="Flussdiagramm: Verbindungsstelle 152"/>
          <p:cNvSpPr/>
          <p:nvPr/>
        </p:nvSpPr>
        <p:spPr bwMode="auto">
          <a:xfrm>
            <a:off x="6534000" y="3799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4" name="Flussdiagramm: Verbindungsstelle 153"/>
          <p:cNvSpPr/>
          <p:nvPr/>
        </p:nvSpPr>
        <p:spPr bwMode="auto">
          <a:xfrm>
            <a:off x="6588224" y="3357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5" name="Flussdiagramm: Verbindungsstelle 154"/>
          <p:cNvSpPr/>
          <p:nvPr/>
        </p:nvSpPr>
        <p:spPr bwMode="auto">
          <a:xfrm>
            <a:off x="6628581" y="35776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6" name="Flussdiagramm: Verbindungsstelle 155"/>
          <p:cNvSpPr/>
          <p:nvPr/>
        </p:nvSpPr>
        <p:spPr bwMode="auto">
          <a:xfrm>
            <a:off x="6660232" y="32219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7" name="Flussdiagramm: Verbindungsstelle 156"/>
          <p:cNvSpPr/>
          <p:nvPr/>
        </p:nvSpPr>
        <p:spPr bwMode="auto">
          <a:xfrm>
            <a:off x="6786248" y="37878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8" name="Flussdiagramm: Verbindungsstelle 157"/>
          <p:cNvSpPr/>
          <p:nvPr/>
        </p:nvSpPr>
        <p:spPr bwMode="auto">
          <a:xfrm>
            <a:off x="6824224" y="3331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9" name="Flussdiagramm: Verbindungsstelle 158"/>
          <p:cNvSpPr/>
          <p:nvPr/>
        </p:nvSpPr>
        <p:spPr bwMode="auto">
          <a:xfrm>
            <a:off x="6948264" y="3214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0" name="Flussdiagramm: Verbindungsstelle 159"/>
          <p:cNvSpPr/>
          <p:nvPr/>
        </p:nvSpPr>
        <p:spPr bwMode="auto">
          <a:xfrm>
            <a:off x="6876256" y="352713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1" name="Flussdiagramm: Verbindungsstelle 160"/>
          <p:cNvSpPr/>
          <p:nvPr/>
        </p:nvSpPr>
        <p:spPr bwMode="auto">
          <a:xfrm>
            <a:off x="7020272" y="3799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2" name="Flussdiagramm: Verbindungsstelle 161"/>
          <p:cNvSpPr/>
          <p:nvPr/>
        </p:nvSpPr>
        <p:spPr bwMode="auto">
          <a:xfrm>
            <a:off x="7092280" y="35656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3" name="Flussdiagramm: Verbindungsstelle 162"/>
          <p:cNvSpPr/>
          <p:nvPr/>
        </p:nvSpPr>
        <p:spPr bwMode="auto">
          <a:xfrm>
            <a:off x="7038272" y="3393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4" name="Flussdiagramm: Verbindungsstelle 163"/>
          <p:cNvSpPr/>
          <p:nvPr/>
        </p:nvSpPr>
        <p:spPr bwMode="auto">
          <a:xfrm>
            <a:off x="7128280" y="3357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5" name="Flussdiagramm: Verbindungsstelle 164"/>
          <p:cNvSpPr/>
          <p:nvPr/>
        </p:nvSpPr>
        <p:spPr bwMode="auto">
          <a:xfrm>
            <a:off x="7201497" y="359026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6" name="Flussdiagramm: Verbindungsstelle 165"/>
          <p:cNvSpPr/>
          <p:nvPr/>
        </p:nvSpPr>
        <p:spPr bwMode="auto">
          <a:xfrm>
            <a:off x="7240284" y="3661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7" name="Flussdiagramm: Verbindungsstelle 166"/>
          <p:cNvSpPr/>
          <p:nvPr/>
        </p:nvSpPr>
        <p:spPr bwMode="auto">
          <a:xfrm>
            <a:off x="7276284" y="338785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8" name="Flussdiagramm: Verbindungsstelle 167"/>
          <p:cNvSpPr/>
          <p:nvPr/>
        </p:nvSpPr>
        <p:spPr bwMode="auto">
          <a:xfrm>
            <a:off x="7322400" y="3643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9" name="Flussdiagramm: Verbindungsstelle 168"/>
          <p:cNvSpPr/>
          <p:nvPr/>
        </p:nvSpPr>
        <p:spPr bwMode="auto">
          <a:xfrm>
            <a:off x="7380312" y="32065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0" name="Flussdiagramm: Verbindungsstelle 169"/>
          <p:cNvSpPr/>
          <p:nvPr/>
        </p:nvSpPr>
        <p:spPr bwMode="auto">
          <a:xfrm>
            <a:off x="7452320" y="380226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1" name="Flussdiagramm: Verbindungsstelle 170"/>
          <p:cNvSpPr/>
          <p:nvPr/>
        </p:nvSpPr>
        <p:spPr bwMode="auto">
          <a:xfrm>
            <a:off x="7488320" y="335275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2" name="Flussdiagramm: Verbindungsstelle 171"/>
          <p:cNvSpPr/>
          <p:nvPr/>
        </p:nvSpPr>
        <p:spPr bwMode="auto">
          <a:xfrm>
            <a:off x="7596336" y="3264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3" name="Flussdiagramm: Verbindungsstelle 172"/>
          <p:cNvSpPr/>
          <p:nvPr/>
        </p:nvSpPr>
        <p:spPr bwMode="auto">
          <a:xfrm>
            <a:off x="7744709" y="334738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4" name="Flussdiagramm: Verbindungsstelle 173"/>
          <p:cNvSpPr/>
          <p:nvPr/>
        </p:nvSpPr>
        <p:spPr bwMode="auto">
          <a:xfrm>
            <a:off x="7528677" y="35998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5" name="Flussdiagramm: Verbindungsstelle 174"/>
          <p:cNvSpPr/>
          <p:nvPr/>
        </p:nvSpPr>
        <p:spPr bwMode="auto">
          <a:xfrm>
            <a:off x="7701565" y="374846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6" name="Flussdiagramm: Verbindungsstelle 175"/>
          <p:cNvSpPr/>
          <p:nvPr/>
        </p:nvSpPr>
        <p:spPr bwMode="auto">
          <a:xfrm>
            <a:off x="7812360" y="35296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7" name="Flussdiagramm: Verbindungsstelle 176"/>
          <p:cNvSpPr/>
          <p:nvPr/>
        </p:nvSpPr>
        <p:spPr bwMode="auto">
          <a:xfrm>
            <a:off x="7848360" y="32606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8" name="Flussdiagramm: Verbindungsstelle 177"/>
          <p:cNvSpPr/>
          <p:nvPr/>
        </p:nvSpPr>
        <p:spPr bwMode="auto">
          <a:xfrm>
            <a:off x="7902000" y="370748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9" name="Flussdiagramm: Verbindungsstelle 178"/>
          <p:cNvSpPr/>
          <p:nvPr/>
        </p:nvSpPr>
        <p:spPr bwMode="auto">
          <a:xfrm>
            <a:off x="7963189" y="338875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0" name="Flussdiagramm: Verbindungsstelle 179"/>
          <p:cNvSpPr/>
          <p:nvPr/>
        </p:nvSpPr>
        <p:spPr bwMode="auto">
          <a:xfrm>
            <a:off x="7997618" y="36136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1" name="Flussdiagramm: Verbindungsstelle 180"/>
          <p:cNvSpPr/>
          <p:nvPr/>
        </p:nvSpPr>
        <p:spPr bwMode="auto">
          <a:xfrm>
            <a:off x="8046388" y="329336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2" name="Flussdiagramm: Verbindungsstelle 181"/>
          <p:cNvSpPr/>
          <p:nvPr/>
        </p:nvSpPr>
        <p:spPr bwMode="auto">
          <a:xfrm>
            <a:off x="8172400" y="368948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3" name="Flussdiagramm: Verbindungsstelle 182"/>
          <p:cNvSpPr/>
          <p:nvPr/>
        </p:nvSpPr>
        <p:spPr bwMode="auto">
          <a:xfrm>
            <a:off x="8122284" y="3457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4" name="Flussdiagramm: Verbindungsstelle 183"/>
          <p:cNvSpPr/>
          <p:nvPr/>
        </p:nvSpPr>
        <p:spPr bwMode="auto">
          <a:xfrm>
            <a:off x="8210020" y="345785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5" name="Flussdiagramm: Verbindungsstelle 184"/>
          <p:cNvSpPr/>
          <p:nvPr/>
        </p:nvSpPr>
        <p:spPr bwMode="auto">
          <a:xfrm>
            <a:off x="8246020" y="360739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6" name="Flussdiagramm: Verbindungsstelle 185"/>
          <p:cNvSpPr/>
          <p:nvPr/>
        </p:nvSpPr>
        <p:spPr bwMode="auto">
          <a:xfrm>
            <a:off x="8316416" y="324372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7" name="Flussdiagramm: Verbindungsstelle 186"/>
          <p:cNvSpPr/>
          <p:nvPr/>
        </p:nvSpPr>
        <p:spPr bwMode="auto">
          <a:xfrm>
            <a:off x="8370424" y="371131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8" name="Flussdiagramm: Verbindungsstelle 187"/>
          <p:cNvSpPr/>
          <p:nvPr/>
        </p:nvSpPr>
        <p:spPr bwMode="auto">
          <a:xfrm>
            <a:off x="8404853" y="35008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9" name="Flussdiagramm: Verbindungsstelle 188"/>
          <p:cNvSpPr/>
          <p:nvPr/>
        </p:nvSpPr>
        <p:spPr bwMode="auto">
          <a:xfrm>
            <a:off x="8460432" y="361196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0" name="Flussdiagramm: Verbindungsstelle 189"/>
          <p:cNvSpPr/>
          <p:nvPr/>
        </p:nvSpPr>
        <p:spPr bwMode="auto">
          <a:xfrm>
            <a:off x="8501977" y="3334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1" name="Flussdiagramm: Verbindungsstelle 190"/>
          <p:cNvSpPr/>
          <p:nvPr/>
        </p:nvSpPr>
        <p:spPr bwMode="auto">
          <a:xfrm>
            <a:off x="8604448" y="371550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2" name="Flussdiagramm: Verbindungsstelle 191"/>
          <p:cNvSpPr/>
          <p:nvPr/>
        </p:nvSpPr>
        <p:spPr bwMode="auto">
          <a:xfrm>
            <a:off x="8658000" y="33868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3" name="Flussdiagramm: Verbindungsstelle 192"/>
          <p:cNvSpPr/>
          <p:nvPr/>
        </p:nvSpPr>
        <p:spPr bwMode="auto">
          <a:xfrm>
            <a:off x="8695620" y="355617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4" name="Flussdiagramm: Verbindungsstelle 193"/>
          <p:cNvSpPr/>
          <p:nvPr/>
        </p:nvSpPr>
        <p:spPr bwMode="auto">
          <a:xfrm>
            <a:off x="8748464" y="330993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5" name="Flussdiagramm: Verbindungsstelle 194"/>
          <p:cNvSpPr/>
          <p:nvPr/>
        </p:nvSpPr>
        <p:spPr bwMode="auto">
          <a:xfrm>
            <a:off x="8820472" y="37180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6" name="Flussdiagramm: Verbindungsstelle 195"/>
          <p:cNvSpPr/>
          <p:nvPr/>
        </p:nvSpPr>
        <p:spPr bwMode="auto">
          <a:xfrm>
            <a:off x="8892480" y="344851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7" name="Flussdiagramm: Verbindungsstelle 196"/>
          <p:cNvSpPr/>
          <p:nvPr/>
        </p:nvSpPr>
        <p:spPr bwMode="auto">
          <a:xfrm>
            <a:off x="8928488" y="35776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8" name="Flussdiagramm: Verbindungsstelle 197"/>
          <p:cNvSpPr/>
          <p:nvPr/>
        </p:nvSpPr>
        <p:spPr bwMode="auto">
          <a:xfrm>
            <a:off x="8952871" y="33151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200" name="Objek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212140"/>
              </p:ext>
            </p:extLst>
          </p:nvPr>
        </p:nvGraphicFramePr>
        <p:xfrm>
          <a:off x="1377611" y="2896237"/>
          <a:ext cx="5704777" cy="176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2298600" imgH="711000" progId="Equation.DSMT4">
                  <p:embed/>
                </p:oleObj>
              </mc:Choice>
              <mc:Fallback>
                <p:oleObj name="Equation" r:id="rId4" imgW="22986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7611" y="2896237"/>
                        <a:ext cx="5704777" cy="1765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" name="Textfeld 200"/>
          <p:cNvSpPr txBox="1"/>
          <p:nvPr/>
        </p:nvSpPr>
        <p:spPr>
          <a:xfrm>
            <a:off x="217686" y="4583385"/>
            <a:ext cx="8674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Minimierung der Daten auf eine feste Anzahl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Meist auf Basis von Mittelwert und Abweichung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Vorbereitung der Daten zur Klassifikation </a:t>
            </a:r>
            <a:endParaRPr lang="de-DE" dirty="0">
              <a:latin typeface="+mn-lt"/>
            </a:endParaRPr>
          </a:p>
        </p:txBody>
      </p:sp>
      <p:graphicFrame>
        <p:nvGraphicFramePr>
          <p:cNvPr id="203" name="Objek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958874"/>
              </p:ext>
            </p:extLst>
          </p:nvPr>
        </p:nvGraphicFramePr>
        <p:xfrm>
          <a:off x="1835133" y="2802003"/>
          <a:ext cx="5393892" cy="255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6" imgW="6827711" imgH="3228023" progId="Visio.Drawing.11">
                  <p:embed/>
                </p:oleObj>
              </mc:Choice>
              <mc:Fallback>
                <p:oleObj name="Visio" r:id="rId6" imgW="6827711" imgH="322802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5133" y="2802003"/>
                        <a:ext cx="5393892" cy="255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Textfeld 203"/>
          <p:cNvSpPr txBox="1"/>
          <p:nvPr/>
        </p:nvSpPr>
        <p:spPr>
          <a:xfrm>
            <a:off x="198186" y="5301208"/>
            <a:ext cx="8618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 in zwei Phasen: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Training: Erstellen eines Klassifikationsmodells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Klassifikation: Zuordnung von einem Objekt zu einer Klasse 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25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75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allAtOnce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201" grpId="0" build="allAtOnce"/>
      <p:bldP spid="2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Extraktionszeiten auf verschiedenen Prozessoren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Heterogenes System aus ARM Cortex A8 und TI C674x DSP</a:t>
            </a:r>
          </a:p>
          <a:p>
            <a:r>
              <a:rPr lang="de-DE" dirty="0" smtClean="0"/>
              <a:t>Optimierung der Extraktion auf Cortex A8 und C674x</a:t>
            </a:r>
          </a:p>
          <a:p>
            <a:r>
              <a:rPr lang="de-DE" dirty="0" smtClean="0"/>
              <a:t>Untersuchung der Rechenzeit und Energie-Effizienz von Cortex A8 und heterogenen Systems zur Musikklassifikation</a:t>
            </a:r>
          </a:p>
          <a:p>
            <a:r>
              <a:rPr lang="de-DE" dirty="0" smtClean="0"/>
              <a:t>Vergleich der beiden Systeme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4221088"/>
            <a:ext cx="8245226" cy="2103512"/>
          </a:xfrm>
        </p:spPr>
        <p:txBody>
          <a:bodyPr numCol="2"/>
          <a:lstStyle/>
          <a:p>
            <a:r>
              <a:rPr lang="de-DE" dirty="0" smtClean="0"/>
              <a:t>1 GHz Taktung</a:t>
            </a:r>
          </a:p>
          <a:p>
            <a:r>
              <a:rPr lang="de-DE" dirty="0" smtClean="0"/>
              <a:t>ARMv7 Architektur ohne </a:t>
            </a:r>
            <a:r>
              <a:rPr lang="de-DE" dirty="0" err="1" smtClean="0"/>
              <a:t>Float</a:t>
            </a:r>
            <a:r>
              <a:rPr lang="de-DE" dirty="0" smtClean="0"/>
              <a:t>-Berechnung</a:t>
            </a:r>
          </a:p>
          <a:p>
            <a:r>
              <a:rPr lang="de-DE" dirty="0" smtClean="0"/>
              <a:t>NEON-SIMD-Einheit zur </a:t>
            </a:r>
            <a:r>
              <a:rPr lang="de-DE" dirty="0" err="1" smtClean="0"/>
              <a:t>Float</a:t>
            </a:r>
            <a:r>
              <a:rPr lang="de-DE" dirty="0" smtClean="0"/>
              <a:t>-Berechnung</a:t>
            </a:r>
          </a:p>
          <a:p>
            <a:r>
              <a:rPr lang="de-DE" dirty="0" smtClean="0"/>
              <a:t>4 Operationen in 2 Takten oder 2 Operationen in 1 Takt</a:t>
            </a:r>
            <a:endParaRPr lang="de-DE" dirty="0" smtClean="0"/>
          </a:p>
          <a:p>
            <a:r>
              <a:rPr lang="de-DE" dirty="0" smtClean="0"/>
              <a:t>169 mW Leistungsverbrauch</a:t>
            </a:r>
          </a:p>
          <a:p>
            <a:endParaRPr lang="de-DE" dirty="0"/>
          </a:p>
        </p:txBody>
      </p:sp>
      <p:sp>
        <p:nvSpPr>
          <p:cNvPr id="16" name="Inhaltsplatzhalter 4"/>
          <p:cNvSpPr txBox="1">
            <a:spLocks/>
          </p:cNvSpPr>
          <p:nvPr/>
        </p:nvSpPr>
        <p:spPr bwMode="auto">
          <a:xfrm>
            <a:off x="467544" y="4221088"/>
            <a:ext cx="8245226" cy="21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800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MHz Taktung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baseline="0" dirty="0" smtClean="0">
                <a:latin typeface="+mn-lt"/>
              </a:rPr>
              <a:t>128-Bit</a:t>
            </a:r>
            <a:r>
              <a:rPr lang="de-DE" kern="0" dirty="0" smtClean="0">
                <a:latin typeface="+mn-lt"/>
              </a:rPr>
              <a:t> VLIW-Architektur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Float</a:t>
            </a: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-Berechnung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lang="de-DE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dirty="0" smtClean="0">
                <a:latin typeface="+mn-lt"/>
              </a:rPr>
              <a:t>Hardware-</a:t>
            </a:r>
            <a:r>
              <a:rPr lang="de-DE" kern="0" dirty="0" err="1" smtClean="0">
                <a:latin typeface="+mn-lt"/>
              </a:rPr>
              <a:t>ünterstütze</a:t>
            </a:r>
            <a:r>
              <a:rPr lang="de-DE" kern="0" dirty="0" smtClean="0">
                <a:latin typeface="+mn-lt"/>
              </a:rPr>
              <a:t> Schleifen </a:t>
            </a:r>
            <a:r>
              <a:rPr lang="de-DE" kern="0" dirty="0" err="1" smtClean="0">
                <a:latin typeface="+mn-lt"/>
              </a:rPr>
              <a:t>parallelisierung</a:t>
            </a:r>
            <a:r>
              <a:rPr lang="de-DE" kern="0" dirty="0" smtClean="0">
                <a:latin typeface="+mn-lt"/>
              </a:rPr>
              <a:t> (SPLOOP)</a:t>
            </a: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dirty="0" smtClean="0">
                <a:latin typeface="+mn-lt"/>
              </a:rPr>
              <a:t>198 mW Leistungsverbrauch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419872" y="1628800"/>
            <a:ext cx="208823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Shared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Memory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Heterogenes System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619672" y="134076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Cortex A8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508104" y="134076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C647x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619672" y="3501008"/>
            <a:ext cx="5688632" cy="576064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System Interconnection</a:t>
            </a:r>
          </a:p>
        </p:txBody>
      </p:sp>
      <p:sp>
        <p:nvSpPr>
          <p:cNvPr id="9" name="Pfeil nach oben und unten 8"/>
          <p:cNvSpPr/>
          <p:nvPr/>
        </p:nvSpPr>
        <p:spPr bwMode="auto">
          <a:xfrm>
            <a:off x="2339752" y="292494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Pfeil nach oben und unten 9"/>
          <p:cNvSpPr/>
          <p:nvPr/>
        </p:nvSpPr>
        <p:spPr bwMode="auto">
          <a:xfrm>
            <a:off x="6156176" y="292494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B0F1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B0F1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(MFCC):</a:t>
            </a:r>
          </a:p>
          <a:p>
            <a:r>
              <a:rPr lang="de-DE" dirty="0" smtClean="0"/>
              <a:t>Basiert auf Mel-Skala, einer psychoakustischen Maßeinheit</a:t>
            </a:r>
          </a:p>
          <a:p>
            <a:r>
              <a:rPr lang="de-DE" dirty="0" smtClean="0"/>
              <a:t>Merkmal aus dem Frequenzbereich</a:t>
            </a:r>
          </a:p>
          <a:p>
            <a:r>
              <a:rPr lang="de-DE" dirty="0" smtClean="0"/>
              <a:t>Berechnung in 3 Schritten: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Bandpassfilterung mit n Dreiecksfenstern (Filterbank)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Logarithmus-Berechnung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Diskrete Cosinus Transformation 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Ergebnisvektor mit n+1 Komponenten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</a:t>
            </a:r>
            <a:r>
              <a:rPr lang="de-DE" dirty="0" smtClean="0"/>
              <a:t>ARM-Optimierung (1)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 Schritte mit unterschiedlichen Laufzeitanteilen</a:t>
            </a:r>
            <a:endParaRPr lang="de-DE" dirty="0"/>
          </a:p>
          <a:p>
            <a:r>
              <a:rPr lang="de-DE" dirty="0" smtClean="0"/>
              <a:t>Filterbank hat größten Anteil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endParaRPr lang="de-DE" b="1" u="sng" dirty="0" smtClean="0"/>
          </a:p>
          <a:p>
            <a:pPr marL="0" indent="0">
              <a:buNone/>
            </a:pPr>
            <a:r>
              <a:rPr lang="de-DE" b="1" u="sng" dirty="0" smtClean="0"/>
              <a:t>Problem:</a:t>
            </a:r>
          </a:p>
          <a:p>
            <a:r>
              <a:rPr lang="de-DE" dirty="0" smtClean="0"/>
              <a:t>Filterbank = Akkumulation mit verschachtelten Schleifen</a:t>
            </a:r>
          </a:p>
          <a:p>
            <a:r>
              <a:rPr lang="de-DE" dirty="0" smtClean="0"/>
              <a:t>Schleifen werden pro Durchlauf unterschiedlich oft ausgeführt.</a:t>
            </a:r>
          </a:p>
          <a:p>
            <a:pPr marL="0" indent="0">
              <a:buNone/>
            </a:pPr>
            <a:r>
              <a:rPr lang="de-DE" b="1" u="sng" dirty="0" smtClean="0"/>
              <a:t>Lösungsansatz:</a:t>
            </a:r>
          </a:p>
          <a:p>
            <a:r>
              <a:rPr lang="de-DE" dirty="0" smtClean="0"/>
              <a:t>Aufteilung in Abschnitte mit 4, 2 und 1 Operation</a:t>
            </a:r>
          </a:p>
          <a:p>
            <a:r>
              <a:rPr lang="de-DE" dirty="0" smtClean="0"/>
              <a:t>Ausnutzung von SIMD zur Berechnung der Filterbank-Anwendung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691712731"/>
              </p:ext>
            </p:extLst>
          </p:nvPr>
        </p:nvGraphicFramePr>
        <p:xfrm>
          <a:off x="4788024" y="2204864"/>
          <a:ext cx="2880320" cy="1584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638</Words>
  <Application>Microsoft Office PowerPoint</Application>
  <PresentationFormat>Bildschirmpräsentation (4:3)</PresentationFormat>
  <Paragraphs>171</Paragraphs>
  <Slides>17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luh_folienmaster_IMS-TI-Gebäude</vt:lpstr>
      <vt:lpstr>Formel</vt:lpstr>
      <vt:lpstr>MathType 6.0 Equation</vt:lpstr>
      <vt:lpstr>Microsoft Visio Drawing</vt:lpstr>
      <vt:lpstr>  </vt:lpstr>
      <vt:lpstr>Einteilung</vt:lpstr>
      <vt:lpstr>Motivation</vt:lpstr>
      <vt:lpstr>Musikklassifikation</vt:lpstr>
      <vt:lpstr>Extraktionszeiten auf verschiedenen Prozessoren</vt:lpstr>
      <vt:lpstr>Aufgabenstellung</vt:lpstr>
      <vt:lpstr>Heterogenes System</vt:lpstr>
      <vt:lpstr>MFCC</vt:lpstr>
      <vt:lpstr>MFCC: ARM-Optimierung (1)</vt:lpstr>
      <vt:lpstr>MFCC: ARM-Optimierung (2)</vt:lpstr>
      <vt:lpstr>MFCC: DSP-Optimierung (2)</vt:lpstr>
      <vt:lpstr>Merkmalssätze und Bewertungsmetriken</vt:lpstr>
      <vt:lpstr>Vergleich ARM und DSP (Extraktionsrate)</vt:lpstr>
      <vt:lpstr>Vergleich ARM und DSP (Energie-Effizenz)</vt:lpstr>
      <vt:lpstr>Vergleich ARM und heterogenes System (Laufzeit)</vt:lpstr>
      <vt:lpstr>Vergleich ARM und heterogenes System (Energie-Effizienz)</vt:lpstr>
      <vt:lpstr>Zusammenfassung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Kristian Wolpers</cp:lastModifiedBy>
  <cp:revision>152</cp:revision>
  <dcterms:created xsi:type="dcterms:W3CDTF">2010-11-18T16:35:22Z</dcterms:created>
  <dcterms:modified xsi:type="dcterms:W3CDTF">2013-08-23T14:20:01Z</dcterms:modified>
</cp:coreProperties>
</file>