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84" r:id="rId11"/>
    <p:sldId id="277" r:id="rId12"/>
    <p:sldId id="278" r:id="rId13"/>
    <p:sldId id="279" r:id="rId14"/>
    <p:sldId id="281" r:id="rId15"/>
    <p:sldId id="282" r:id="rId16"/>
    <p:sldId id="283" r:id="rId17"/>
    <p:sldId id="280" r:id="rId1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>
        <p:scale>
          <a:sx n="100" d="100"/>
          <a:sy n="100" d="100"/>
        </p:scale>
        <p:origin x="-1944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(float)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ARM926 (float)</c:v>
                </c:pt>
                <c:pt idx="1">
                  <c:v>ARM1136 (float)</c:v>
                </c:pt>
                <c:pt idx="2">
                  <c:v>ARM926 (fixed)</c:v>
                </c:pt>
                <c:pt idx="3">
                  <c:v>SAA (fixed)</c:v>
                </c:pt>
                <c:pt idx="4">
                  <c:v>C6713 (float)</c:v>
                </c:pt>
                <c:pt idx="5">
                  <c:v>E8400 CPU (float)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5246</c:v>
                </c:pt>
                <c:pt idx="1">
                  <c:v>4346</c:v>
                </c:pt>
                <c:pt idx="2">
                  <c:v>1017</c:v>
                </c:pt>
                <c:pt idx="3">
                  <c:v>330</c:v>
                </c:pt>
                <c:pt idx="4">
                  <c:v>196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30688"/>
        <c:axId val="35340672"/>
      </c:barChart>
      <c:catAx>
        <c:axId val="35330688"/>
        <c:scaling>
          <c:orientation val="minMax"/>
        </c:scaling>
        <c:delete val="0"/>
        <c:axPos val="l"/>
        <c:majorTickMark val="out"/>
        <c:minorTickMark val="none"/>
        <c:tickLblPos val="nextTo"/>
        <c:crossAx val="35340672"/>
        <c:crosses val="autoZero"/>
        <c:auto val="1"/>
        <c:lblAlgn val="ctr"/>
        <c:lblOffset val="100"/>
        <c:noMultiLvlLbl val="0"/>
      </c:catAx>
      <c:valAx>
        <c:axId val="35340672"/>
        <c:scaling>
          <c:logBase val="10"/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[min]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33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51"/>
                  <c:y val="-2.206249999999999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22098.786500000002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13029.036899999997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277696"/>
        <c:axId val="147279232"/>
      </c:barChart>
      <c:catAx>
        <c:axId val="147277696"/>
        <c:scaling>
          <c:orientation val="minMax"/>
        </c:scaling>
        <c:delete val="0"/>
        <c:axPos val="l"/>
        <c:numFmt formatCode="0.00E+00" sourceLinked="0"/>
        <c:majorTickMark val="out"/>
        <c:minorTickMark val="none"/>
        <c:tickLblPos val="nextTo"/>
        <c:crossAx val="147279232"/>
        <c:crosses val="autoZero"/>
        <c:auto val="1"/>
        <c:lblAlgn val="ctr"/>
        <c:lblOffset val="100"/>
        <c:noMultiLvlLbl val="0"/>
      </c:catAx>
      <c:valAx>
        <c:axId val="147279232"/>
        <c:scaling>
          <c:logBase val="10"/>
          <c:orientation val="minMax"/>
          <c:max val="170000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472776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105970.12580000001</c:v>
                </c:pt>
                <c:pt idx="1">
                  <c:v>65803.21649999998</c:v>
                </c:pt>
                <c:pt idx="2">
                  <c:v>838185.47429999989</c:v>
                </c:pt>
                <c:pt idx="3">
                  <c:v>126062.7588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249024"/>
        <c:axId val="147250560"/>
      </c:barChart>
      <c:catAx>
        <c:axId val="147249024"/>
        <c:scaling>
          <c:orientation val="minMax"/>
        </c:scaling>
        <c:delete val="0"/>
        <c:axPos val="l"/>
        <c:majorTickMark val="out"/>
        <c:minorTickMark val="none"/>
        <c:tickLblPos val="nextTo"/>
        <c:crossAx val="147250560"/>
        <c:crosses val="autoZero"/>
        <c:auto val="1"/>
        <c:lblAlgn val="ctr"/>
        <c:lblOffset val="100"/>
        <c:noMultiLvlLbl val="0"/>
      </c:catAx>
      <c:valAx>
        <c:axId val="147250560"/>
        <c:scaling>
          <c:logBase val="10"/>
          <c:orientation val="minMax"/>
          <c:max val="9000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472490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673.7700000000001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335040"/>
        <c:axId val="147336576"/>
      </c:barChart>
      <c:catAx>
        <c:axId val="147335040"/>
        <c:scaling>
          <c:orientation val="minMax"/>
        </c:scaling>
        <c:delete val="0"/>
        <c:axPos val="l"/>
        <c:majorTickMark val="out"/>
        <c:minorTickMark val="none"/>
        <c:tickLblPos val="nextTo"/>
        <c:crossAx val="147336576"/>
        <c:crosses val="autoZero"/>
        <c:auto val="1"/>
        <c:lblAlgn val="ctr"/>
        <c:lblOffset val="100"/>
        <c:noMultiLvlLbl val="0"/>
      </c:catAx>
      <c:valAx>
        <c:axId val="147336576"/>
        <c:scaling>
          <c:logBase val="10"/>
          <c:orientation val="minMax"/>
          <c:max val="70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473350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51.222000000000008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39.220000000000006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371904"/>
        <c:axId val="147373440"/>
      </c:barChart>
      <c:catAx>
        <c:axId val="147371904"/>
        <c:scaling>
          <c:orientation val="minMax"/>
        </c:scaling>
        <c:delete val="0"/>
        <c:axPos val="l"/>
        <c:majorTickMark val="out"/>
        <c:minorTickMark val="none"/>
        <c:tickLblPos val="nextTo"/>
        <c:crossAx val="147373440"/>
        <c:crosses val="autoZero"/>
        <c:auto val="1"/>
        <c:lblAlgn val="ctr"/>
        <c:lblOffset val="100"/>
        <c:noMultiLvlLbl val="0"/>
      </c:catAx>
      <c:valAx>
        <c:axId val="147373440"/>
        <c:scaling>
          <c:logBase val="10"/>
          <c:orientation val="minMax"/>
          <c:max val="13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4737190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Prinzip der Optimierung:</a:t>
            </a:r>
          </a:p>
          <a:p>
            <a:r>
              <a:rPr lang="de-DE" dirty="0" smtClean="0"/>
              <a:t>Anzahl von 4 parallelen Operationen berechnen</a:t>
            </a:r>
          </a:p>
          <a:p>
            <a:r>
              <a:rPr lang="de-DE" dirty="0" smtClean="0"/>
              <a:t>Sooft 4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2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1 Operation ausführen</a:t>
            </a:r>
          </a:p>
          <a:p>
            <a:r>
              <a:rPr lang="de-DE" dirty="0" smtClean="0"/>
              <a:t>Teilergebnisse aufsummieren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</a:t>
            </a:r>
          </a:p>
          <a:p>
            <a:pPr marL="0" indent="0">
              <a:buNone/>
            </a:pPr>
            <a:r>
              <a:rPr lang="de-DE" dirty="0" smtClean="0"/>
              <a:t>Faktor 1,9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ARM-Optimierung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 bwMode="auto">
          <a:xfrm>
            <a:off x="7308304" y="116074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Start</a:t>
            </a:r>
          </a:p>
        </p:txBody>
      </p:sp>
      <p:sp>
        <p:nvSpPr>
          <p:cNvPr id="5" name="Flussdiagramm: Daten 4"/>
          <p:cNvSpPr/>
          <p:nvPr/>
        </p:nvSpPr>
        <p:spPr bwMode="auto">
          <a:xfrm>
            <a:off x="7115912" y="1706166"/>
            <a:ext cx="1224136" cy="288032"/>
          </a:xfrm>
          <a:prstGeom prst="flowChartInputOutpu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n:=</a:t>
            </a:r>
            <a:r>
              <a:rPr lang="de-DE" sz="1600" dirty="0">
                <a:latin typeface="+mn-lt"/>
                <a:ea typeface="ＭＳ Ｐゴシック" pitchFamily="1" charset="-128"/>
              </a:rPr>
              <a:t>%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1" charset="-128"/>
              </a:rPr>
              <a:t>4</a:t>
            </a:r>
          </a:p>
        </p:txBody>
      </p:sp>
      <p:sp>
        <p:nvSpPr>
          <p:cNvPr id="6" name="Ecken des Rechtecks auf der gleichen Seite schneiden 5"/>
          <p:cNvSpPr/>
          <p:nvPr/>
        </p:nvSpPr>
        <p:spPr bwMode="auto">
          <a:xfrm>
            <a:off x="7092280" y="2326035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4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aute 6"/>
          <p:cNvSpPr/>
          <p:nvPr/>
        </p:nvSpPr>
        <p:spPr bwMode="auto">
          <a:xfrm>
            <a:off x="7182290" y="3068960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&gt;=2</a:t>
            </a:r>
          </a:p>
        </p:txBody>
      </p:sp>
      <p:sp>
        <p:nvSpPr>
          <p:cNvPr id="8" name="Ecken des Rechtecks auf der gleichen Seite schneiden 7"/>
          <p:cNvSpPr/>
          <p:nvPr/>
        </p:nvSpPr>
        <p:spPr bwMode="auto">
          <a:xfrm>
            <a:off x="7092280" y="3717032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  <a:ea typeface="ＭＳ Ｐゴシック" pitchFamily="1" charset="-128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Ecken des Rechtecks auf der gleichen Seite schneiden 9"/>
          <p:cNvSpPr/>
          <p:nvPr/>
        </p:nvSpPr>
        <p:spPr bwMode="auto">
          <a:xfrm>
            <a:off x="7080330" y="5301208"/>
            <a:ext cx="1296144" cy="360040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1Operation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aute 11"/>
          <p:cNvSpPr/>
          <p:nvPr/>
        </p:nvSpPr>
        <p:spPr bwMode="auto">
          <a:xfrm>
            <a:off x="7170340" y="4437112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=1</a:t>
            </a:r>
          </a:p>
        </p:txBody>
      </p:sp>
      <p:sp>
        <p:nvSpPr>
          <p:cNvPr id="13" name="Ellipse 12"/>
          <p:cNvSpPr/>
          <p:nvPr/>
        </p:nvSpPr>
        <p:spPr bwMode="auto">
          <a:xfrm>
            <a:off x="7296354" y="602128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Ende</a:t>
            </a:r>
          </a:p>
        </p:txBody>
      </p:sp>
      <p:cxnSp>
        <p:nvCxnSpPr>
          <p:cNvPr id="15" name="Gerade Verbindung mit Pfeil 14"/>
          <p:cNvCxnSpPr>
            <a:stCxn id="4" idx="4"/>
            <a:endCxn id="5" idx="1"/>
          </p:cNvCxnSpPr>
          <p:nvPr/>
        </p:nvCxnSpPr>
        <p:spPr bwMode="auto">
          <a:xfrm flipH="1">
            <a:off x="7727980" y="1412776"/>
            <a:ext cx="12372" cy="29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Gerade Verbindung mit Pfeil 17"/>
          <p:cNvCxnSpPr>
            <a:stCxn id="5" idx="4"/>
            <a:endCxn id="6" idx="3"/>
          </p:cNvCxnSpPr>
          <p:nvPr/>
        </p:nvCxnSpPr>
        <p:spPr bwMode="auto">
          <a:xfrm>
            <a:off x="7727980" y="1994198"/>
            <a:ext cx="12372" cy="331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Gerade Verbindung mit Pfeil 20"/>
          <p:cNvCxnSpPr>
            <a:stCxn id="6" idx="1"/>
            <a:endCxn id="7" idx="0"/>
          </p:cNvCxnSpPr>
          <p:nvPr/>
        </p:nvCxnSpPr>
        <p:spPr bwMode="auto">
          <a:xfrm>
            <a:off x="7740352" y="2830091"/>
            <a:ext cx="0" cy="238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stCxn id="7" idx="2"/>
            <a:endCxn id="8" idx="3"/>
          </p:cNvCxnSpPr>
          <p:nvPr/>
        </p:nvCxnSpPr>
        <p:spPr bwMode="auto">
          <a:xfrm>
            <a:off x="7740352" y="3573016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8" idx="1"/>
            <a:endCxn id="12" idx="0"/>
          </p:cNvCxnSpPr>
          <p:nvPr/>
        </p:nvCxnSpPr>
        <p:spPr bwMode="auto">
          <a:xfrm flipH="1">
            <a:off x="7728402" y="4221088"/>
            <a:ext cx="1195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Gerade Verbindung mit Pfeil 29"/>
          <p:cNvCxnSpPr>
            <a:stCxn id="12" idx="2"/>
            <a:endCxn id="10" idx="3"/>
          </p:cNvCxnSpPr>
          <p:nvPr/>
        </p:nvCxnSpPr>
        <p:spPr bwMode="auto">
          <a:xfrm>
            <a:off x="772840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10" idx="1"/>
            <a:endCxn id="13" idx="0"/>
          </p:cNvCxnSpPr>
          <p:nvPr/>
        </p:nvCxnSpPr>
        <p:spPr bwMode="auto">
          <a:xfrm>
            <a:off x="7728402" y="566124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winkelte Verbindung 36"/>
          <p:cNvCxnSpPr>
            <a:stCxn id="7" idx="3"/>
          </p:cNvCxnSpPr>
          <p:nvPr/>
        </p:nvCxnSpPr>
        <p:spPr bwMode="auto">
          <a:xfrm flipH="1">
            <a:off x="7740352" y="3320988"/>
            <a:ext cx="558062" cy="1116124"/>
          </a:xfrm>
          <a:prstGeom prst="bentConnector4">
            <a:avLst>
              <a:gd name="adj1" fmla="val -40963"/>
              <a:gd name="adj2" fmla="val 95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Gewinkelte Verbindung 39"/>
          <p:cNvCxnSpPr>
            <a:stCxn id="12" idx="3"/>
          </p:cNvCxnSpPr>
          <p:nvPr/>
        </p:nvCxnSpPr>
        <p:spPr bwMode="auto">
          <a:xfrm flipH="1">
            <a:off x="7727980" y="4689140"/>
            <a:ext cx="558484" cy="1260140"/>
          </a:xfrm>
          <a:prstGeom prst="bentConnector4">
            <a:avLst>
              <a:gd name="adj1" fmla="val -40932"/>
              <a:gd name="adj2" fmla="val 993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Ebenfalls drei Schritte mit unterschiedlichen Laufzeitanteilen</a:t>
            </a:r>
          </a:p>
          <a:p>
            <a:r>
              <a:rPr lang="de-DE" dirty="0" smtClean="0"/>
              <a:t>Anwendung der Filterbank bereits mit SPLOOP beschleunigt</a:t>
            </a:r>
          </a:p>
          <a:p>
            <a:r>
              <a:rPr lang="de-DE" dirty="0" smtClean="0"/>
              <a:t>Optimierte Logarithmusberechnung auf Vektorbasis von MATHLIB bereitgestellt</a:t>
            </a:r>
          </a:p>
          <a:p>
            <a:pPr marL="0" indent="0">
              <a:buNone/>
            </a:pPr>
            <a:r>
              <a:rPr lang="de-DE" b="1" u="sng" dirty="0" smtClean="0"/>
              <a:t>Lösung</a:t>
            </a:r>
            <a:r>
              <a:rPr lang="de-DE" b="1" u="sng" dirty="0" smtClean="0"/>
              <a:t>:</a:t>
            </a:r>
          </a:p>
          <a:p>
            <a:r>
              <a:rPr lang="de-DE" dirty="0" smtClean="0"/>
              <a:t>Vektorversion des Logarithmus aus der MATHLIB verwenden</a:t>
            </a:r>
          </a:p>
          <a:p>
            <a:r>
              <a:rPr lang="de-DE" dirty="0" smtClean="0"/>
              <a:t>Hierbei werden jeweils zwei Logarithmen parallel berechnet</a:t>
            </a:r>
          </a:p>
          <a:p>
            <a:r>
              <a:rPr lang="de-DE" dirty="0" smtClean="0"/>
              <a:t>Berechnung ebenfalls hinsichtlich des C674x optimiert</a:t>
            </a: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 Faktor 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r>
              <a:rPr lang="de-DE" smtClean="0"/>
              <a:t>: </a:t>
            </a:r>
            <a:r>
              <a:rPr lang="de-DE" smtClean="0"/>
              <a:t>DSP-Optimierung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Merkmalssätze und Bewertungsmetriken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MDA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467544" y="1700808"/>
            <a:ext cx="0" cy="2880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467544" y="4581128"/>
            <a:ext cx="6264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32240" y="2492896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32240" y="24928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676456" y="1700810"/>
            <a:ext cx="0" cy="792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467544" y="1700808"/>
            <a:ext cx="8208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32240" y="3284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32240" y="256490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676456" y="256490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32240" y="334411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32240" y="378911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676456" y="334411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/>
        </p:nvGraphicFramePr>
        <p:xfrm>
          <a:off x="467544" y="5373216"/>
          <a:ext cx="2016224" cy="82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Formel" r:id="rId3" imgW="1054100" imgH="431800" progId="Equation.3">
                  <p:embed/>
                </p:oleObj>
              </mc:Choice>
              <mc:Fallback>
                <p:oleObj name="Formel" r:id="rId3" imgW="1054100" imgH="431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73216"/>
                        <a:ext cx="2016224" cy="825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/>
        </p:nvGraphicFramePr>
        <p:xfrm>
          <a:off x="3131840" y="5373216"/>
          <a:ext cx="2600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Formel" r:id="rId5" imgW="926698" imgH="393529" progId="Equation.3">
                  <p:embed/>
                </p:oleObj>
              </mc:Choice>
              <mc:Fallback>
                <p:oleObj name="Formel" r:id="rId5" imgW="926698" imgH="393529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26003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/>
        </p:nvGraphicFramePr>
        <p:xfrm>
          <a:off x="6444208" y="5301208"/>
          <a:ext cx="1656184" cy="84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Formel" r:id="rId7" imgW="774364" imgH="393529" progId="Equation.3">
                  <p:embed/>
                </p:oleObj>
              </mc:Choice>
              <mc:Fallback>
                <p:oleObj name="Formel" r:id="rId7" imgW="774364" imgH="393529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301208"/>
                        <a:ext cx="1656184" cy="84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feld 71"/>
          <p:cNvSpPr txBox="1"/>
          <p:nvPr/>
        </p:nvSpPr>
        <p:spPr>
          <a:xfrm>
            <a:off x="395536" y="47251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Extraktionsrate</a:t>
            </a:r>
            <a:endParaRPr lang="de-DE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355976" y="47971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Energie-</a:t>
            </a:r>
            <a:r>
              <a:rPr lang="de-DE" dirty="0" err="1" smtClean="0">
                <a:latin typeface="+mn-lt"/>
              </a:rPr>
              <a:t>Effizienzen</a:t>
            </a:r>
            <a:endParaRPr lang="de-DE" dirty="0">
              <a:latin typeface="+mn-lt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67544" y="4725144"/>
            <a:ext cx="216024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3131840" y="4725144"/>
            <a:ext cx="547260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6732240" y="3858329"/>
            <a:ext cx="194421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+mn-lt"/>
              </a:rPr>
              <a:t>FSet1</a:t>
            </a:r>
          </a:p>
          <a:p>
            <a:r>
              <a:rPr lang="de-DE" b="1" dirty="0" smtClean="0">
                <a:solidFill>
                  <a:srgbClr val="0070C0"/>
                </a:solidFill>
                <a:latin typeface="+mn-lt"/>
              </a:rPr>
              <a:t>FSet2</a:t>
            </a:r>
          </a:p>
          <a:p>
            <a:r>
              <a:rPr lang="de-DE" b="1" dirty="0" smtClean="0">
                <a:solidFill>
                  <a:srgbClr val="00B050"/>
                </a:solidFill>
                <a:latin typeface="+mn-lt"/>
              </a:rPr>
              <a:t>FSet3</a:t>
            </a:r>
          </a:p>
          <a:p>
            <a:r>
              <a:rPr lang="de-DE" b="1" dirty="0" smtClean="0">
                <a:solidFill>
                  <a:srgbClr val="FFC000"/>
                </a:solidFill>
                <a:latin typeface="+mn-lt"/>
              </a:rPr>
              <a:t>FSet4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19255"/>
              </p:ext>
            </p:extLst>
          </p:nvPr>
        </p:nvGraphicFramePr>
        <p:xfrm>
          <a:off x="503238" y="1665288"/>
          <a:ext cx="8412162" cy="305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852188"/>
              </p:ext>
            </p:extLst>
          </p:nvPr>
        </p:nvGraphicFramePr>
        <p:xfrm>
          <a:off x="503238" y="1665288"/>
          <a:ext cx="8412162" cy="29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Heterogenes System aus Sicht der Laufzeit besser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806516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ARM aus Sicht der Energie-Effizienz vorzuziehen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Keine 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Energie-effizienter (Ausnahme MCL3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Fazit: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Architektur muss hinsichtlich </a:t>
            </a:r>
            <a:r>
              <a:rPr lang="de-DE" dirty="0" smtClean="0"/>
              <a:t>des benötigten </a:t>
            </a:r>
            <a:r>
              <a:rPr lang="de-DE" dirty="0" smtClean="0"/>
              <a:t>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smtClean="0"/>
              <a:t>Heterogenes System</a:t>
            </a:r>
          </a:p>
          <a:p>
            <a:r>
              <a:rPr lang="de-DE" b="1" dirty="0" smtClean="0"/>
              <a:t>Optimierung am Beispiel des MFCC-Merkmals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dirty="0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Rechenkapazität lässt automatische Verwaltung der Musik-</a:t>
            </a:r>
          </a:p>
          <a:p>
            <a:pPr>
              <a:buNone/>
            </a:pPr>
            <a:r>
              <a:rPr lang="de-DE" dirty="0" smtClean="0"/>
              <a:t>	Datenbanken zu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 Verwaltung mit inhaltsbasierter Musikklassifikation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Ressourcen auf den Geräten, z.B. Akkuleistung</a:t>
            </a:r>
          </a:p>
          <a:p>
            <a:r>
              <a:rPr lang="de-DE" dirty="0" smtClean="0"/>
              <a:t>Musikklassifikation ist sehr Rechenzeit-intensiv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Entwicklung von </a:t>
            </a:r>
            <a:r>
              <a:rPr lang="de-DE" dirty="0" err="1" smtClean="0"/>
              <a:t>Prozessorachitekturen</a:t>
            </a:r>
            <a:r>
              <a:rPr lang="de-DE" dirty="0" smtClean="0"/>
              <a:t>, die für diese Aufgabe spezialisiert sind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2166162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79512" y="458112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</a:t>
            </a:r>
            <a:endParaRPr lang="de-DE" dirty="0">
              <a:latin typeface="+mn-lt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25" name="Flussdiagramm: Verbindungsstelle 24"/>
          <p:cNvSpPr/>
          <p:nvPr/>
        </p:nvSpPr>
        <p:spPr bwMode="auto">
          <a:xfrm>
            <a:off x="217687" y="3284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Flussdiagramm: Verbindungsstelle 25"/>
          <p:cNvSpPr/>
          <p:nvPr/>
        </p:nvSpPr>
        <p:spPr bwMode="auto">
          <a:xfrm>
            <a:off x="273581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Flussdiagramm: Verbindungsstelle 27"/>
          <p:cNvSpPr/>
          <p:nvPr/>
        </p:nvSpPr>
        <p:spPr bwMode="auto">
          <a:xfrm>
            <a:off x="334087" y="3248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Flussdiagramm: Verbindungsstelle 28"/>
          <p:cNvSpPr/>
          <p:nvPr/>
        </p:nvSpPr>
        <p:spPr bwMode="auto">
          <a:xfrm>
            <a:off x="370087" y="3789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Flussdiagramm: Verbindungsstelle 29"/>
          <p:cNvSpPr/>
          <p:nvPr/>
        </p:nvSpPr>
        <p:spPr bwMode="auto">
          <a:xfrm>
            <a:off x="406087" y="342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Flussdiagramm: Verbindungsstelle 30"/>
          <p:cNvSpPr/>
          <p:nvPr/>
        </p:nvSpPr>
        <p:spPr bwMode="auto">
          <a:xfrm>
            <a:off x="446793" y="3385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2" name="Flussdiagramm: Verbindungsstelle 31"/>
          <p:cNvSpPr/>
          <p:nvPr/>
        </p:nvSpPr>
        <p:spPr bwMode="auto">
          <a:xfrm>
            <a:off x="464793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3" name="Flussdiagramm: Verbindungsstelle 32"/>
          <p:cNvSpPr/>
          <p:nvPr/>
        </p:nvSpPr>
        <p:spPr bwMode="auto">
          <a:xfrm>
            <a:off x="503552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Flussdiagramm: Verbindungsstelle 33"/>
          <p:cNvSpPr/>
          <p:nvPr/>
        </p:nvSpPr>
        <p:spPr bwMode="auto">
          <a:xfrm>
            <a:off x="521552" y="34330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Flussdiagramm: Verbindungsstelle 34"/>
          <p:cNvSpPr/>
          <p:nvPr/>
        </p:nvSpPr>
        <p:spPr bwMode="auto">
          <a:xfrm>
            <a:off x="557552" y="324936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Flussdiagramm: Verbindungsstelle 35"/>
          <p:cNvSpPr/>
          <p:nvPr/>
        </p:nvSpPr>
        <p:spPr bwMode="auto">
          <a:xfrm>
            <a:off x="621000" y="3771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Flussdiagramm: Verbindungsstelle 36"/>
          <p:cNvSpPr/>
          <p:nvPr/>
        </p:nvSpPr>
        <p:spPr bwMode="auto">
          <a:xfrm>
            <a:off x="661706" y="3246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Flussdiagramm: Verbindungsstelle 37"/>
          <p:cNvSpPr/>
          <p:nvPr/>
        </p:nvSpPr>
        <p:spPr bwMode="auto">
          <a:xfrm>
            <a:off x="720000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Flussdiagramm: Verbindungsstelle 38"/>
          <p:cNvSpPr/>
          <p:nvPr/>
        </p:nvSpPr>
        <p:spPr bwMode="auto">
          <a:xfrm>
            <a:off x="792000" y="3267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Flussdiagramm: Verbindungsstelle 39"/>
          <p:cNvSpPr/>
          <p:nvPr/>
        </p:nvSpPr>
        <p:spPr bwMode="auto">
          <a:xfrm>
            <a:off x="812324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Flussdiagramm: Verbindungsstelle 40"/>
          <p:cNvSpPr/>
          <p:nvPr/>
        </p:nvSpPr>
        <p:spPr bwMode="auto">
          <a:xfrm>
            <a:off x="863588" y="335033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Flussdiagramm: Verbindungsstelle 41"/>
          <p:cNvSpPr/>
          <p:nvPr/>
        </p:nvSpPr>
        <p:spPr bwMode="auto">
          <a:xfrm>
            <a:off x="954000" y="381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Flussdiagramm: Verbindungsstelle 42"/>
          <p:cNvSpPr/>
          <p:nvPr/>
        </p:nvSpPr>
        <p:spPr bwMode="auto">
          <a:xfrm>
            <a:off x="1026000" y="3209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Flussdiagramm: Verbindungsstelle 43"/>
          <p:cNvSpPr/>
          <p:nvPr/>
        </p:nvSpPr>
        <p:spPr bwMode="auto">
          <a:xfrm>
            <a:off x="1082324" y="3771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5" name="Flussdiagramm: Verbindungsstelle 44"/>
          <p:cNvSpPr/>
          <p:nvPr/>
        </p:nvSpPr>
        <p:spPr bwMode="auto">
          <a:xfrm>
            <a:off x="1118324" y="3191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Flussdiagramm: Verbindungsstelle 45"/>
          <p:cNvSpPr/>
          <p:nvPr/>
        </p:nvSpPr>
        <p:spPr bwMode="auto">
          <a:xfrm>
            <a:off x="1169624" y="375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Flussdiagramm: Verbindungsstelle 46"/>
          <p:cNvSpPr/>
          <p:nvPr/>
        </p:nvSpPr>
        <p:spPr bwMode="auto">
          <a:xfrm>
            <a:off x="1205624" y="33505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Flussdiagramm: Verbindungsstelle 47"/>
          <p:cNvSpPr/>
          <p:nvPr/>
        </p:nvSpPr>
        <p:spPr bwMode="auto">
          <a:xfrm>
            <a:off x="1278000" y="3888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9" name="Flussdiagramm: Verbindungsstelle 48"/>
          <p:cNvSpPr/>
          <p:nvPr/>
        </p:nvSpPr>
        <p:spPr bwMode="auto">
          <a:xfrm>
            <a:off x="1368000" y="3265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Flussdiagramm: Verbindungsstelle 49"/>
          <p:cNvSpPr/>
          <p:nvPr/>
        </p:nvSpPr>
        <p:spPr bwMode="auto">
          <a:xfrm>
            <a:off x="1422000" y="3753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Flussdiagramm: Verbindungsstelle 50"/>
          <p:cNvSpPr/>
          <p:nvPr/>
        </p:nvSpPr>
        <p:spPr bwMode="auto">
          <a:xfrm>
            <a:off x="1485000" y="3264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Flussdiagramm: Verbindungsstelle 51"/>
          <p:cNvSpPr/>
          <p:nvPr/>
        </p:nvSpPr>
        <p:spPr bwMode="auto">
          <a:xfrm>
            <a:off x="1523324" y="384999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Flussdiagramm: Verbindungsstelle 52"/>
          <p:cNvSpPr/>
          <p:nvPr/>
        </p:nvSpPr>
        <p:spPr bwMode="auto">
          <a:xfrm>
            <a:off x="1584000" y="30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Flussdiagramm: Verbindungsstelle 53"/>
          <p:cNvSpPr/>
          <p:nvPr/>
        </p:nvSpPr>
        <p:spPr bwMode="auto">
          <a:xfrm>
            <a:off x="1620000" y="387038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5" name="Flussdiagramm: Verbindungsstelle 54"/>
          <p:cNvSpPr/>
          <p:nvPr/>
        </p:nvSpPr>
        <p:spPr bwMode="auto">
          <a:xfrm>
            <a:off x="1691680" y="33015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6" name="Flussdiagramm: Verbindungsstelle 55"/>
          <p:cNvSpPr/>
          <p:nvPr/>
        </p:nvSpPr>
        <p:spPr bwMode="auto">
          <a:xfrm>
            <a:off x="1800000" y="3189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7" name="Flussdiagramm: Verbindungsstelle 56"/>
          <p:cNvSpPr/>
          <p:nvPr/>
        </p:nvSpPr>
        <p:spPr bwMode="auto">
          <a:xfrm>
            <a:off x="1764000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8" name="Flussdiagramm: Verbindungsstelle 57"/>
          <p:cNvSpPr/>
          <p:nvPr/>
        </p:nvSpPr>
        <p:spPr bwMode="auto">
          <a:xfrm>
            <a:off x="1874028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9" name="Flussdiagramm: Verbindungsstelle 58"/>
          <p:cNvSpPr/>
          <p:nvPr/>
        </p:nvSpPr>
        <p:spPr bwMode="auto">
          <a:xfrm>
            <a:off x="1881115" y="3303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0" name="Flussdiagramm: Verbindungsstelle 59"/>
          <p:cNvSpPr/>
          <p:nvPr/>
        </p:nvSpPr>
        <p:spPr bwMode="auto">
          <a:xfrm>
            <a:off x="1926000" y="3205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1" name="Flussdiagramm: Verbindungsstelle 60"/>
          <p:cNvSpPr/>
          <p:nvPr/>
        </p:nvSpPr>
        <p:spPr bwMode="auto">
          <a:xfrm>
            <a:off x="1979712" y="407707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Flussdiagramm: Verbindungsstelle 61"/>
          <p:cNvSpPr/>
          <p:nvPr/>
        </p:nvSpPr>
        <p:spPr bwMode="auto">
          <a:xfrm>
            <a:off x="2042400" y="29249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Flussdiagramm: Verbindungsstelle 62"/>
          <p:cNvSpPr/>
          <p:nvPr/>
        </p:nvSpPr>
        <p:spPr bwMode="auto">
          <a:xfrm>
            <a:off x="2078400" y="3733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Flussdiagramm: Verbindungsstelle 63"/>
          <p:cNvSpPr/>
          <p:nvPr/>
        </p:nvSpPr>
        <p:spPr bwMode="auto">
          <a:xfrm>
            <a:off x="2178000" y="39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Flussdiagramm: Verbindungsstelle 64"/>
          <p:cNvSpPr/>
          <p:nvPr/>
        </p:nvSpPr>
        <p:spPr bwMode="auto">
          <a:xfrm>
            <a:off x="2110537" y="3186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Flussdiagramm: Verbindungsstelle 65"/>
          <p:cNvSpPr/>
          <p:nvPr/>
        </p:nvSpPr>
        <p:spPr bwMode="auto">
          <a:xfrm>
            <a:off x="2270081" y="3060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Flussdiagramm: Verbindungsstelle 66"/>
          <p:cNvSpPr/>
          <p:nvPr/>
        </p:nvSpPr>
        <p:spPr bwMode="auto">
          <a:xfrm>
            <a:off x="2309362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Flussdiagramm: Verbindungsstelle 67"/>
          <p:cNvSpPr/>
          <p:nvPr/>
        </p:nvSpPr>
        <p:spPr bwMode="auto">
          <a:xfrm>
            <a:off x="2398428" y="3302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Flussdiagramm: Verbindungsstelle 68"/>
          <p:cNvSpPr/>
          <p:nvPr/>
        </p:nvSpPr>
        <p:spPr bwMode="auto">
          <a:xfrm>
            <a:off x="2440090" y="3841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Flussdiagramm: Verbindungsstelle 69"/>
          <p:cNvSpPr/>
          <p:nvPr/>
        </p:nvSpPr>
        <p:spPr bwMode="auto">
          <a:xfrm>
            <a:off x="2483768" y="30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Flussdiagramm: Verbindungsstelle 70"/>
          <p:cNvSpPr/>
          <p:nvPr/>
        </p:nvSpPr>
        <p:spPr bwMode="auto">
          <a:xfrm>
            <a:off x="2538000" y="390751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Flussdiagramm: Verbindungsstelle 71"/>
          <p:cNvSpPr/>
          <p:nvPr/>
        </p:nvSpPr>
        <p:spPr bwMode="auto">
          <a:xfrm>
            <a:off x="2574900" y="3349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3" name="Flussdiagramm: Verbindungsstelle 72"/>
          <p:cNvSpPr/>
          <p:nvPr/>
        </p:nvSpPr>
        <p:spPr bwMode="auto">
          <a:xfrm>
            <a:off x="2682000" y="3803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4" name="Flussdiagramm: Verbindungsstelle 73"/>
          <p:cNvSpPr/>
          <p:nvPr/>
        </p:nvSpPr>
        <p:spPr bwMode="auto">
          <a:xfrm>
            <a:off x="2718000" y="3168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Flussdiagramm: Verbindungsstelle 74"/>
          <p:cNvSpPr/>
          <p:nvPr/>
        </p:nvSpPr>
        <p:spPr bwMode="auto">
          <a:xfrm>
            <a:off x="275760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Flussdiagramm: Verbindungsstelle 75"/>
          <p:cNvSpPr/>
          <p:nvPr/>
        </p:nvSpPr>
        <p:spPr bwMode="auto">
          <a:xfrm>
            <a:off x="2840872" y="3300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7" name="Flussdiagramm: Verbindungsstelle 76"/>
          <p:cNvSpPr/>
          <p:nvPr/>
        </p:nvSpPr>
        <p:spPr bwMode="auto">
          <a:xfrm>
            <a:off x="2910000" y="39624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Flussdiagramm: Verbindungsstelle 77"/>
          <p:cNvSpPr/>
          <p:nvPr/>
        </p:nvSpPr>
        <p:spPr bwMode="auto">
          <a:xfrm>
            <a:off x="2951820" y="292541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9" name="Flussdiagramm: Verbindungsstelle 78"/>
          <p:cNvSpPr/>
          <p:nvPr/>
        </p:nvSpPr>
        <p:spPr bwMode="auto">
          <a:xfrm>
            <a:off x="2994026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Flussdiagramm: Verbindungsstelle 79"/>
          <p:cNvSpPr/>
          <p:nvPr/>
        </p:nvSpPr>
        <p:spPr bwMode="auto">
          <a:xfrm>
            <a:off x="3015851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Flussdiagramm: Verbindungsstelle 80"/>
          <p:cNvSpPr/>
          <p:nvPr/>
        </p:nvSpPr>
        <p:spPr bwMode="auto">
          <a:xfrm>
            <a:off x="3059832" y="38780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2" name="Flussdiagramm: Verbindungsstelle 81"/>
          <p:cNvSpPr/>
          <p:nvPr/>
        </p:nvSpPr>
        <p:spPr bwMode="auto">
          <a:xfrm>
            <a:off x="3095832" y="3519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Flussdiagramm: Verbindungsstelle 82"/>
          <p:cNvSpPr/>
          <p:nvPr/>
        </p:nvSpPr>
        <p:spPr bwMode="auto">
          <a:xfrm>
            <a:off x="3186000" y="3024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4" name="Flussdiagramm: Verbindungsstelle 83"/>
          <p:cNvSpPr/>
          <p:nvPr/>
        </p:nvSpPr>
        <p:spPr bwMode="auto">
          <a:xfrm>
            <a:off x="3223444" y="3810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Flussdiagramm: Verbindungsstelle 84"/>
          <p:cNvSpPr/>
          <p:nvPr/>
        </p:nvSpPr>
        <p:spPr bwMode="auto">
          <a:xfrm>
            <a:off x="3131832" y="3801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Flussdiagramm: Verbindungsstelle 85"/>
          <p:cNvSpPr/>
          <p:nvPr/>
        </p:nvSpPr>
        <p:spPr bwMode="auto">
          <a:xfrm>
            <a:off x="3275856" y="3350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7" name="Flussdiagramm: Verbindungsstelle 86"/>
          <p:cNvSpPr/>
          <p:nvPr/>
        </p:nvSpPr>
        <p:spPr bwMode="auto">
          <a:xfrm>
            <a:off x="3347864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8" name="Flussdiagramm: Verbindungsstelle 87"/>
          <p:cNvSpPr/>
          <p:nvPr/>
        </p:nvSpPr>
        <p:spPr bwMode="auto">
          <a:xfrm>
            <a:off x="3387689" y="294664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9" name="Flussdiagramm: Verbindungsstelle 88"/>
          <p:cNvSpPr/>
          <p:nvPr/>
        </p:nvSpPr>
        <p:spPr bwMode="auto">
          <a:xfrm>
            <a:off x="3438000" y="39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0" name="Flussdiagramm: Verbindungsstelle 89"/>
          <p:cNvSpPr/>
          <p:nvPr/>
        </p:nvSpPr>
        <p:spPr bwMode="auto">
          <a:xfrm>
            <a:off x="3475444" y="3282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1" name="Flussdiagramm: Verbindungsstelle 90"/>
          <p:cNvSpPr/>
          <p:nvPr/>
        </p:nvSpPr>
        <p:spPr bwMode="auto">
          <a:xfrm>
            <a:off x="3600000" y="3928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2" name="Flussdiagramm: Verbindungsstelle 91"/>
          <p:cNvSpPr/>
          <p:nvPr/>
        </p:nvSpPr>
        <p:spPr bwMode="auto">
          <a:xfrm>
            <a:off x="3524400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3" name="Flussdiagramm: Verbindungsstelle 92"/>
          <p:cNvSpPr/>
          <p:nvPr/>
        </p:nvSpPr>
        <p:spPr bwMode="auto">
          <a:xfrm>
            <a:off x="3642206" y="320094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Flussdiagramm: Verbindungsstelle 93"/>
          <p:cNvSpPr/>
          <p:nvPr/>
        </p:nvSpPr>
        <p:spPr bwMode="auto">
          <a:xfrm>
            <a:off x="368249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5" name="Flussdiagramm: Verbindungsstelle 94"/>
          <p:cNvSpPr/>
          <p:nvPr/>
        </p:nvSpPr>
        <p:spPr bwMode="auto">
          <a:xfrm>
            <a:off x="3744000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6" name="Flussdiagramm: Verbindungsstelle 95"/>
          <p:cNvSpPr/>
          <p:nvPr/>
        </p:nvSpPr>
        <p:spPr bwMode="auto">
          <a:xfrm>
            <a:off x="3816890" y="3956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7" name="Flussdiagramm: Verbindungsstelle 96"/>
          <p:cNvSpPr/>
          <p:nvPr/>
        </p:nvSpPr>
        <p:spPr bwMode="auto">
          <a:xfrm>
            <a:off x="3852890" y="3060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Flussdiagramm: Verbindungsstelle 97"/>
          <p:cNvSpPr/>
          <p:nvPr/>
        </p:nvSpPr>
        <p:spPr bwMode="auto">
          <a:xfrm>
            <a:off x="3906000" y="3699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9" name="Flussdiagramm: Verbindungsstelle 98"/>
          <p:cNvSpPr/>
          <p:nvPr/>
        </p:nvSpPr>
        <p:spPr bwMode="auto">
          <a:xfrm>
            <a:off x="3942000" y="3232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0" name="Flussdiagramm: Verbindungsstelle 99"/>
          <p:cNvSpPr/>
          <p:nvPr/>
        </p:nvSpPr>
        <p:spPr bwMode="auto">
          <a:xfrm>
            <a:off x="383489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1" name="Flussdiagramm: Verbindungsstelle 100"/>
          <p:cNvSpPr/>
          <p:nvPr/>
        </p:nvSpPr>
        <p:spPr bwMode="auto">
          <a:xfrm>
            <a:off x="3982790" y="3821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Flussdiagramm: Verbindungsstelle 101"/>
          <p:cNvSpPr/>
          <p:nvPr/>
        </p:nvSpPr>
        <p:spPr bwMode="auto">
          <a:xfrm>
            <a:off x="4018790" y="3522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3" name="Flussdiagramm: Verbindungsstelle 102"/>
          <p:cNvSpPr/>
          <p:nvPr/>
        </p:nvSpPr>
        <p:spPr bwMode="auto">
          <a:xfrm>
            <a:off x="4054790" y="3846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4" name="Flussdiagramm: Verbindungsstelle 103"/>
          <p:cNvSpPr/>
          <p:nvPr/>
        </p:nvSpPr>
        <p:spPr bwMode="auto">
          <a:xfrm>
            <a:off x="4090790" y="3058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Flussdiagramm: Verbindungsstelle 104"/>
          <p:cNvSpPr/>
          <p:nvPr/>
        </p:nvSpPr>
        <p:spPr bwMode="auto">
          <a:xfrm>
            <a:off x="4135284" y="3855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6" name="Flussdiagramm: Verbindungsstelle 105"/>
          <p:cNvSpPr/>
          <p:nvPr/>
        </p:nvSpPr>
        <p:spPr bwMode="auto">
          <a:xfrm>
            <a:off x="4194000" y="3351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7" name="Flussdiagramm: Verbindungsstelle 106"/>
          <p:cNvSpPr/>
          <p:nvPr/>
        </p:nvSpPr>
        <p:spPr bwMode="auto">
          <a:xfrm>
            <a:off x="4266000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8" name="Flussdiagramm: Verbindungsstelle 107"/>
          <p:cNvSpPr/>
          <p:nvPr/>
        </p:nvSpPr>
        <p:spPr bwMode="auto">
          <a:xfrm>
            <a:off x="4302000" y="3078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9" name="Flussdiagramm: Verbindungsstelle 108"/>
          <p:cNvSpPr/>
          <p:nvPr/>
        </p:nvSpPr>
        <p:spPr bwMode="auto">
          <a:xfrm>
            <a:off x="4355976" y="39263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0" name="Flussdiagramm: Verbindungsstelle 109"/>
          <p:cNvSpPr/>
          <p:nvPr/>
        </p:nvSpPr>
        <p:spPr bwMode="auto">
          <a:xfrm>
            <a:off x="4427984" y="3249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1" name="Flussdiagramm: Verbindungsstelle 110"/>
          <p:cNvSpPr/>
          <p:nvPr/>
        </p:nvSpPr>
        <p:spPr bwMode="auto">
          <a:xfrm>
            <a:off x="4445984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2" name="Flussdiagramm: Verbindungsstelle 111"/>
          <p:cNvSpPr/>
          <p:nvPr/>
        </p:nvSpPr>
        <p:spPr bwMode="auto">
          <a:xfrm>
            <a:off x="4499992" y="38696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3" name="Flussdiagramm: Verbindungsstelle 112"/>
          <p:cNvSpPr/>
          <p:nvPr/>
        </p:nvSpPr>
        <p:spPr bwMode="auto">
          <a:xfrm>
            <a:off x="4558284" y="3196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Flussdiagramm: Verbindungsstelle 113"/>
          <p:cNvSpPr/>
          <p:nvPr/>
        </p:nvSpPr>
        <p:spPr bwMode="auto">
          <a:xfrm>
            <a:off x="4594311" y="3682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5" name="Flussdiagramm: Verbindungsstelle 114"/>
          <p:cNvSpPr/>
          <p:nvPr/>
        </p:nvSpPr>
        <p:spPr bwMode="auto">
          <a:xfrm>
            <a:off x="4644008" y="3250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Flussdiagramm: Verbindungsstelle 115"/>
          <p:cNvSpPr/>
          <p:nvPr/>
        </p:nvSpPr>
        <p:spPr bwMode="auto">
          <a:xfrm>
            <a:off x="4716016" y="3938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7" name="Flussdiagramm: Verbindungsstelle 116"/>
          <p:cNvSpPr/>
          <p:nvPr/>
        </p:nvSpPr>
        <p:spPr bwMode="auto">
          <a:xfrm>
            <a:off x="4752306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8" name="Flussdiagramm: Verbindungsstelle 117"/>
          <p:cNvSpPr/>
          <p:nvPr/>
        </p:nvSpPr>
        <p:spPr bwMode="auto">
          <a:xfrm>
            <a:off x="4806000" y="36619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9" name="Flussdiagramm: Verbindungsstelle 118"/>
          <p:cNvSpPr/>
          <p:nvPr/>
        </p:nvSpPr>
        <p:spPr bwMode="auto">
          <a:xfrm>
            <a:off x="4842000" y="3237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0" name="Flussdiagramm: Verbindungsstelle 119"/>
          <p:cNvSpPr/>
          <p:nvPr/>
        </p:nvSpPr>
        <p:spPr bwMode="auto">
          <a:xfrm>
            <a:off x="491400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1" name="Flussdiagramm: Verbindungsstelle 120"/>
          <p:cNvSpPr/>
          <p:nvPr/>
        </p:nvSpPr>
        <p:spPr bwMode="auto">
          <a:xfrm>
            <a:off x="4932000" y="3563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" name="Flussdiagramm: Verbindungsstelle 121"/>
          <p:cNvSpPr/>
          <p:nvPr/>
        </p:nvSpPr>
        <p:spPr bwMode="auto">
          <a:xfrm>
            <a:off x="4968290" y="3763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3" name="Flussdiagramm: Verbindungsstelle 122"/>
          <p:cNvSpPr/>
          <p:nvPr/>
        </p:nvSpPr>
        <p:spPr bwMode="auto">
          <a:xfrm>
            <a:off x="501728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4" name="Flussdiagramm: Verbindungsstelle 123"/>
          <p:cNvSpPr/>
          <p:nvPr/>
        </p:nvSpPr>
        <p:spPr bwMode="auto">
          <a:xfrm>
            <a:off x="5051193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5" name="Flussdiagramm: Verbindungsstelle 124"/>
          <p:cNvSpPr/>
          <p:nvPr/>
        </p:nvSpPr>
        <p:spPr bwMode="auto">
          <a:xfrm>
            <a:off x="5112000" y="3245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6" name="Flussdiagramm: Verbindungsstelle 125"/>
          <p:cNvSpPr/>
          <p:nvPr/>
        </p:nvSpPr>
        <p:spPr bwMode="auto">
          <a:xfrm>
            <a:off x="5184072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7" name="Flussdiagramm: Verbindungsstelle 126"/>
          <p:cNvSpPr/>
          <p:nvPr/>
        </p:nvSpPr>
        <p:spPr bwMode="auto">
          <a:xfrm>
            <a:off x="5222743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8" name="Flussdiagramm: Verbindungsstelle 127"/>
          <p:cNvSpPr/>
          <p:nvPr/>
        </p:nvSpPr>
        <p:spPr bwMode="auto">
          <a:xfrm>
            <a:off x="5259033" y="3727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9" name="Flussdiagramm: Verbindungsstelle 128"/>
          <p:cNvSpPr/>
          <p:nvPr/>
        </p:nvSpPr>
        <p:spPr bwMode="auto">
          <a:xfrm>
            <a:off x="5310000" y="3241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0" name="Flussdiagramm: Verbindungsstelle 129"/>
          <p:cNvSpPr/>
          <p:nvPr/>
        </p:nvSpPr>
        <p:spPr bwMode="auto">
          <a:xfrm>
            <a:off x="5346027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1" name="Flussdiagramm: Verbindungsstelle 130"/>
          <p:cNvSpPr/>
          <p:nvPr/>
        </p:nvSpPr>
        <p:spPr bwMode="auto">
          <a:xfrm>
            <a:off x="5387079" y="34698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2" name="Flussdiagramm: Verbindungsstelle 131"/>
          <p:cNvSpPr/>
          <p:nvPr/>
        </p:nvSpPr>
        <p:spPr bwMode="auto">
          <a:xfrm>
            <a:off x="5420988" y="3745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3" name="Flussdiagramm: Verbindungsstelle 132"/>
          <p:cNvSpPr/>
          <p:nvPr/>
        </p:nvSpPr>
        <p:spPr bwMode="auto">
          <a:xfrm>
            <a:off x="5476284" y="3247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4" name="Flussdiagramm: Verbindungsstelle 133"/>
          <p:cNvSpPr/>
          <p:nvPr/>
        </p:nvSpPr>
        <p:spPr bwMode="auto">
          <a:xfrm>
            <a:off x="5505754" y="3664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5" name="Flussdiagramm: Verbindungsstelle 134"/>
          <p:cNvSpPr/>
          <p:nvPr/>
        </p:nvSpPr>
        <p:spPr bwMode="auto">
          <a:xfrm>
            <a:off x="5580112" y="3255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6" name="Flussdiagramm: Verbindungsstelle 135"/>
          <p:cNvSpPr/>
          <p:nvPr/>
        </p:nvSpPr>
        <p:spPr bwMode="auto">
          <a:xfrm>
            <a:off x="5616112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7" name="Flussdiagramm: Verbindungsstelle 136"/>
          <p:cNvSpPr/>
          <p:nvPr/>
        </p:nvSpPr>
        <p:spPr bwMode="auto">
          <a:xfrm>
            <a:off x="5688000" y="3321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8" name="Flussdiagramm: Verbindungsstelle 137"/>
          <p:cNvSpPr/>
          <p:nvPr/>
        </p:nvSpPr>
        <p:spPr bwMode="auto">
          <a:xfrm>
            <a:off x="5730384" y="35222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9" name="Flussdiagramm: Verbindungsstelle 138"/>
          <p:cNvSpPr/>
          <p:nvPr/>
        </p:nvSpPr>
        <p:spPr bwMode="auto">
          <a:xfrm>
            <a:off x="5748384" y="3300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0" name="Flussdiagramm: Verbindungsstelle 139"/>
          <p:cNvSpPr/>
          <p:nvPr/>
        </p:nvSpPr>
        <p:spPr bwMode="auto">
          <a:xfrm>
            <a:off x="5868434" y="37780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1" name="Flussdiagramm: Verbindungsstelle 140"/>
          <p:cNvSpPr/>
          <p:nvPr/>
        </p:nvSpPr>
        <p:spPr bwMode="auto">
          <a:xfrm>
            <a:off x="5917574" y="3094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2" name="Flussdiagramm: Verbindungsstelle 141"/>
          <p:cNvSpPr/>
          <p:nvPr/>
        </p:nvSpPr>
        <p:spPr bwMode="auto">
          <a:xfrm>
            <a:off x="5958000" y="3607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3" name="Flussdiagramm: Verbindungsstelle 142"/>
          <p:cNvSpPr/>
          <p:nvPr/>
        </p:nvSpPr>
        <p:spPr bwMode="auto">
          <a:xfrm>
            <a:off x="6012160" y="334366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4" name="Flussdiagramm: Verbindungsstelle 143"/>
          <p:cNvSpPr/>
          <p:nvPr/>
        </p:nvSpPr>
        <p:spPr bwMode="auto">
          <a:xfrm>
            <a:off x="6084168" y="3807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5" name="Flussdiagramm: Verbindungsstelle 144"/>
          <p:cNvSpPr/>
          <p:nvPr/>
        </p:nvSpPr>
        <p:spPr bwMode="auto">
          <a:xfrm>
            <a:off x="6156176" y="3259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7" name="Flussdiagramm: Verbindungsstelle 146"/>
          <p:cNvSpPr/>
          <p:nvPr/>
        </p:nvSpPr>
        <p:spPr bwMode="auto">
          <a:xfrm>
            <a:off x="6176152" y="3609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8" name="Flussdiagramm: Verbindungsstelle 147"/>
          <p:cNvSpPr/>
          <p:nvPr/>
        </p:nvSpPr>
        <p:spPr bwMode="auto">
          <a:xfrm>
            <a:off x="6212152" y="3280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9" name="Flussdiagramm: Verbindungsstelle 148"/>
          <p:cNvSpPr/>
          <p:nvPr/>
        </p:nvSpPr>
        <p:spPr bwMode="auto">
          <a:xfrm>
            <a:off x="6315314" y="37427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0" name="Flussdiagramm: Verbindungsstelle 149"/>
          <p:cNvSpPr/>
          <p:nvPr/>
        </p:nvSpPr>
        <p:spPr bwMode="auto">
          <a:xfrm>
            <a:off x="6390000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1" name="Flussdiagramm: Verbindungsstelle 150"/>
          <p:cNvSpPr/>
          <p:nvPr/>
        </p:nvSpPr>
        <p:spPr bwMode="auto">
          <a:xfrm>
            <a:off x="6430357" y="36120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2" name="Flussdiagramm: Verbindungsstelle 151"/>
          <p:cNvSpPr/>
          <p:nvPr/>
        </p:nvSpPr>
        <p:spPr bwMode="auto">
          <a:xfrm>
            <a:off x="647071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3" name="Flussdiagramm: Verbindungsstelle 152"/>
          <p:cNvSpPr/>
          <p:nvPr/>
        </p:nvSpPr>
        <p:spPr bwMode="auto">
          <a:xfrm>
            <a:off x="6534000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4" name="Flussdiagramm: Verbindungsstelle 153"/>
          <p:cNvSpPr/>
          <p:nvPr/>
        </p:nvSpPr>
        <p:spPr bwMode="auto">
          <a:xfrm>
            <a:off x="6588224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5" name="Flussdiagramm: Verbindungsstelle 154"/>
          <p:cNvSpPr/>
          <p:nvPr/>
        </p:nvSpPr>
        <p:spPr bwMode="auto">
          <a:xfrm>
            <a:off x="6628581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6" name="Flussdiagramm: Verbindungsstelle 155"/>
          <p:cNvSpPr/>
          <p:nvPr/>
        </p:nvSpPr>
        <p:spPr bwMode="auto">
          <a:xfrm>
            <a:off x="6660232" y="3221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7" name="Flussdiagramm: Verbindungsstelle 156"/>
          <p:cNvSpPr/>
          <p:nvPr/>
        </p:nvSpPr>
        <p:spPr bwMode="auto">
          <a:xfrm>
            <a:off x="6786248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8" name="Flussdiagramm: Verbindungsstelle 157"/>
          <p:cNvSpPr/>
          <p:nvPr/>
        </p:nvSpPr>
        <p:spPr bwMode="auto">
          <a:xfrm>
            <a:off x="6824224" y="333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9" name="Flussdiagramm: Verbindungsstelle 158"/>
          <p:cNvSpPr/>
          <p:nvPr/>
        </p:nvSpPr>
        <p:spPr bwMode="auto">
          <a:xfrm>
            <a:off x="6948264" y="3214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0" name="Flussdiagramm: Verbindungsstelle 159"/>
          <p:cNvSpPr/>
          <p:nvPr/>
        </p:nvSpPr>
        <p:spPr bwMode="auto">
          <a:xfrm>
            <a:off x="6876256" y="35271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1" name="Flussdiagramm: Verbindungsstelle 160"/>
          <p:cNvSpPr/>
          <p:nvPr/>
        </p:nvSpPr>
        <p:spPr bwMode="auto">
          <a:xfrm>
            <a:off x="7020272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2" name="Flussdiagramm: Verbindungsstelle 161"/>
          <p:cNvSpPr/>
          <p:nvPr/>
        </p:nvSpPr>
        <p:spPr bwMode="auto">
          <a:xfrm>
            <a:off x="7092280" y="3565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3" name="Flussdiagramm: Verbindungsstelle 162"/>
          <p:cNvSpPr/>
          <p:nvPr/>
        </p:nvSpPr>
        <p:spPr bwMode="auto">
          <a:xfrm>
            <a:off x="7038272" y="3393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4" name="Flussdiagramm: Verbindungsstelle 163"/>
          <p:cNvSpPr/>
          <p:nvPr/>
        </p:nvSpPr>
        <p:spPr bwMode="auto">
          <a:xfrm>
            <a:off x="7128280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5" name="Flussdiagramm: Verbindungsstelle 164"/>
          <p:cNvSpPr/>
          <p:nvPr/>
        </p:nvSpPr>
        <p:spPr bwMode="auto">
          <a:xfrm>
            <a:off x="7201497" y="359026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6" name="Flussdiagramm: Verbindungsstelle 165"/>
          <p:cNvSpPr/>
          <p:nvPr/>
        </p:nvSpPr>
        <p:spPr bwMode="auto">
          <a:xfrm>
            <a:off x="7240284" y="366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7" name="Flussdiagramm: Verbindungsstelle 166"/>
          <p:cNvSpPr/>
          <p:nvPr/>
        </p:nvSpPr>
        <p:spPr bwMode="auto">
          <a:xfrm>
            <a:off x="7276284" y="3387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8" name="Flussdiagramm: Verbindungsstelle 167"/>
          <p:cNvSpPr/>
          <p:nvPr/>
        </p:nvSpPr>
        <p:spPr bwMode="auto">
          <a:xfrm>
            <a:off x="7322400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9" name="Flussdiagramm: Verbindungsstelle 168"/>
          <p:cNvSpPr/>
          <p:nvPr/>
        </p:nvSpPr>
        <p:spPr bwMode="auto">
          <a:xfrm>
            <a:off x="7380312" y="32065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0" name="Flussdiagramm: Verbindungsstelle 169"/>
          <p:cNvSpPr/>
          <p:nvPr/>
        </p:nvSpPr>
        <p:spPr bwMode="auto">
          <a:xfrm>
            <a:off x="7452320" y="38022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1" name="Flussdiagramm: Verbindungsstelle 170"/>
          <p:cNvSpPr/>
          <p:nvPr/>
        </p:nvSpPr>
        <p:spPr bwMode="auto">
          <a:xfrm>
            <a:off x="7488320" y="3352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2" name="Flussdiagramm: Verbindungsstelle 171"/>
          <p:cNvSpPr/>
          <p:nvPr/>
        </p:nvSpPr>
        <p:spPr bwMode="auto">
          <a:xfrm>
            <a:off x="7596336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3" name="Flussdiagramm: Verbindungsstelle 172"/>
          <p:cNvSpPr/>
          <p:nvPr/>
        </p:nvSpPr>
        <p:spPr bwMode="auto">
          <a:xfrm>
            <a:off x="7744709" y="334738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" name="Flussdiagramm: Verbindungsstelle 173"/>
          <p:cNvSpPr/>
          <p:nvPr/>
        </p:nvSpPr>
        <p:spPr bwMode="auto">
          <a:xfrm>
            <a:off x="7528677" y="3599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Flussdiagramm: Verbindungsstelle 174"/>
          <p:cNvSpPr/>
          <p:nvPr/>
        </p:nvSpPr>
        <p:spPr bwMode="auto">
          <a:xfrm>
            <a:off x="7701565" y="37484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Flussdiagramm: Verbindungsstelle 175"/>
          <p:cNvSpPr/>
          <p:nvPr/>
        </p:nvSpPr>
        <p:spPr bwMode="auto">
          <a:xfrm>
            <a:off x="7812360" y="3529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7" name="Flussdiagramm: Verbindungsstelle 176"/>
          <p:cNvSpPr/>
          <p:nvPr/>
        </p:nvSpPr>
        <p:spPr bwMode="auto">
          <a:xfrm>
            <a:off x="7848360" y="3260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8" name="Flussdiagramm: Verbindungsstelle 177"/>
          <p:cNvSpPr/>
          <p:nvPr/>
        </p:nvSpPr>
        <p:spPr bwMode="auto">
          <a:xfrm>
            <a:off x="7902000" y="3707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9" name="Flussdiagramm: Verbindungsstelle 178"/>
          <p:cNvSpPr/>
          <p:nvPr/>
        </p:nvSpPr>
        <p:spPr bwMode="auto">
          <a:xfrm>
            <a:off x="7963189" y="3388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0" name="Flussdiagramm: Verbindungsstelle 179"/>
          <p:cNvSpPr/>
          <p:nvPr/>
        </p:nvSpPr>
        <p:spPr bwMode="auto">
          <a:xfrm>
            <a:off x="7997618" y="3613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1" name="Flussdiagramm: Verbindungsstelle 180"/>
          <p:cNvSpPr/>
          <p:nvPr/>
        </p:nvSpPr>
        <p:spPr bwMode="auto">
          <a:xfrm>
            <a:off x="8046388" y="329336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2" name="Flussdiagramm: Verbindungsstelle 181"/>
          <p:cNvSpPr/>
          <p:nvPr/>
        </p:nvSpPr>
        <p:spPr bwMode="auto">
          <a:xfrm>
            <a:off x="8172400" y="3689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3" name="Flussdiagramm: Verbindungsstelle 182"/>
          <p:cNvSpPr/>
          <p:nvPr/>
        </p:nvSpPr>
        <p:spPr bwMode="auto">
          <a:xfrm>
            <a:off x="8122284" y="3457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4" name="Flussdiagramm: Verbindungsstelle 183"/>
          <p:cNvSpPr/>
          <p:nvPr/>
        </p:nvSpPr>
        <p:spPr bwMode="auto">
          <a:xfrm>
            <a:off x="8210020" y="345785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5" name="Flussdiagramm: Verbindungsstelle 184"/>
          <p:cNvSpPr/>
          <p:nvPr/>
        </p:nvSpPr>
        <p:spPr bwMode="auto">
          <a:xfrm>
            <a:off x="8246020" y="360739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6" name="Flussdiagramm: Verbindungsstelle 185"/>
          <p:cNvSpPr/>
          <p:nvPr/>
        </p:nvSpPr>
        <p:spPr bwMode="auto">
          <a:xfrm>
            <a:off x="8316416" y="324372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7" name="Flussdiagramm: Verbindungsstelle 186"/>
          <p:cNvSpPr/>
          <p:nvPr/>
        </p:nvSpPr>
        <p:spPr bwMode="auto">
          <a:xfrm>
            <a:off x="8370424" y="37113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8" name="Flussdiagramm: Verbindungsstelle 187"/>
          <p:cNvSpPr/>
          <p:nvPr/>
        </p:nvSpPr>
        <p:spPr bwMode="auto">
          <a:xfrm>
            <a:off x="8404853" y="3500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9" name="Flussdiagramm: Verbindungsstelle 188"/>
          <p:cNvSpPr/>
          <p:nvPr/>
        </p:nvSpPr>
        <p:spPr bwMode="auto">
          <a:xfrm>
            <a:off x="8460432" y="36119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0" name="Flussdiagramm: Verbindungsstelle 189"/>
          <p:cNvSpPr/>
          <p:nvPr/>
        </p:nvSpPr>
        <p:spPr bwMode="auto">
          <a:xfrm>
            <a:off x="8501977" y="3334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1" name="Flussdiagramm: Verbindungsstelle 190"/>
          <p:cNvSpPr/>
          <p:nvPr/>
        </p:nvSpPr>
        <p:spPr bwMode="auto">
          <a:xfrm>
            <a:off x="8604448" y="371550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2" name="Flussdiagramm: Verbindungsstelle 191"/>
          <p:cNvSpPr/>
          <p:nvPr/>
        </p:nvSpPr>
        <p:spPr bwMode="auto">
          <a:xfrm>
            <a:off x="8658000" y="33868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3" name="Flussdiagramm: Verbindungsstelle 192"/>
          <p:cNvSpPr/>
          <p:nvPr/>
        </p:nvSpPr>
        <p:spPr bwMode="auto">
          <a:xfrm>
            <a:off x="8695620" y="355617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4" name="Flussdiagramm: Verbindungsstelle 193"/>
          <p:cNvSpPr/>
          <p:nvPr/>
        </p:nvSpPr>
        <p:spPr bwMode="auto">
          <a:xfrm>
            <a:off x="8748464" y="330993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5" name="Flussdiagramm: Verbindungsstelle 194"/>
          <p:cNvSpPr/>
          <p:nvPr/>
        </p:nvSpPr>
        <p:spPr bwMode="auto">
          <a:xfrm>
            <a:off x="8820472" y="37180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6" name="Flussdiagramm: Verbindungsstelle 195"/>
          <p:cNvSpPr/>
          <p:nvPr/>
        </p:nvSpPr>
        <p:spPr bwMode="auto">
          <a:xfrm>
            <a:off x="8892480" y="344851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7" name="Flussdiagramm: Verbindungsstelle 196"/>
          <p:cNvSpPr/>
          <p:nvPr/>
        </p:nvSpPr>
        <p:spPr bwMode="auto">
          <a:xfrm>
            <a:off x="8928488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8" name="Flussdiagramm: Verbindungsstelle 197"/>
          <p:cNvSpPr/>
          <p:nvPr/>
        </p:nvSpPr>
        <p:spPr bwMode="auto">
          <a:xfrm>
            <a:off x="8952871" y="33151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12140"/>
              </p:ext>
            </p:extLst>
          </p:nvPr>
        </p:nvGraphicFramePr>
        <p:xfrm>
          <a:off x="1377611" y="2896237"/>
          <a:ext cx="5704777" cy="176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2298600" imgH="711000" progId="">
                  <p:embed/>
                </p:oleObj>
              </mc:Choice>
              <mc:Fallback>
                <p:oleObj name="Equation" r:id="rId4" imgW="2298600" imgH="711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611" y="2896237"/>
                        <a:ext cx="5704777" cy="1765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Textfeld 200"/>
          <p:cNvSpPr txBox="1"/>
          <p:nvPr/>
        </p:nvSpPr>
        <p:spPr>
          <a:xfrm>
            <a:off x="217686" y="4583385"/>
            <a:ext cx="8674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</a:t>
            </a:r>
            <a:r>
              <a:rPr lang="de-DE" dirty="0" smtClean="0">
                <a:latin typeface="+mn-lt"/>
              </a:rPr>
              <a:t>der Daten zur Klassifikation </a:t>
            </a:r>
            <a:endParaRPr lang="de-DE" dirty="0">
              <a:latin typeface="+mn-lt"/>
            </a:endParaRPr>
          </a:p>
        </p:txBody>
      </p:sp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58874"/>
              </p:ext>
            </p:extLst>
          </p:nvPr>
        </p:nvGraphicFramePr>
        <p:xfrm>
          <a:off x="1835133" y="2802003"/>
          <a:ext cx="5393892" cy="255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6" imgW="6827711" imgH="3228023" progId="Visio.Drawing.11">
                  <p:embed/>
                </p:oleObj>
              </mc:Choice>
              <mc:Fallback>
                <p:oleObj name="Visio" r:id="rId6" imgW="6827711" imgH="3228023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33" y="2802003"/>
                        <a:ext cx="5393892" cy="255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Textfeld 203"/>
          <p:cNvSpPr txBox="1"/>
          <p:nvPr/>
        </p:nvSpPr>
        <p:spPr>
          <a:xfrm>
            <a:off x="198186" y="5301208"/>
            <a:ext cx="861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in zwei Phasen: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Training: Erstellen eines Klassifikationsmodells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Klassifikation: Zuordnung von einem Objekt zu einer Klasse 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25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5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201" grpId="0" build="allAtOnce"/>
      <p:bldP spid="2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941168"/>
            <a:ext cx="842493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</a:t>
            </a:r>
            <a:r>
              <a:rPr lang="de-DE" dirty="0" smtClean="0">
                <a:latin typeface="+mn-lt"/>
              </a:rPr>
              <a:t>Lied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b="1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Laufzeit </a:t>
            </a:r>
            <a:r>
              <a:rPr lang="de-DE" dirty="0" smtClean="0">
                <a:latin typeface="+mn-lt"/>
              </a:rPr>
              <a:t>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Prozessierung</a:t>
            </a:r>
            <a:r>
              <a:rPr lang="de-DE" dirty="0" smtClean="0">
                <a:latin typeface="+mn-lt"/>
              </a:rPr>
              <a:t> und Klassifikation geringere </a:t>
            </a:r>
            <a:r>
              <a:rPr lang="de-DE" dirty="0">
                <a:latin typeface="+mn-lt"/>
              </a:rPr>
              <a:t>L</a:t>
            </a:r>
            <a:r>
              <a:rPr lang="de-DE" dirty="0" smtClean="0">
                <a:latin typeface="+mn-lt"/>
              </a:rPr>
              <a:t>aufzeit</a:t>
            </a: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</a:t>
            </a:r>
            <a:r>
              <a:rPr lang="de-DE" dirty="0" smtClean="0"/>
              <a:t>System aus ARM Cortex A8 und TI C674x </a:t>
            </a:r>
            <a:r>
              <a:rPr lang="de-DE" dirty="0" smtClean="0"/>
              <a:t>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Aufgaben:</a:t>
            </a:r>
          </a:p>
          <a:p>
            <a:r>
              <a:rPr lang="de-DE" dirty="0" smtClean="0"/>
              <a:t>Portierung des MCL auf den Cortex A8</a:t>
            </a:r>
          </a:p>
          <a:p>
            <a:r>
              <a:rPr lang="de-DE" dirty="0" smtClean="0"/>
              <a:t>Implementierung der Merkmalsextraktion auf dem C674x</a:t>
            </a:r>
            <a:endParaRPr lang="de-DE" dirty="0" smtClean="0"/>
          </a:p>
          <a:p>
            <a:r>
              <a:rPr lang="de-DE" dirty="0" smtClean="0"/>
              <a:t>Optimierung der Extraktion auf Cortex A8 und C674x</a:t>
            </a:r>
          </a:p>
          <a:p>
            <a:r>
              <a:rPr lang="de-DE" dirty="0" smtClean="0"/>
              <a:t>Untersuchung der Rechenzeit und Energie-Effizienz von Cortex A8 und heterogenen Systems zur Musikklassifikation</a:t>
            </a:r>
          </a:p>
          <a:p>
            <a:r>
              <a:rPr lang="de-DE" dirty="0" smtClean="0"/>
              <a:t>Vergleich der beiden 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4"/>
          <p:cNvSpPr txBox="1">
            <a:spLocks/>
          </p:cNvSpPr>
          <p:nvPr/>
        </p:nvSpPr>
        <p:spPr bwMode="auto">
          <a:xfrm>
            <a:off x="467544" y="4107160"/>
            <a:ext cx="824522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800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MHz Taktung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baseline="0" dirty="0" smtClean="0">
                <a:latin typeface="+mn-lt"/>
              </a:rPr>
              <a:t>128-Bit</a:t>
            </a:r>
            <a:r>
              <a:rPr lang="de-DE" kern="0" dirty="0" smtClean="0">
                <a:latin typeface="+mn-lt"/>
              </a:rPr>
              <a:t> VLIW-Architektur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Float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-Berechnung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Eigener interner Speicher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de-DE" kern="0" dirty="0">
                <a:latin typeface="+mn-lt"/>
              </a:rPr>
              <a:t>198 mW Leistungsaufnahme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lang="de-DE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L2-Cache nur über </a:t>
            </a:r>
            <a:r>
              <a:rPr lang="de-DE" kern="0" dirty="0" err="1" smtClean="0">
                <a:latin typeface="+mn-lt"/>
              </a:rPr>
              <a:t>Shared</a:t>
            </a:r>
            <a:r>
              <a:rPr lang="de-DE" kern="0" dirty="0" smtClean="0">
                <a:latin typeface="+mn-lt"/>
              </a:rPr>
              <a:t> Memory</a:t>
            </a:r>
            <a:endParaRPr lang="de-DE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Hardware-</a:t>
            </a:r>
            <a:r>
              <a:rPr lang="de-DE" kern="0" dirty="0" err="1" smtClean="0">
                <a:latin typeface="+mn-lt"/>
              </a:rPr>
              <a:t>ünterstüzte</a:t>
            </a:r>
            <a:r>
              <a:rPr lang="de-DE" kern="0" dirty="0" smtClean="0">
                <a:latin typeface="+mn-lt"/>
              </a:rPr>
              <a:t> </a:t>
            </a:r>
            <a:r>
              <a:rPr lang="de-DE" kern="0" dirty="0" err="1" smtClean="0">
                <a:latin typeface="+mn-lt"/>
              </a:rPr>
              <a:t>Schleifenparallelisierung</a:t>
            </a:r>
            <a:r>
              <a:rPr lang="de-DE" kern="0" dirty="0" smtClean="0">
                <a:latin typeface="+mn-lt"/>
              </a:rPr>
              <a:t> </a:t>
            </a:r>
            <a:r>
              <a:rPr lang="de-DE" kern="0" dirty="0" smtClean="0">
                <a:latin typeface="+mn-lt"/>
              </a:rPr>
              <a:t>(SPLOOP</a:t>
            </a:r>
            <a:r>
              <a:rPr lang="de-DE" kern="0" dirty="0" smtClean="0">
                <a:latin typeface="+mn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C-fähig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96516" y="4207532"/>
            <a:ext cx="8245226" cy="2103512"/>
          </a:xfrm>
        </p:spPr>
        <p:txBody>
          <a:bodyPr numCol="2"/>
          <a:lstStyle/>
          <a:p>
            <a:r>
              <a:rPr lang="de-DE" dirty="0" smtClean="0"/>
              <a:t>1 GHz Taktung</a:t>
            </a:r>
          </a:p>
          <a:p>
            <a:r>
              <a:rPr lang="de-DE" dirty="0" smtClean="0"/>
              <a:t>ARMv7 Architektur ohne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/>
              <a:t>C++-fähig</a:t>
            </a:r>
          </a:p>
          <a:p>
            <a:r>
              <a:rPr lang="de-DE" dirty="0"/>
              <a:t>169 mW Leistungsaufnahme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NEON-SIMD-Einheit zur </a:t>
            </a:r>
            <a:r>
              <a:rPr lang="de-DE" dirty="0" err="1" smtClean="0"/>
              <a:t>Float</a:t>
            </a:r>
            <a:r>
              <a:rPr lang="de-DE" dirty="0" smtClean="0"/>
              <a:t>-Berechnung mit maximal 4 </a:t>
            </a:r>
            <a:r>
              <a:rPr lang="de-DE" dirty="0" err="1" smtClean="0"/>
              <a:t>Operatioen</a:t>
            </a:r>
            <a:r>
              <a:rPr lang="de-DE" dirty="0" smtClean="0"/>
              <a:t> in 2 Takten parallel</a:t>
            </a:r>
          </a:p>
          <a:p>
            <a:r>
              <a:rPr lang="de-DE" dirty="0" smtClean="0"/>
              <a:t>Direkter Anschluss an L2-Cache</a:t>
            </a:r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3419872" y="162880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619672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508104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C647x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619672" y="350100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339752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6156176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Basiert auf Mel-Skala, einer psychoakustischen Maßeinheit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</a:t>
            </a:r>
            <a:r>
              <a:rPr lang="de-DE" dirty="0" smtClean="0"/>
              <a:t>n </a:t>
            </a:r>
            <a:r>
              <a:rPr lang="de-DE" dirty="0" smtClean="0"/>
              <a:t>Komponenten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ARM-Optimierung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Schritte mit unterschiedlichen Laufzeitanteilen</a:t>
            </a:r>
            <a:endParaRPr lang="de-DE" dirty="0"/>
          </a:p>
          <a:p>
            <a:r>
              <a:rPr lang="de-DE" dirty="0" smtClean="0"/>
              <a:t>Filterbank hat größten Anteil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 smtClean="0"/>
          </a:p>
          <a:p>
            <a:pPr marL="0" indent="0">
              <a:buNone/>
            </a:pPr>
            <a:r>
              <a:rPr lang="de-DE" b="1" u="sng" dirty="0" smtClean="0"/>
              <a:t>Erschwernis</a:t>
            </a:r>
            <a:r>
              <a:rPr lang="de-DE" b="1" u="sng" dirty="0" smtClean="0"/>
              <a:t>:</a:t>
            </a:r>
            <a:endParaRPr lang="de-DE" b="1" u="sng" dirty="0" smtClean="0"/>
          </a:p>
          <a:p>
            <a:r>
              <a:rPr lang="de-DE" dirty="0" smtClean="0"/>
              <a:t>Filterbank = Akkumulation mit verschachtelten Schleifen</a:t>
            </a:r>
          </a:p>
          <a:p>
            <a:r>
              <a:rPr lang="de-DE" dirty="0" smtClean="0"/>
              <a:t>Schleifen werden pro Durchlauf unterschiedlich oft ausgeführt.</a:t>
            </a:r>
          </a:p>
          <a:p>
            <a:pPr marL="0" indent="0">
              <a:buNone/>
            </a:pPr>
            <a:r>
              <a:rPr lang="de-DE" b="1" u="sng" dirty="0" smtClean="0"/>
              <a:t>Lösungsansatz:</a:t>
            </a:r>
          </a:p>
          <a:p>
            <a:r>
              <a:rPr lang="de-DE" dirty="0" smtClean="0"/>
              <a:t>Aufteilung in Abschnitte mit 4, 2 und 1 Operation</a:t>
            </a:r>
          </a:p>
          <a:p>
            <a:r>
              <a:rPr lang="de-DE" dirty="0" smtClean="0"/>
              <a:t>Ausnutzung von SIMD zur Berechnung der Filterbank-Anwendung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691712731"/>
              </p:ext>
            </p:extLst>
          </p:nvPr>
        </p:nvGraphicFramePr>
        <p:xfrm>
          <a:off x="4788024" y="2204864"/>
          <a:ext cx="2880320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694</Words>
  <Application>Microsoft Office PowerPoint</Application>
  <PresentationFormat>Bildschirmpräsentation (4:3)</PresentationFormat>
  <Paragraphs>193</Paragraphs>
  <Slides>17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luh_folienmaster_IMS-TI-Gebäude</vt:lpstr>
      <vt:lpstr>Equation</vt:lpstr>
      <vt:lpstr>Visio</vt:lpstr>
      <vt:lpstr>Formel</vt:lpstr>
      <vt:lpstr>  </vt:lpstr>
      <vt:lpstr>Einteilung</vt:lpstr>
      <vt:lpstr>Motivation</vt:lpstr>
      <vt:lpstr>Musikklassifikation</vt:lpstr>
      <vt:lpstr>Extraktionszeiten auf verschiedenen Prozessoren</vt:lpstr>
      <vt:lpstr>Aufgabenstellung</vt:lpstr>
      <vt:lpstr>Heterogenes System</vt:lpstr>
      <vt:lpstr>MFCC</vt:lpstr>
      <vt:lpstr>MFCC: ARM-Optimierung (1)</vt:lpstr>
      <vt:lpstr>MFCC: ARM-Optimierung (2)</vt:lpstr>
      <vt:lpstr>MFCC: DSP-Optimierung</vt:lpstr>
      <vt:lpstr>Merkmalssätze und Bewertungsmetriken</vt:lpstr>
      <vt:lpstr>Vergleich ARM und DSP (Extraktionsrate)</vt:lpstr>
      <vt:lpstr>Vergleich ARM und DSP (Energie-Effizenz)</vt:lpstr>
      <vt:lpstr>Vergleich ARM und heterogenes System (Laufzeit)</vt:lpstr>
      <vt:lpstr>Vergleich ARM und heterogenes System (Energie-Effizienz)</vt:lpstr>
      <vt:lpstr>Zusammenfassung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Kristian Wolpers</cp:lastModifiedBy>
  <cp:revision>163</cp:revision>
  <dcterms:created xsi:type="dcterms:W3CDTF">2010-11-18T16:35:22Z</dcterms:created>
  <dcterms:modified xsi:type="dcterms:W3CDTF">2013-08-27T11:05:21Z</dcterms:modified>
</cp:coreProperties>
</file>