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71" r:id="rId5"/>
    <p:sldId id="258" r:id="rId6"/>
    <p:sldId id="272" r:id="rId7"/>
    <p:sldId id="274" r:id="rId8"/>
    <p:sldId id="275" r:id="rId9"/>
    <p:sldId id="270" r:id="rId10"/>
    <p:sldId id="278" r:id="rId11"/>
    <p:sldId id="279" r:id="rId12"/>
    <p:sldId id="280" r:id="rId13"/>
    <p:sldId id="281" r:id="rId14"/>
    <p:sldId id="263" r:id="rId15"/>
    <p:sldId id="267" r:id="rId16"/>
    <p:sldId id="283" r:id="rId17"/>
    <p:sldId id="282" r:id="rId18"/>
    <p:sldId id="264" r:id="rId19"/>
    <p:sldId id="285" r:id="rId20"/>
    <p:sldId id="286" r:id="rId21"/>
    <p:sldId id="284" r:id="rId22"/>
    <p:sldId id="265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07CF-5B43-4660-AF6B-213987527D69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5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07CF-5B43-4660-AF6B-213987527D69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68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07CF-5B43-4660-AF6B-213987527D69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41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07CF-5B43-4660-AF6B-213987527D69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69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07CF-5B43-4660-AF6B-213987527D69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71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07CF-5B43-4660-AF6B-213987527D69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337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07CF-5B43-4660-AF6B-213987527D69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16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07CF-5B43-4660-AF6B-213987527D69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72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07CF-5B43-4660-AF6B-213987527D69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29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07CF-5B43-4660-AF6B-213987527D69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79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07CF-5B43-4660-AF6B-213987527D69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91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807CF-5B43-4660-AF6B-213987527D69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551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7784" y="1196752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de-DE" sz="2000" dirty="0" smtClean="0">
                <a:solidFill>
                  <a:schemeClr val="bg1"/>
                </a:solidFill>
              </a:rPr>
              <a:t>Duncan Barker</a:t>
            </a:r>
          </a:p>
          <a:p>
            <a:pPr algn="r"/>
            <a:r>
              <a:rPr lang="de-DE" sz="2000" dirty="0" smtClean="0">
                <a:solidFill>
                  <a:schemeClr val="bg1"/>
                </a:solidFill>
              </a:rPr>
              <a:t>Jonathan Klaiber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91945" y="29546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smtClean="0">
                <a:solidFill>
                  <a:schemeClr val="bg1"/>
                </a:solidFill>
              </a:rPr>
              <a:t>AMSTELHAEGE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525344"/>
            <a:ext cx="914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Heuristics – Team Stadplanning Amsterdam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05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</a:t>
            </a:r>
            <a:r>
              <a:rPr lang="nl-NL" sz="1600" dirty="0" smtClean="0"/>
              <a:t>hebben </a:t>
            </a:r>
            <a:r>
              <a:rPr lang="de-DE" sz="1600" dirty="0" smtClean="0"/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776" y="1772816"/>
            <a:ext cx="79746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Position: Bijhouden van locaties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 smtClean="0"/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Land: Representatie van de plattegrond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/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House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/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Visualisation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/>
              <a:t>Classes (en functies</a:t>
            </a:r>
            <a:r>
              <a:rPr lang="de-DE" sz="3600" dirty="0" smtClean="0"/>
              <a:t>)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65221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</a:t>
            </a:r>
            <a:r>
              <a:rPr lang="nl-NL" sz="1600" dirty="0" smtClean="0"/>
              <a:t>hebben </a:t>
            </a:r>
            <a:r>
              <a:rPr lang="de-DE" sz="1600" dirty="0" smtClean="0"/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776" y="1772816"/>
            <a:ext cx="79746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Position: Bijhouden van locaties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 smtClean="0"/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Land: Representatie van de plattegrond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/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House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/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Visualisation</a:t>
            </a:r>
          </a:p>
          <a:p>
            <a:pPr marL="1257300" lvl="2" indent="-342900">
              <a:buFont typeface="Courier New" pitchFamily="49" charset="0"/>
              <a:buChar char="o"/>
            </a:pPr>
            <a:endParaRPr lang="de-DE" sz="2400" dirty="0"/>
          </a:p>
          <a:p>
            <a:pPr lvl="2"/>
            <a:r>
              <a:rPr lang="de-DE" sz="2400" dirty="0" smtClean="0"/>
              <a:t>Visualisation</a:t>
            </a:r>
          </a:p>
          <a:p>
            <a:pPr lvl="2"/>
            <a:r>
              <a:rPr lang="de-DE" sz="2400" dirty="0" smtClean="0"/>
              <a:t>New Visualisation</a:t>
            </a:r>
          </a:p>
          <a:p>
            <a:pPr lvl="2"/>
            <a:r>
              <a:rPr lang="de-DE" sz="2400" dirty="0" smtClean="0"/>
              <a:t>Performance Plots</a:t>
            </a:r>
          </a:p>
          <a:p>
            <a:pPr lvl="2"/>
            <a:endParaRPr lang="de-DE" sz="2400" dirty="0" smtClean="0"/>
          </a:p>
          <a:p>
            <a:pPr marL="342900" indent="-342900">
              <a:buFont typeface="Courier New" pitchFamily="49" charset="0"/>
              <a:buChar char="o"/>
            </a:pPr>
            <a:endParaRPr lang="de-DE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Classes (en functies)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93658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</a:t>
            </a:r>
            <a:r>
              <a:rPr lang="nl-NL" sz="1600" dirty="0" smtClean="0"/>
              <a:t>hebben </a:t>
            </a:r>
            <a:r>
              <a:rPr lang="de-DE" sz="1600" dirty="0" smtClean="0"/>
              <a:t>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Functie Visualisation</a:t>
            </a:r>
            <a:endParaRPr lang="de-DE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59" y="1628800"/>
            <a:ext cx="4057682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9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hebben </a:t>
            </a:r>
            <a:r>
              <a:rPr lang="de-DE" sz="1600" dirty="0"/>
              <a:t>...</a:t>
            </a:r>
            <a:endParaRPr lang="de-DE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9776" y="1683905"/>
            <a:ext cx="6534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GUI – Visualisatie van huizen op land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Functie  New Visualisation</a:t>
            </a:r>
            <a:endParaRPr lang="de-DE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348880"/>
            <a:ext cx="3670082" cy="43636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9632" y="3507702"/>
            <a:ext cx="532859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7200" dirty="0" smtClean="0">
                <a:solidFill>
                  <a:srgbClr val="FF0000"/>
                </a:solidFill>
              </a:rPr>
              <a:t>Demonstratie</a:t>
            </a:r>
            <a:endParaRPr lang="de-DE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94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hebben </a:t>
            </a:r>
            <a:r>
              <a:rPr lang="de-DE" sz="1600" dirty="0"/>
              <a:t>...</a:t>
            </a:r>
            <a:endParaRPr lang="de-DE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9776" y="1700808"/>
            <a:ext cx="8550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Def simulation verdeeld de huizen op het land en verschuivt de locatie van de huizen naar „betere“ posities.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Function Simulation</a:t>
            </a:r>
            <a:endParaRPr lang="de-DE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924944" y="2628592"/>
            <a:ext cx="32403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Hill Climber Algoritme:</a:t>
            </a:r>
          </a:p>
          <a:p>
            <a:pPr marL="285750" indent="-285750">
              <a:buSzPct val="50000"/>
              <a:buFont typeface="Courier New" pitchFamily="49" charset="0"/>
              <a:buChar char="o"/>
            </a:pPr>
            <a:r>
              <a:rPr lang="de-DE" dirty="0" smtClean="0"/>
              <a:t>kies willekeurig huis</a:t>
            </a:r>
          </a:p>
          <a:p>
            <a:pPr marL="285750" indent="-285750">
              <a:buSzPct val="50000"/>
              <a:buFont typeface="Courier New" pitchFamily="49" charset="0"/>
              <a:buChar char="o"/>
            </a:pPr>
            <a:r>
              <a:rPr lang="de-DE" dirty="0" smtClean="0"/>
              <a:t>kies willekeurige positie (dichtbij oude positie)</a:t>
            </a:r>
          </a:p>
          <a:p>
            <a:pPr marL="285750" indent="-285750">
              <a:buSzPct val="50000"/>
              <a:buFont typeface="Courier New" pitchFamily="49" charset="0"/>
              <a:buChar char="o"/>
            </a:pPr>
            <a:r>
              <a:rPr lang="de-DE" dirty="0" smtClean="0"/>
              <a:t>checken of positie voldoende vrijstand heeft</a:t>
            </a:r>
          </a:p>
          <a:p>
            <a:pPr marL="285750" indent="-285750">
              <a:buSzPct val="50000"/>
              <a:buFont typeface="Courier New" pitchFamily="49" charset="0"/>
              <a:buChar char="o"/>
            </a:pPr>
            <a:r>
              <a:rPr lang="de-DE" dirty="0" smtClean="0"/>
              <a:t>checken of huis waarde of vrijstand omhoog gaat</a:t>
            </a:r>
          </a:p>
          <a:p>
            <a:pPr marL="285750" indent="-285750">
              <a:buSzPct val="50000"/>
              <a:buFont typeface="Courier New" pitchFamily="49" charset="0"/>
              <a:buChar char="o"/>
            </a:pPr>
            <a:r>
              <a:rPr lang="de-DE" dirty="0" smtClean="0"/>
              <a:t>als ja, nieuwe positie houden, anders terug naar oude positie</a:t>
            </a:r>
          </a:p>
          <a:p>
            <a:pPr marL="285750" indent="-285750">
              <a:buSzPct val="50000"/>
              <a:buFont typeface="Courier New" pitchFamily="49" charset="0"/>
              <a:buChar char="o"/>
            </a:pPr>
            <a:endParaRPr lang="de-DE" dirty="0"/>
          </a:p>
          <a:p>
            <a:pPr marL="285750" indent="-285750">
              <a:buSzPct val="50000"/>
              <a:buFont typeface="Courier New" pitchFamily="49" charset="0"/>
              <a:buChar char="o"/>
            </a:pPr>
            <a:r>
              <a:rPr lang="de-DE" dirty="0" smtClean="0"/>
              <a:t>herhalen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54309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hebben </a:t>
            </a:r>
            <a:r>
              <a:rPr lang="de-DE" sz="1600" dirty="0"/>
              <a:t>...</a:t>
            </a:r>
            <a:endParaRPr lang="de-DE" sz="1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Functie </a:t>
            </a:r>
            <a:r>
              <a:rPr lang="de-DE" sz="3600" dirty="0"/>
              <a:t>P</a:t>
            </a:r>
            <a:r>
              <a:rPr lang="de-DE" sz="3600" dirty="0" smtClean="0"/>
              <a:t>erformancePlots</a:t>
            </a:r>
            <a:endParaRPr lang="de-DE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69776" y="1700808"/>
            <a:ext cx="725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/>
              <a:t>Prestatie</a:t>
            </a:r>
            <a:r>
              <a:rPr lang="de-DE" sz="2400" dirty="0" smtClean="0"/>
              <a:t> </a:t>
            </a:r>
            <a:r>
              <a:rPr lang="de-DE" sz="2400" dirty="0" err="1" smtClean="0"/>
              <a:t>plots</a:t>
            </a:r>
            <a:r>
              <a:rPr lang="de-DE" sz="2400" dirty="0" smtClean="0"/>
              <a:t>, maximale </a:t>
            </a:r>
            <a:r>
              <a:rPr lang="de-DE" sz="2400" dirty="0" err="1" smtClean="0"/>
              <a:t>waarde</a:t>
            </a:r>
            <a:r>
              <a:rPr lang="de-DE" sz="2400" dirty="0" smtClean="0"/>
              <a:t> 13.4 </a:t>
            </a:r>
            <a:r>
              <a:rPr lang="de-DE" sz="2400" dirty="0" err="1" smtClean="0"/>
              <a:t>miljoen</a:t>
            </a:r>
            <a:endParaRPr lang="de-DE" sz="2400" dirty="0" smtClean="0"/>
          </a:p>
        </p:txBody>
      </p:sp>
      <p:pic>
        <p:nvPicPr>
          <p:cNvPr id="8" name="Picture 7" descr="Screen Shot 2014-11-24 at 17.53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276872"/>
            <a:ext cx="5733132" cy="435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0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hebben </a:t>
            </a:r>
            <a:r>
              <a:rPr lang="de-DE" sz="1600" dirty="0"/>
              <a:t>...</a:t>
            </a:r>
            <a:endParaRPr lang="de-DE" sz="1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Function Simulation</a:t>
            </a:r>
            <a:endParaRPr lang="de-DE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75387" y="2394847"/>
            <a:ext cx="3384376" cy="144655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rgbClr val="FF0000"/>
                </a:solidFill>
              </a:rPr>
              <a:t>Simulated Annealing</a:t>
            </a:r>
            <a:endParaRPr lang="de-DE" sz="44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87" y="2425002"/>
            <a:ext cx="792088" cy="7841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76056" y="2047070"/>
            <a:ext cx="3240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Simulated Annealing Algoritme:</a:t>
            </a:r>
          </a:p>
          <a:p>
            <a:pPr marL="285750" indent="-285750">
              <a:buSzPct val="50000"/>
              <a:buFont typeface="Courier New" pitchFamily="49" charset="0"/>
              <a:buChar char="o"/>
            </a:pPr>
            <a:r>
              <a:rPr lang="de-DE" dirty="0" smtClean="0"/>
              <a:t>kies willekeurig huis</a:t>
            </a:r>
          </a:p>
          <a:p>
            <a:pPr marL="285750" indent="-285750">
              <a:buSzPct val="50000"/>
              <a:buFont typeface="Courier New" pitchFamily="49" charset="0"/>
              <a:buChar char="o"/>
            </a:pPr>
            <a:endParaRPr lang="de-DE" dirty="0"/>
          </a:p>
          <a:p>
            <a:pPr marL="285750" indent="-285750">
              <a:buSzPct val="50000"/>
              <a:buFont typeface="Courier New" pitchFamily="49" charset="0"/>
              <a:buChar char="o"/>
            </a:pPr>
            <a:r>
              <a:rPr lang="de-DE" dirty="0" smtClean="0"/>
              <a:t>hillClimber met kans op </a:t>
            </a:r>
            <a:r>
              <a:rPr lang="de-DE" dirty="0" smtClean="0">
                <a:solidFill>
                  <a:srgbClr val="FF0000"/>
                </a:solidFill>
              </a:rPr>
              <a:t>negative waarde verandering </a:t>
            </a:r>
            <a:r>
              <a:rPr lang="de-DE" dirty="0" smtClean="0"/>
              <a:t>+ </a:t>
            </a:r>
            <a:r>
              <a:rPr lang="de-DE" dirty="0" smtClean="0">
                <a:solidFill>
                  <a:srgbClr val="FF0000"/>
                </a:solidFill>
              </a:rPr>
              <a:t>positie verandering afhankelijk van temperatuur</a:t>
            </a:r>
          </a:p>
          <a:p>
            <a:pPr marL="285750" indent="-285750">
              <a:buSzPct val="50000"/>
              <a:buFont typeface="Courier New" pitchFamily="49" charset="0"/>
              <a:buChar char="o"/>
            </a:pPr>
            <a:endParaRPr lang="de-DE" dirty="0"/>
          </a:p>
          <a:p>
            <a:pPr marL="285750" indent="-285750">
              <a:buSzPct val="50000"/>
              <a:buFont typeface="Courier New" pitchFamily="49" charset="0"/>
              <a:buChar char="o"/>
            </a:pPr>
            <a:r>
              <a:rPr lang="de-DE" dirty="0" smtClean="0"/>
              <a:t>herhalen</a:t>
            </a:r>
          </a:p>
          <a:p>
            <a:endParaRPr lang="de-DE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11492" y="4936915"/>
            <a:ext cx="4137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Acceptatie</a:t>
            </a:r>
            <a:r>
              <a:rPr lang="de-DE" dirty="0" smtClean="0"/>
              <a:t> </a:t>
            </a:r>
            <a:r>
              <a:rPr lang="de-DE" dirty="0" err="1" smtClean="0"/>
              <a:t>kans</a:t>
            </a:r>
            <a:r>
              <a:rPr lang="de-DE" dirty="0" smtClean="0"/>
              <a:t>:</a:t>
            </a:r>
            <a:endParaRPr lang="de-DE" dirty="0"/>
          </a:p>
          <a:p>
            <a:r>
              <a:rPr lang="de-DE" dirty="0" smtClean="0"/>
              <a:t>e^(</a:t>
            </a:r>
            <a:r>
              <a:rPr lang="de-DE" dirty="0" err="1" smtClean="0"/>
              <a:t>Verandering</a:t>
            </a:r>
            <a:r>
              <a:rPr lang="de-DE" dirty="0" smtClean="0"/>
              <a:t>/</a:t>
            </a:r>
            <a:r>
              <a:rPr lang="de-DE" dirty="0"/>
              <a:t>(100-Temperatuur/100</a:t>
            </a:r>
            <a:r>
              <a:rPr lang="de-DE" dirty="0" smtClean="0"/>
              <a:t>))</a:t>
            </a:r>
          </a:p>
          <a:p>
            <a:endParaRPr lang="de-DE" dirty="0" smtClean="0"/>
          </a:p>
          <a:p>
            <a:r>
              <a:rPr lang="de-DE" dirty="0" err="1" smtClean="0"/>
              <a:t>Temperatuur</a:t>
            </a:r>
            <a:r>
              <a:rPr lang="de-DE" dirty="0" smtClean="0"/>
              <a:t>: </a:t>
            </a:r>
            <a:r>
              <a:rPr lang="de-DE" dirty="0" err="1" smtClean="0"/>
              <a:t>Iteratie</a:t>
            </a:r>
            <a:r>
              <a:rPr lang="de-DE" dirty="0" smtClean="0"/>
              <a:t> </a:t>
            </a:r>
            <a:r>
              <a:rPr lang="de-DE" dirty="0" err="1" smtClean="0"/>
              <a:t>nummer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518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hebben </a:t>
            </a:r>
            <a:r>
              <a:rPr lang="de-DE" sz="1600" dirty="0"/>
              <a:t>...</a:t>
            </a:r>
            <a:endParaRPr lang="de-DE" sz="1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Functie </a:t>
            </a:r>
            <a:r>
              <a:rPr lang="de-DE" sz="3600" dirty="0"/>
              <a:t>P</a:t>
            </a:r>
            <a:r>
              <a:rPr lang="de-DE" sz="3600" dirty="0" smtClean="0"/>
              <a:t>erformancePlots</a:t>
            </a:r>
            <a:endParaRPr lang="de-DE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69776" y="1700808"/>
            <a:ext cx="725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/>
              <a:t>Prestatie</a:t>
            </a:r>
            <a:r>
              <a:rPr lang="de-DE" sz="2400" dirty="0" smtClean="0"/>
              <a:t> </a:t>
            </a:r>
            <a:r>
              <a:rPr lang="de-DE" sz="2400" dirty="0" err="1" smtClean="0"/>
              <a:t>plots</a:t>
            </a:r>
            <a:r>
              <a:rPr lang="de-DE" sz="2400" dirty="0" smtClean="0"/>
              <a:t>, maximale </a:t>
            </a:r>
            <a:r>
              <a:rPr lang="de-DE" sz="2400" dirty="0" err="1" smtClean="0"/>
              <a:t>waarde</a:t>
            </a:r>
            <a:r>
              <a:rPr lang="de-DE" sz="2400" dirty="0"/>
              <a:t> </a:t>
            </a:r>
            <a:r>
              <a:rPr lang="de-DE" sz="2400" dirty="0" smtClean="0"/>
              <a:t>13.9 </a:t>
            </a:r>
            <a:r>
              <a:rPr lang="de-DE" sz="2400" dirty="0" err="1" smtClean="0"/>
              <a:t>miljoen</a:t>
            </a:r>
            <a:endParaRPr lang="de-DE" sz="2400" dirty="0" smtClean="0"/>
          </a:p>
        </p:txBody>
      </p:sp>
      <p:pic>
        <p:nvPicPr>
          <p:cNvPr id="8" name="Picture 7" descr="Screen Shot 2014-11-24 at 18.06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348880"/>
            <a:ext cx="5551016" cy="422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6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de-DE" sz="1600" dirty="0"/>
              <a:t>Waarmee we op dit moment bezig zijn </a:t>
            </a:r>
            <a:r>
              <a:rPr lang="de-DE" sz="1600" dirty="0" smtClean="0"/>
              <a:t> ...</a:t>
            </a:r>
            <a:endParaRPr lang="de-DE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09430" y="1772816"/>
            <a:ext cx="8550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Extra land representatie als „grid“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60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...deze week nieuw in de aanbieding</a:t>
            </a:r>
            <a:endParaRPr lang="de-DE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750" y="2492896"/>
            <a:ext cx="6162500" cy="359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6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de-DE" sz="1600" dirty="0"/>
              <a:t>Waarmee we op dit moment bezig zijn </a:t>
            </a:r>
            <a:r>
              <a:rPr lang="de-DE" sz="1600" dirty="0" smtClean="0"/>
              <a:t> ...</a:t>
            </a:r>
            <a:endParaRPr lang="de-DE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...deze week nieuw in de aanbieding</a:t>
            </a:r>
            <a:endParaRPr lang="de-DE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739495"/>
            <a:ext cx="5044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Class House: vrijstand berekenen </a:t>
            </a:r>
            <a:r>
              <a:rPr lang="de-DE" sz="2000" dirty="0" smtClean="0">
                <a:solidFill>
                  <a:srgbClr val="FF0000"/>
                </a:solidFill>
              </a:rPr>
              <a:t>met rotatie</a:t>
            </a:r>
            <a:endParaRPr lang="de-DE" sz="20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344" y="2276872"/>
            <a:ext cx="4629312" cy="384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6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2"/>
            <a:ext cx="7772400" cy="1470025"/>
          </a:xfrm>
        </p:spPr>
        <p:txBody>
          <a:bodyPr/>
          <a:lstStyle/>
          <a:p>
            <a:pPr algn="l"/>
            <a:r>
              <a:rPr lang="de-DE" dirty="0" smtClean="0"/>
              <a:t>INHOUD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2420888"/>
            <a:ext cx="64087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de-DE" sz="2800" dirty="0"/>
              <a:t>Uitleg </a:t>
            </a:r>
            <a:r>
              <a:rPr lang="de-DE" sz="2800" dirty="0" smtClean="0"/>
              <a:t>Amstelheage</a:t>
            </a:r>
          </a:p>
          <a:p>
            <a:pPr marL="457200" indent="-457200">
              <a:buFont typeface="Courier New" pitchFamily="49" charset="0"/>
              <a:buChar char="o"/>
            </a:pPr>
            <a:endParaRPr lang="de-DE" sz="2800" dirty="0" smtClean="0"/>
          </a:p>
          <a:p>
            <a:pPr marL="457200" indent="-457200">
              <a:buFont typeface="Courier New" pitchFamily="49" charset="0"/>
              <a:buChar char="o"/>
            </a:pPr>
            <a:r>
              <a:rPr lang="de-DE" sz="2800" dirty="0" smtClean="0"/>
              <a:t>Wat we tot nu toe hebben</a:t>
            </a:r>
          </a:p>
          <a:p>
            <a:pPr marL="457200" indent="-457200">
              <a:buFont typeface="Courier New" pitchFamily="49" charset="0"/>
              <a:buChar char="o"/>
            </a:pPr>
            <a:endParaRPr lang="de-DE" sz="2800" dirty="0"/>
          </a:p>
          <a:p>
            <a:pPr marL="457200" indent="-457200">
              <a:buFont typeface="Courier New" pitchFamily="49" charset="0"/>
              <a:buChar char="o"/>
            </a:pPr>
            <a:r>
              <a:rPr lang="de-DE" sz="2800" dirty="0" smtClean="0"/>
              <a:t>Waarmee we op dit moment bezig zijn </a:t>
            </a:r>
          </a:p>
          <a:p>
            <a:pPr marL="457200" indent="-457200">
              <a:buFont typeface="Courier New" pitchFamily="49" charset="0"/>
              <a:buChar char="o"/>
            </a:pPr>
            <a:endParaRPr lang="de-DE" sz="2800" dirty="0"/>
          </a:p>
          <a:p>
            <a:pPr marL="457200" indent="-457200">
              <a:buFont typeface="Courier New" pitchFamily="49" charset="0"/>
              <a:buChar char="o"/>
            </a:pPr>
            <a:r>
              <a:rPr lang="de-DE" sz="2800" dirty="0" smtClean="0"/>
              <a:t>Vragen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93520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de-DE" sz="1600" dirty="0"/>
              <a:t>Waarmee we op dit moment bezig zijn </a:t>
            </a:r>
            <a:r>
              <a:rPr lang="de-DE" sz="1600" dirty="0" smtClean="0"/>
              <a:t> ...</a:t>
            </a:r>
            <a:endParaRPr lang="de-DE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...deze week nieuw in de aanbieding</a:t>
            </a:r>
            <a:endParaRPr lang="de-DE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739495"/>
            <a:ext cx="5044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Class House: vrijstand berekenen </a:t>
            </a:r>
            <a:r>
              <a:rPr lang="de-DE" sz="2000" dirty="0" smtClean="0">
                <a:solidFill>
                  <a:srgbClr val="FF0000"/>
                </a:solidFill>
              </a:rPr>
              <a:t>met rotatie</a:t>
            </a:r>
            <a:endParaRPr lang="de-DE" sz="20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36912"/>
            <a:ext cx="3543300" cy="294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636912"/>
            <a:ext cx="35433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7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de-DE" sz="1600" dirty="0"/>
              <a:t>Waarmee we op dit moment bezig zijn </a:t>
            </a:r>
            <a:r>
              <a:rPr lang="de-DE" sz="1600" dirty="0" smtClean="0"/>
              <a:t> ...</a:t>
            </a:r>
            <a:endParaRPr lang="de-DE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96652" y="2276872"/>
            <a:ext cx="85506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Code efficient maken</a:t>
            </a:r>
          </a:p>
          <a:p>
            <a:endParaRPr lang="de-DE" sz="2000" dirty="0"/>
          </a:p>
          <a:p>
            <a:r>
              <a:rPr lang="de-DE" sz="2000" dirty="0" smtClean="0"/>
              <a:t>Rotatie implementeren (bijna af)</a:t>
            </a:r>
          </a:p>
          <a:p>
            <a:endParaRPr lang="de-DE" sz="2000" dirty="0"/>
          </a:p>
          <a:p>
            <a:r>
              <a:rPr lang="de-DE" sz="2000" dirty="0" smtClean="0"/>
              <a:t>Verschillende parameters (bv temperatuur) testen en beste </a:t>
            </a:r>
            <a:r>
              <a:rPr lang="de-DE" sz="2000" dirty="0" smtClean="0"/>
              <a:t>kiezen</a:t>
            </a:r>
          </a:p>
          <a:p>
            <a:endParaRPr lang="de-DE" sz="2000" dirty="0"/>
          </a:p>
          <a:p>
            <a:r>
              <a:rPr lang="de-DE" sz="2000" dirty="0" smtClean="0"/>
              <a:t>Huizen overlap</a:t>
            </a:r>
            <a:endParaRPr lang="de-DE" sz="2000" dirty="0" smtClean="0"/>
          </a:p>
          <a:p>
            <a:endParaRPr lang="de-DE" sz="2000" dirty="0"/>
          </a:p>
          <a:p>
            <a:r>
              <a:rPr lang="de-DE" sz="2000" dirty="0" smtClean="0"/>
              <a:t>Bedenken of een genetic algortime zou kunnen worden toegepast</a:t>
            </a:r>
          </a:p>
          <a:p>
            <a:endParaRPr lang="de-DE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Overzicht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29257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Vragen &amp; Commentaren</a:t>
            </a:r>
            <a:endParaRPr lang="de-DE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027" y="2276872"/>
            <a:ext cx="2061946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6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2"/>
            <a:ext cx="7772400" cy="1470025"/>
          </a:xfrm>
        </p:spPr>
        <p:txBody>
          <a:bodyPr/>
          <a:lstStyle/>
          <a:p>
            <a:pPr algn="l"/>
            <a:r>
              <a:rPr lang="de-DE" dirty="0" smtClean="0"/>
              <a:t>Case: Amstelhaege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1232891" y="1874729"/>
            <a:ext cx="66782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de-DE" sz="2400" dirty="0" smtClean="0"/>
              <a:t>20, 40, 60 huizen scenario</a:t>
            </a:r>
          </a:p>
          <a:p>
            <a:pPr marL="457200" indent="-457200">
              <a:buFont typeface="Courier New" pitchFamily="49" charset="0"/>
              <a:buChar char="o"/>
            </a:pPr>
            <a:endParaRPr lang="de-DE" sz="2400" dirty="0" smtClean="0"/>
          </a:p>
          <a:p>
            <a:pPr marL="457200" indent="-457200">
              <a:buFont typeface="Courier New" pitchFamily="49" charset="0"/>
              <a:buChar char="o"/>
            </a:pPr>
            <a:r>
              <a:rPr lang="de-DE" sz="2400" dirty="0" smtClean="0"/>
              <a:t>3 types huizen met verschillende afmetingen (lengte, breedte, verplichte vrijstand, prijs, vrijstand bonus)</a:t>
            </a:r>
          </a:p>
          <a:p>
            <a:pPr marL="457200" indent="-457200">
              <a:buFont typeface="Courier New" pitchFamily="49" charset="0"/>
              <a:buChar char="o"/>
            </a:pPr>
            <a:endParaRPr lang="de-DE" sz="2400" dirty="0" smtClean="0"/>
          </a:p>
          <a:p>
            <a:pPr marL="457200" indent="-457200">
              <a:buFont typeface="Courier New" pitchFamily="49" charset="0"/>
              <a:buChar char="o"/>
            </a:pPr>
            <a:r>
              <a:rPr lang="de-DE" sz="2400" dirty="0" smtClean="0"/>
              <a:t>Plattegrond  120 x 160 meter</a:t>
            </a:r>
          </a:p>
          <a:p>
            <a:pPr marL="457200" indent="-457200">
              <a:buFont typeface="Courier New" pitchFamily="49" charset="0"/>
              <a:buChar char="o"/>
            </a:pPr>
            <a:endParaRPr lang="de-DE" sz="2400" dirty="0" smtClean="0"/>
          </a:p>
          <a:p>
            <a:pPr marL="457200" indent="-457200">
              <a:buFont typeface="Courier New" pitchFamily="49" charset="0"/>
              <a:buChar char="o"/>
            </a:pPr>
            <a:r>
              <a:rPr lang="de-DE" sz="2400" dirty="0" smtClean="0"/>
              <a:t>Variant 1: 	Waarde van plattegrond 				maximaliseren</a:t>
            </a:r>
          </a:p>
          <a:p>
            <a:pPr marL="457200" indent="-457200">
              <a:buFont typeface="Courier New" pitchFamily="49" charset="0"/>
              <a:buChar char="o"/>
            </a:pPr>
            <a:endParaRPr lang="de-DE" sz="2400" dirty="0" smtClean="0"/>
          </a:p>
          <a:p>
            <a:pPr marL="457200" indent="-457200">
              <a:buFont typeface="Courier New" pitchFamily="49" charset="0"/>
              <a:buChar char="o"/>
            </a:pPr>
            <a:r>
              <a:rPr lang="de-DE" sz="2400" dirty="0" smtClean="0"/>
              <a:t>Variant 2: 	Vrijstand maximaliseren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89337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2"/>
            <a:ext cx="7772400" cy="1470025"/>
          </a:xfrm>
        </p:spPr>
        <p:txBody>
          <a:bodyPr/>
          <a:lstStyle/>
          <a:p>
            <a:pPr algn="l"/>
            <a:r>
              <a:rPr lang="de-DE" dirty="0" smtClean="0"/>
              <a:t>Case: Amstelhaege</a:t>
            </a: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420888"/>
            <a:ext cx="2087052" cy="2808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39952" y="3344807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Vrijstand muur „uitgeschakeld“</a:t>
            </a:r>
            <a:endParaRPr lang="de-DE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139952" y="4865451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Vrijstand muur „ingeschakeld“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2555776" y="3529473"/>
            <a:ext cx="1584176" cy="2955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2411760" y="5050117"/>
            <a:ext cx="172819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81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</a:t>
            </a:r>
            <a:r>
              <a:rPr lang="nl-NL" sz="1600" dirty="0" smtClean="0"/>
              <a:t>hebben </a:t>
            </a:r>
            <a:r>
              <a:rPr lang="de-DE" sz="1600" dirty="0" smtClean="0"/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776" y="1772816"/>
            <a:ext cx="797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Position: Bijhouden van locaties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Classes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39836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</a:t>
            </a:r>
            <a:r>
              <a:rPr lang="nl-NL" sz="1600" dirty="0" smtClean="0"/>
              <a:t>hebben </a:t>
            </a:r>
            <a:r>
              <a:rPr lang="de-DE" sz="1600" dirty="0" smtClean="0"/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776" y="1772816"/>
            <a:ext cx="7974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Position: Bijhouden van locaties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 smtClean="0"/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Land: Representatie van de plattegrond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/>
          </a:p>
          <a:p>
            <a:pPr lvl="1"/>
            <a:r>
              <a:rPr lang="de-DE" sz="2400" dirty="0" smtClean="0"/>
              <a:t>Huis objecten worden in dictionary opgeslagen met huis naam als key.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Classes</a:t>
            </a:r>
            <a:endParaRPr lang="de-DE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45" y="4437112"/>
            <a:ext cx="825964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2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</a:t>
            </a:r>
            <a:r>
              <a:rPr lang="nl-NL" sz="1600" dirty="0" smtClean="0"/>
              <a:t>hebben </a:t>
            </a:r>
            <a:r>
              <a:rPr lang="de-DE" sz="1600" dirty="0" smtClean="0"/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776" y="1772816"/>
            <a:ext cx="7974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Position: Bijhouden van locaties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 smtClean="0"/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Land: Representatie van de plattegrond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/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House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Classes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64491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</a:t>
            </a:r>
            <a:r>
              <a:rPr lang="nl-NL" sz="1600" dirty="0" smtClean="0"/>
              <a:t>hebben </a:t>
            </a:r>
            <a:r>
              <a:rPr lang="de-DE" sz="1600" dirty="0" smtClean="0"/>
              <a:t>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Class House: vrijstand berekenen</a:t>
            </a:r>
            <a:endParaRPr lang="de-DE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32" y="2060848"/>
            <a:ext cx="4824536" cy="40118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504" y="16288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Zonder rotatie:</a:t>
            </a:r>
            <a:endParaRPr lang="de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76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</a:t>
            </a:r>
            <a:r>
              <a:rPr lang="nl-NL" sz="1600" dirty="0" smtClean="0"/>
              <a:t>hebben </a:t>
            </a:r>
            <a:r>
              <a:rPr lang="de-DE" sz="1600" dirty="0" smtClean="0"/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930" y="1988840"/>
            <a:ext cx="76564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Voor elk huis worden de buren bijgehouden. Aantal bijgehouden buren verschilend per variant en algoritme.</a:t>
            </a:r>
          </a:p>
          <a:p>
            <a:endParaRPr lang="de-DE" sz="2400" dirty="0"/>
          </a:p>
          <a:p>
            <a:r>
              <a:rPr lang="de-DE" sz="2400" dirty="0" smtClean="0"/>
              <a:t>Bij een „update“ wordt de vrijstand tussen huis en de buren berekend en de vrijstand van elk buur.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Vrijstand berekenen</a:t>
            </a:r>
            <a:endParaRPr lang="de-DE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69369" y="4077072"/>
            <a:ext cx="36004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itchFamily="34" charset="0"/>
              <a:buChar char="+"/>
            </a:pPr>
            <a:r>
              <a:rPr lang="de-DE" sz="2000" dirty="0" smtClean="0">
                <a:solidFill>
                  <a:srgbClr val="00B050"/>
                </a:solidFill>
              </a:rPr>
              <a:t>update proces snel</a:t>
            </a:r>
          </a:p>
          <a:p>
            <a:pPr marL="285750" indent="-285750">
              <a:buFont typeface="Calibri" pitchFamily="34" charset="0"/>
              <a:buChar char="+"/>
            </a:pPr>
            <a:endParaRPr lang="de-DE" sz="2000" dirty="0" smtClean="0">
              <a:solidFill>
                <a:srgbClr val="00B050"/>
              </a:solidFill>
            </a:endParaRPr>
          </a:p>
          <a:p>
            <a:pPr marL="285750" indent="-285750">
              <a:buFont typeface="Calibri" pitchFamily="34" charset="0"/>
              <a:buChar char="+"/>
            </a:pPr>
            <a:r>
              <a:rPr lang="de-DE" sz="2000" dirty="0">
                <a:solidFill>
                  <a:srgbClr val="00B050"/>
                </a:solidFill>
              </a:rPr>
              <a:t>h</a:t>
            </a:r>
            <a:r>
              <a:rPr lang="de-DE" sz="2000" dirty="0" smtClean="0">
                <a:solidFill>
                  <a:srgbClr val="00B050"/>
                </a:solidFill>
              </a:rPr>
              <a:t>oe meer huizen, hoe beter toepasbaar</a:t>
            </a:r>
          </a:p>
          <a:p>
            <a:pPr marL="285750" indent="-285750">
              <a:buFont typeface="Calibri" pitchFamily="34" charset="0"/>
              <a:buChar char="+"/>
            </a:pPr>
            <a:endParaRPr lang="de-DE" sz="2000" dirty="0" smtClean="0">
              <a:solidFill>
                <a:srgbClr val="00B050"/>
              </a:solidFill>
            </a:endParaRPr>
          </a:p>
          <a:p>
            <a:pPr marL="285750" indent="-285750">
              <a:buFont typeface="Calibri" pitchFamily="34" charset="0"/>
              <a:buChar char="+"/>
            </a:pPr>
            <a:r>
              <a:rPr lang="de-DE" sz="2000" dirty="0">
                <a:solidFill>
                  <a:srgbClr val="00B050"/>
                </a:solidFill>
              </a:rPr>
              <a:t>w</a:t>
            </a:r>
            <a:r>
              <a:rPr lang="de-DE" sz="2000" dirty="0" smtClean="0">
                <a:solidFill>
                  <a:srgbClr val="00B050"/>
                </a:solidFill>
              </a:rPr>
              <a:t>erkt voor hill climber algoritme</a:t>
            </a:r>
          </a:p>
          <a:p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4355975" y="4095463"/>
            <a:ext cx="3600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itchFamily="34" charset="0"/>
              <a:buChar char="-"/>
            </a:pPr>
            <a:r>
              <a:rPr lang="de-DE" sz="2000" dirty="0" smtClean="0">
                <a:solidFill>
                  <a:srgbClr val="FF0000"/>
                </a:solidFill>
              </a:rPr>
              <a:t>is nauwelijks sneller bij 20 huizen variant</a:t>
            </a:r>
          </a:p>
          <a:p>
            <a:pPr marL="342900" indent="-342900">
              <a:buFont typeface="Calibri" pitchFamily="34" charset="0"/>
              <a:buChar char="-"/>
            </a:pPr>
            <a:endParaRPr lang="de-DE" sz="2000" dirty="0" smtClean="0">
              <a:solidFill>
                <a:srgbClr val="FF0000"/>
              </a:solidFill>
            </a:endParaRPr>
          </a:p>
          <a:p>
            <a:pPr marL="342900" indent="-342900">
              <a:buFont typeface="Calibri" pitchFamily="34" charset="0"/>
              <a:buChar char="-"/>
            </a:pPr>
            <a:r>
              <a:rPr lang="de-DE" sz="2000" dirty="0">
                <a:solidFill>
                  <a:srgbClr val="FF0000"/>
                </a:solidFill>
              </a:rPr>
              <a:t>w</a:t>
            </a:r>
            <a:r>
              <a:rPr lang="de-DE" sz="2000" dirty="0" smtClean="0">
                <a:solidFill>
                  <a:srgbClr val="FF0000"/>
                </a:solidFill>
              </a:rPr>
              <a:t>erkt niet bij simulated annealing</a:t>
            </a:r>
          </a:p>
        </p:txBody>
      </p:sp>
    </p:spTree>
    <p:extLst>
      <p:ext uri="{BB962C8B-B14F-4D97-AF65-F5344CB8AC3E}">
        <p14:creationId xmlns:p14="http://schemas.microsoft.com/office/powerpoint/2010/main" val="242329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</Words>
  <Application>Microsoft Office PowerPoint</Application>
  <PresentationFormat>On-screen Show (4:3)</PresentationFormat>
  <Paragraphs>137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INHOUD</vt:lpstr>
      <vt:lpstr>Case: Amstelhaege</vt:lpstr>
      <vt:lpstr>Case: Amstelhaege</vt:lpstr>
      <vt:lpstr>Wat we tot nu toe hebben ...</vt:lpstr>
      <vt:lpstr>Wat we tot nu toe hebben ...</vt:lpstr>
      <vt:lpstr>Wat we tot nu toe hebben ...</vt:lpstr>
      <vt:lpstr>Wat we tot nu toe hebben ...</vt:lpstr>
      <vt:lpstr>Wat we tot nu toe hebben ...</vt:lpstr>
      <vt:lpstr>Wat we tot nu toe hebben ...</vt:lpstr>
      <vt:lpstr>Wat we tot nu toe hebben ...</vt:lpstr>
      <vt:lpstr>Wat we tot nu toe hebben ...</vt:lpstr>
      <vt:lpstr>Wat we tot nu toe hebben ...</vt:lpstr>
      <vt:lpstr>Wat we tot nu toe hebben ...</vt:lpstr>
      <vt:lpstr>Wat we tot nu toe hebben ...</vt:lpstr>
      <vt:lpstr>Wat we tot nu toe hebben ...</vt:lpstr>
      <vt:lpstr>Wat we tot nu toe hebben ...</vt:lpstr>
      <vt:lpstr>Waarmee we op dit moment bezig zijn  ...</vt:lpstr>
      <vt:lpstr>Waarmee we op dit moment bezig zijn  ...</vt:lpstr>
      <vt:lpstr>Waarmee we op dit moment bezig zijn  ...</vt:lpstr>
      <vt:lpstr>Waarmee we op dit moment bezig zijn  ...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Klaiber</dc:creator>
  <cp:lastModifiedBy>Jonathan Klaiber</cp:lastModifiedBy>
  <cp:revision>26</cp:revision>
  <dcterms:created xsi:type="dcterms:W3CDTF">2014-11-02T09:07:54Z</dcterms:created>
  <dcterms:modified xsi:type="dcterms:W3CDTF">2014-11-24T19:12:30Z</dcterms:modified>
</cp:coreProperties>
</file>