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58" r:id="rId6"/>
    <p:sldId id="272" r:id="rId7"/>
    <p:sldId id="274" r:id="rId8"/>
    <p:sldId id="275" r:id="rId9"/>
    <p:sldId id="270" r:id="rId10"/>
    <p:sldId id="278" r:id="rId11"/>
    <p:sldId id="279" r:id="rId12"/>
    <p:sldId id="280" r:id="rId13"/>
    <p:sldId id="281" r:id="rId14"/>
    <p:sldId id="263" r:id="rId15"/>
    <p:sldId id="267" r:id="rId16"/>
    <p:sldId id="283" r:id="rId17"/>
    <p:sldId id="282" r:id="rId18"/>
    <p:sldId id="264" r:id="rId19"/>
    <p:sldId id="285" r:id="rId20"/>
    <p:sldId id="286" r:id="rId21"/>
    <p:sldId id="284" r:id="rId22"/>
    <p:sldId id="26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6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41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9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1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3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2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79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5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119675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de-DE" sz="2000" dirty="0" smtClean="0">
                <a:solidFill>
                  <a:schemeClr val="bg1"/>
                </a:solidFill>
              </a:rPr>
              <a:t>Duncan Barker</a:t>
            </a:r>
          </a:p>
          <a:p>
            <a:pPr algn="r"/>
            <a:r>
              <a:rPr lang="de-DE" sz="2000" dirty="0" smtClean="0">
                <a:solidFill>
                  <a:schemeClr val="bg1"/>
                </a:solidFill>
              </a:rPr>
              <a:t>Jonathan Klaiber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1945" y="2954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AMSTELHAEGE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Heuristics – Team Stadplanning Amsterdam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Visualisation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Classes (en functies</a:t>
            </a:r>
            <a:r>
              <a:rPr lang="de-DE" sz="3600" dirty="0" smtClean="0"/>
              <a:t>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652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Visualisation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de-DE" sz="2400" dirty="0"/>
          </a:p>
          <a:p>
            <a:pPr lvl="2"/>
            <a:r>
              <a:rPr lang="de-DE" sz="2400" dirty="0" smtClean="0"/>
              <a:t>Visualisation</a:t>
            </a:r>
          </a:p>
          <a:p>
            <a:pPr lvl="2"/>
            <a:r>
              <a:rPr lang="de-DE" sz="2400" dirty="0" smtClean="0"/>
              <a:t>New Visualisation</a:t>
            </a:r>
          </a:p>
          <a:p>
            <a:pPr lvl="2"/>
            <a:r>
              <a:rPr lang="de-DE" sz="2400" dirty="0" smtClean="0"/>
              <a:t>Performance Plots</a:t>
            </a:r>
          </a:p>
          <a:p>
            <a:pPr lvl="2"/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 (en functies)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9365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Visualisation</a:t>
            </a:r>
            <a:endParaRPr lang="de-D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59" y="1628800"/>
            <a:ext cx="405768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683905"/>
            <a:ext cx="653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GUI – Visualisatie van huizen op land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 New Visualisation</a:t>
            </a:r>
            <a:endParaRPr lang="de-DE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3670082" cy="4363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3507702"/>
            <a:ext cx="532859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rgbClr val="FF0000"/>
                </a:solidFill>
              </a:rPr>
              <a:t>Demonstratie</a:t>
            </a:r>
            <a:endParaRPr lang="de-DE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855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Def simulation verdeeld de huizen op het land en verschuivt de locatie van de huizen naar „betere“ posities.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Function Simulation</a:t>
            </a:r>
            <a:endParaRPr lang="de-DE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924944" y="2628592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Hill Climber Algoritme: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 huis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willekeurige positie (dichtbij oude positie)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checken of positie voldoende vrijstand heeft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checken of huis waarde of vrijstand omhoog gaat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als ja, nieuwe positie houden, anders terug naar oude positie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herhalen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3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</a:t>
            </a:r>
            <a:r>
              <a:rPr lang="de-DE" sz="3600" dirty="0"/>
              <a:t>P</a:t>
            </a:r>
            <a:r>
              <a:rPr lang="de-DE" sz="3600" dirty="0" smtClean="0"/>
              <a:t>erformancePlots</a:t>
            </a:r>
            <a:endParaRPr lang="de-D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69776" y="1700808"/>
            <a:ext cx="72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Prestatie</a:t>
            </a:r>
            <a:r>
              <a:rPr lang="de-DE" sz="2400" dirty="0" smtClean="0"/>
              <a:t> </a:t>
            </a:r>
            <a:r>
              <a:rPr lang="de-DE" sz="2400" dirty="0" err="1" smtClean="0"/>
              <a:t>plots</a:t>
            </a:r>
            <a:r>
              <a:rPr lang="de-DE" sz="2400" dirty="0" smtClean="0"/>
              <a:t>, maximale </a:t>
            </a:r>
            <a:r>
              <a:rPr lang="de-DE" sz="2400" dirty="0" err="1" smtClean="0"/>
              <a:t>waarde</a:t>
            </a:r>
            <a:r>
              <a:rPr lang="de-DE" sz="2400" dirty="0" smtClean="0"/>
              <a:t> 13.4 </a:t>
            </a:r>
            <a:r>
              <a:rPr lang="de-DE" sz="2400" dirty="0" err="1" smtClean="0"/>
              <a:t>miljoen</a:t>
            </a:r>
            <a:endParaRPr lang="de-DE" sz="2400" dirty="0" smtClean="0"/>
          </a:p>
        </p:txBody>
      </p:sp>
      <p:pic>
        <p:nvPicPr>
          <p:cNvPr id="8" name="Picture 7" descr="Screen Shot 2014-11-24 at 17.53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5733132" cy="43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Function Simulation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75387" y="2394847"/>
            <a:ext cx="3384376" cy="14465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FF0000"/>
                </a:solidFill>
              </a:rPr>
              <a:t>Simulated Annealing</a:t>
            </a:r>
            <a:endParaRPr lang="de-DE" sz="4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7" y="2425002"/>
            <a:ext cx="792088" cy="784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6056" y="2047070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Simulated Annealing Algoritme: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 huis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hillClimber met kans op </a:t>
            </a:r>
            <a:r>
              <a:rPr lang="de-DE" dirty="0" smtClean="0">
                <a:solidFill>
                  <a:srgbClr val="FF0000"/>
                </a:solidFill>
              </a:rPr>
              <a:t>negative waarde verandering </a:t>
            </a:r>
            <a:r>
              <a:rPr lang="de-DE" dirty="0" smtClean="0"/>
              <a:t>+ </a:t>
            </a:r>
            <a:r>
              <a:rPr lang="de-DE" dirty="0" smtClean="0">
                <a:solidFill>
                  <a:srgbClr val="FF0000"/>
                </a:solidFill>
              </a:rPr>
              <a:t>positie verandering afhankelijk van temperatuur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herhalen</a:t>
            </a:r>
          </a:p>
          <a:p>
            <a:endParaRPr lang="de-DE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11492" y="4936915"/>
            <a:ext cx="4137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Acceptatie</a:t>
            </a:r>
            <a:r>
              <a:rPr lang="de-DE" dirty="0" smtClean="0"/>
              <a:t> </a:t>
            </a:r>
            <a:r>
              <a:rPr lang="de-DE" dirty="0" err="1" smtClean="0"/>
              <a:t>kans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e^(</a:t>
            </a:r>
            <a:r>
              <a:rPr lang="de-DE" dirty="0" err="1" smtClean="0"/>
              <a:t>Verandering</a:t>
            </a:r>
            <a:r>
              <a:rPr lang="de-DE" dirty="0" smtClean="0"/>
              <a:t>/</a:t>
            </a:r>
            <a:r>
              <a:rPr lang="de-DE" dirty="0"/>
              <a:t>(100-Temperatuur/100</a:t>
            </a:r>
            <a:r>
              <a:rPr lang="de-DE" dirty="0" smtClean="0"/>
              <a:t>))</a:t>
            </a:r>
          </a:p>
          <a:p>
            <a:endParaRPr lang="de-DE" dirty="0" smtClean="0"/>
          </a:p>
          <a:p>
            <a:r>
              <a:rPr lang="de-DE" dirty="0" err="1" smtClean="0"/>
              <a:t>Temperatuur</a:t>
            </a:r>
            <a:r>
              <a:rPr lang="de-DE" dirty="0" smtClean="0"/>
              <a:t>: </a:t>
            </a:r>
            <a:r>
              <a:rPr lang="de-DE" dirty="0" err="1" smtClean="0"/>
              <a:t>Iteratie</a:t>
            </a:r>
            <a:r>
              <a:rPr lang="de-DE" dirty="0" smtClean="0"/>
              <a:t> </a:t>
            </a:r>
            <a:r>
              <a:rPr lang="de-DE" dirty="0" err="1" smtClean="0"/>
              <a:t>nummer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51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</a:t>
            </a:r>
            <a:r>
              <a:rPr lang="de-DE" sz="3600" dirty="0"/>
              <a:t>P</a:t>
            </a:r>
            <a:r>
              <a:rPr lang="de-DE" sz="3600" dirty="0" smtClean="0"/>
              <a:t>erformancePlots</a:t>
            </a:r>
            <a:endParaRPr lang="de-DE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69776" y="1700808"/>
            <a:ext cx="72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Prestatie</a:t>
            </a:r>
            <a:r>
              <a:rPr lang="de-DE" sz="2400" dirty="0" smtClean="0"/>
              <a:t> </a:t>
            </a:r>
            <a:r>
              <a:rPr lang="de-DE" sz="2400" dirty="0" err="1" smtClean="0"/>
              <a:t>plots</a:t>
            </a:r>
            <a:r>
              <a:rPr lang="de-DE" sz="2400" dirty="0" smtClean="0"/>
              <a:t>, maximale </a:t>
            </a:r>
            <a:r>
              <a:rPr lang="de-DE" sz="2400" dirty="0" err="1" smtClean="0"/>
              <a:t>waarde</a:t>
            </a:r>
            <a:r>
              <a:rPr lang="de-DE" sz="2400" dirty="0"/>
              <a:t> </a:t>
            </a:r>
            <a:r>
              <a:rPr lang="de-DE" sz="2400" dirty="0" smtClean="0"/>
              <a:t>13.9 </a:t>
            </a:r>
            <a:r>
              <a:rPr lang="de-DE" sz="2400" dirty="0" err="1" smtClean="0"/>
              <a:t>miljoen</a:t>
            </a:r>
            <a:endParaRPr lang="de-DE" sz="2400" dirty="0" smtClean="0"/>
          </a:p>
        </p:txBody>
      </p:sp>
      <p:pic>
        <p:nvPicPr>
          <p:cNvPr id="8" name="Picture 7" descr="Screen Shot 2014-11-24 at 18.06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5551016" cy="42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09430" y="1772816"/>
            <a:ext cx="855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Extra </a:t>
            </a:r>
            <a:r>
              <a:rPr lang="de-DE" sz="2000" dirty="0" smtClean="0"/>
              <a:t>land </a:t>
            </a:r>
            <a:r>
              <a:rPr lang="de-DE" sz="2000" dirty="0" smtClean="0"/>
              <a:t>representatie als „grid“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50" y="2492896"/>
            <a:ext cx="6162500" cy="35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39495"/>
            <a:ext cx="50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Class House: vrijstand berekenen </a:t>
            </a:r>
            <a:r>
              <a:rPr lang="de-DE" sz="2000" dirty="0" smtClean="0">
                <a:solidFill>
                  <a:srgbClr val="FF0000"/>
                </a:solidFill>
              </a:rPr>
              <a:t>met rotatie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4" y="2276872"/>
            <a:ext cx="4629312" cy="38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INHOUD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420888"/>
            <a:ext cx="64087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de-DE" sz="2800" dirty="0"/>
              <a:t>Uitleg </a:t>
            </a:r>
            <a:r>
              <a:rPr lang="de-DE" sz="2800" dirty="0" smtClean="0"/>
              <a:t>Amstelheage</a:t>
            </a:r>
            <a:endParaRPr lang="de-DE" sz="2800" dirty="0" smtClean="0"/>
          </a:p>
          <a:p>
            <a:pPr marL="457200" indent="-457200">
              <a:buFont typeface="Courier New" pitchFamily="49" charset="0"/>
              <a:buChar char="o"/>
            </a:pPr>
            <a:endParaRPr lang="de-DE" sz="28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Wat </a:t>
            </a:r>
            <a:r>
              <a:rPr lang="de-DE" sz="2800" dirty="0" smtClean="0"/>
              <a:t>we tot nu toe hebben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Waarmee we op dit moment bezig zijn 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Vragen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352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39495"/>
            <a:ext cx="50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Class House: vrijstand berekenen </a:t>
            </a:r>
            <a:r>
              <a:rPr lang="de-DE" sz="2000" dirty="0" smtClean="0">
                <a:solidFill>
                  <a:srgbClr val="FF0000"/>
                </a:solidFill>
              </a:rPr>
              <a:t>met rotatie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3543300" cy="294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64904"/>
            <a:ext cx="3543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652" y="2276872"/>
            <a:ext cx="8550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Code efficient maken</a:t>
            </a:r>
          </a:p>
          <a:p>
            <a:endParaRPr lang="de-DE" sz="2000" dirty="0"/>
          </a:p>
          <a:p>
            <a:r>
              <a:rPr lang="de-DE" sz="2000" dirty="0" smtClean="0"/>
              <a:t>Rotatie implementeren (bijna af)</a:t>
            </a:r>
          </a:p>
          <a:p>
            <a:endParaRPr lang="de-DE" sz="2000" dirty="0"/>
          </a:p>
          <a:p>
            <a:r>
              <a:rPr lang="de-DE" sz="2000" dirty="0" smtClean="0"/>
              <a:t>Verschillende parameters (bv temperatuur) testen en beste kiezen</a:t>
            </a:r>
          </a:p>
          <a:p>
            <a:endParaRPr lang="de-DE" sz="2000" dirty="0"/>
          </a:p>
          <a:p>
            <a:r>
              <a:rPr lang="de-DE" sz="2000" dirty="0" smtClean="0"/>
              <a:t>Bedenken of een genetic algortime zou kunnen worden toegepast</a:t>
            </a:r>
          </a:p>
          <a:p>
            <a:endParaRPr lang="de-DE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Overzicht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925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Vragen &amp; Commentaren</a:t>
            </a:r>
            <a:endParaRPr lang="de-DE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27" y="2276872"/>
            <a:ext cx="206194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Case: Amstelhaege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232891" y="1874729"/>
            <a:ext cx="667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20, 40, 60 huizen scenario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3 types huizen met verschillende afmetingen (lengte, breedte, verplichte vrijstand, prijs, vrijstand bonus)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Plattegrond  120 x 160 meter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Variant 1: 	Waarde van plattegrond 				maximaliseren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Variant 2: 	Vrijstand maximaliseren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93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Case: Amstelhaege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2087052" cy="280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334480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Vrijstand muur „uitgeschakeld“</a:t>
            </a:r>
            <a:endParaRPr lang="de-D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486545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Vrijstand muur „ingeschakeld“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555776" y="3529473"/>
            <a:ext cx="1584176" cy="2955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411760" y="5050117"/>
            <a:ext cx="172819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983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lvl="1"/>
            <a:r>
              <a:rPr lang="de-DE" sz="2400" dirty="0" smtClean="0"/>
              <a:t>Huis objecten worden in dictionary opgeslagen met huis naam als key.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5" y="4437112"/>
            <a:ext cx="825964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449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 House: vrijstand berekenen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2060848"/>
            <a:ext cx="4824536" cy="4011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Zonder rotatie: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30" y="1988840"/>
            <a:ext cx="7656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Voor elk huis worden de buren bijgehouden. Aantal bijgehouden buren verschilend per variant en algoritme.</a:t>
            </a:r>
          </a:p>
          <a:p>
            <a:endParaRPr lang="de-DE" sz="2400" dirty="0"/>
          </a:p>
          <a:p>
            <a:r>
              <a:rPr lang="de-DE" sz="2400" dirty="0" smtClean="0"/>
              <a:t>Bij een „update“ wordt de vrijstand tussen huis en de buren berekend en de vrijstand van elk buur.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Vrijstand berekenen</a:t>
            </a:r>
            <a:endParaRPr lang="de-D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9369" y="4077072"/>
            <a:ext cx="3600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itchFamily="34" charset="0"/>
              <a:buChar char="+"/>
            </a:pPr>
            <a:r>
              <a:rPr lang="de-DE" sz="2000" dirty="0" smtClean="0">
                <a:solidFill>
                  <a:srgbClr val="00B050"/>
                </a:solidFill>
              </a:rPr>
              <a:t>update proces snel</a:t>
            </a:r>
          </a:p>
          <a:p>
            <a:pPr marL="285750" indent="-285750">
              <a:buFont typeface="Calibri" pitchFamily="34" charset="0"/>
              <a:buChar char="+"/>
            </a:pPr>
            <a:endParaRPr lang="de-DE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Calibri" pitchFamily="34" charset="0"/>
              <a:buChar char="+"/>
            </a:pPr>
            <a:r>
              <a:rPr lang="de-DE" sz="2000" dirty="0">
                <a:solidFill>
                  <a:srgbClr val="00B050"/>
                </a:solidFill>
              </a:rPr>
              <a:t>h</a:t>
            </a:r>
            <a:r>
              <a:rPr lang="de-DE" sz="2000" dirty="0" smtClean="0">
                <a:solidFill>
                  <a:srgbClr val="00B050"/>
                </a:solidFill>
              </a:rPr>
              <a:t>oe meer huizen, hoe beter toepasbaar</a:t>
            </a:r>
          </a:p>
          <a:p>
            <a:pPr marL="285750" indent="-285750">
              <a:buFont typeface="Calibri" pitchFamily="34" charset="0"/>
              <a:buChar char="+"/>
            </a:pPr>
            <a:endParaRPr lang="de-DE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Calibri" pitchFamily="34" charset="0"/>
              <a:buChar char="+"/>
            </a:pPr>
            <a:r>
              <a:rPr lang="de-DE" sz="2000" dirty="0">
                <a:solidFill>
                  <a:srgbClr val="00B050"/>
                </a:solidFill>
              </a:rPr>
              <a:t>w</a:t>
            </a:r>
            <a:r>
              <a:rPr lang="de-DE" sz="2000" dirty="0" smtClean="0">
                <a:solidFill>
                  <a:srgbClr val="00B050"/>
                </a:solidFill>
              </a:rPr>
              <a:t>erkt voor hill climber algoritme</a:t>
            </a:r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5" y="4095463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itchFamily="34" charset="0"/>
              <a:buChar char="-"/>
            </a:pPr>
            <a:r>
              <a:rPr lang="de-DE" sz="2000" dirty="0" smtClean="0">
                <a:solidFill>
                  <a:srgbClr val="FF0000"/>
                </a:solidFill>
              </a:rPr>
              <a:t>is nauwelijks sneller bij 20 huizen variant</a:t>
            </a:r>
          </a:p>
          <a:p>
            <a:pPr marL="342900" indent="-342900">
              <a:buFont typeface="Calibri" pitchFamily="34" charset="0"/>
              <a:buChar char="-"/>
            </a:pPr>
            <a:endParaRPr lang="de-DE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Calibri" pitchFamily="34" charset="0"/>
              <a:buChar char="-"/>
            </a:pPr>
            <a:r>
              <a:rPr lang="de-DE" sz="2000" dirty="0">
                <a:solidFill>
                  <a:srgbClr val="FF0000"/>
                </a:solidFill>
              </a:rPr>
              <a:t>w</a:t>
            </a:r>
            <a:r>
              <a:rPr lang="de-DE" sz="2000" dirty="0" smtClean="0">
                <a:solidFill>
                  <a:srgbClr val="FF0000"/>
                </a:solidFill>
              </a:rPr>
              <a:t>erkt niet bij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423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On-screen Show (4:3)</PresentationFormat>
  <Paragraphs>135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INHOUD</vt:lpstr>
      <vt:lpstr>Case: Amstelhaege</vt:lpstr>
      <vt:lpstr>Case: Amstelhaege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Waarmee we op dit moment bezig zijn  ...</vt:lpstr>
      <vt:lpstr>Waarmee we op dit moment bezig zijn  ...</vt:lpstr>
      <vt:lpstr>Waarmee we op dit moment bezig zijn  ...</vt:lpstr>
      <vt:lpstr>Waarmee we op dit moment bezig zijn  ...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Klaiber</dc:creator>
  <cp:lastModifiedBy>Jonathan Klaiber</cp:lastModifiedBy>
  <cp:revision>25</cp:revision>
  <dcterms:created xsi:type="dcterms:W3CDTF">2014-11-02T09:07:54Z</dcterms:created>
  <dcterms:modified xsi:type="dcterms:W3CDTF">2014-11-24T18:59:46Z</dcterms:modified>
</cp:coreProperties>
</file>