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7" name="Shape 27"/>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07.jpg"/><Relationship Id="rId4" Type="http://schemas.openxmlformats.org/officeDocument/2006/relationships/slideLayout" Target="../slideLayouts/slideLayout3.xml"/><Relationship Id="rId3" Type="http://schemas.openxmlformats.org/officeDocument/2006/relationships/slideLayout" Target="../slideLayouts/slideLayout2.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theme" Target="../theme/theme2.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pic>
        <p:nvPicPr>
          <p:cNvPr id="8" name="Shape 8"/>
          <p:cNvPicPr preferRelativeResize="0"/>
          <p:nvPr/>
        </p:nvPicPr>
        <p:blipFill>
          <a:blip r:embed="rId1">
            <a:alphaModFix amt="28000"/>
          </a:blip>
          <a:stretch>
            <a:fillRect/>
          </a:stretch>
        </p:blipFill>
        <p:spPr>
          <a:xfrm>
            <a:off x="1524000" y="33325"/>
            <a:ext cx="7620000" cy="5076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5" Type="http://schemas.openxmlformats.org/officeDocument/2006/relationships/image" Target="../media/image0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2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jpg"/><Relationship Id="rId3" Type="http://schemas.openxmlformats.org/officeDocument/2006/relationships/image" Target="../media/image24.jpg"/><Relationship Id="rId5" Type="http://schemas.openxmlformats.org/officeDocument/2006/relationships/image" Target="../media/image2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jpg"/><Relationship Id="rId3" Type="http://schemas.openxmlformats.org/officeDocument/2006/relationships/image" Target="../media/image28.jpg"/><Relationship Id="rId5" Type="http://schemas.openxmlformats.org/officeDocument/2006/relationships/image" Target="../media/image2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00.png"/><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3" Type="http://schemas.openxmlformats.org/officeDocument/2006/relationships/image" Target="../media/image3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8.png"/><Relationship Id="rId5" Type="http://schemas.openxmlformats.org/officeDocument/2006/relationships/image" Target="../media/image0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5.png"/><Relationship Id="rId5" Type="http://schemas.openxmlformats.org/officeDocument/2006/relationships/image" Target="../media/image0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sp>
        <p:nvSpPr>
          <p:cNvPr id="31" name="Shape 31"/>
          <p:cNvSpPr txBox="1"/>
          <p:nvPr>
            <p:ph type="ctrTitle"/>
          </p:nvPr>
        </p:nvSpPr>
        <p:spPr>
          <a:xfrm>
            <a:off x="685800" y="1583342"/>
            <a:ext cx="7772400" cy="1159856"/>
          </a:xfrm>
          <a:prstGeom prst="rect">
            <a:avLst/>
          </a:prstGeom>
        </p:spPr>
        <p:txBody>
          <a:bodyPr anchorCtr="0" anchor="b" bIns="91425" lIns="91425" rIns="91425" tIns="91425">
            <a:noAutofit/>
          </a:bodyPr>
          <a:lstStyle/>
          <a:p>
            <a:pPr rtl="0">
              <a:spcBef>
                <a:spcPts val="0"/>
              </a:spcBef>
              <a:buNone/>
            </a:pPr>
            <a:r>
              <a:rPr lang="en"/>
              <a:t>Smoke Detection</a:t>
            </a:r>
          </a:p>
          <a:p>
            <a:pPr>
              <a:spcBef>
                <a:spcPts val="0"/>
              </a:spcBef>
              <a:buNone/>
            </a:pPr>
            <a:r>
              <a:rPr lang="en"/>
              <a:t>via Assuming Linear Separability  </a:t>
            </a:r>
          </a:p>
        </p:txBody>
      </p:sp>
      <p:sp>
        <p:nvSpPr>
          <p:cNvPr id="32" name="Shape 32"/>
          <p:cNvSpPr txBox="1"/>
          <p:nvPr>
            <p:ph idx="1" type="subTitle"/>
          </p:nvPr>
        </p:nvSpPr>
        <p:spPr>
          <a:xfrm>
            <a:off x="402750" y="3948650"/>
            <a:ext cx="8338500" cy="784799"/>
          </a:xfrm>
          <a:prstGeom prst="rect">
            <a:avLst/>
          </a:prstGeom>
        </p:spPr>
        <p:txBody>
          <a:bodyPr anchorCtr="0" anchor="t" bIns="91425" lIns="91425" rIns="91425" tIns="91425">
            <a:noAutofit/>
          </a:bodyPr>
          <a:lstStyle/>
          <a:p>
            <a:pPr>
              <a:spcBef>
                <a:spcPts val="0"/>
              </a:spcBef>
              <a:buNone/>
            </a:pPr>
            <a:r>
              <a:rPr lang="en"/>
              <a:t>By Banafsheh Rekabdar and Duncan Wilson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0" y="35619"/>
            <a:ext cx="9144000" cy="5072260"/>
          </a:xfrm>
          <a:prstGeom prst="rect">
            <a:avLst/>
          </a:prstGeom>
          <a:noFill/>
          <a:ln>
            <a:noFill/>
          </a:ln>
        </p:spPr>
      </p:pic>
      <p:sp>
        <p:nvSpPr>
          <p:cNvPr id="96" name="Shape 96"/>
          <p:cNvSpPr txBox="1"/>
          <p:nvPr/>
        </p:nvSpPr>
        <p:spPr>
          <a:xfrm>
            <a:off x="1426950" y="4726400"/>
            <a:ext cx="6290099" cy="733799"/>
          </a:xfrm>
          <a:prstGeom prst="rect">
            <a:avLst/>
          </a:prstGeom>
          <a:noFill/>
          <a:ln>
            <a:noFill/>
          </a:ln>
        </p:spPr>
        <p:txBody>
          <a:bodyPr anchorCtr="0" anchor="t" bIns="91425" lIns="91425" rIns="91425" tIns="91425">
            <a:noAutofit/>
          </a:bodyPr>
          <a:lstStyle/>
          <a:p>
            <a:pPr lvl="0" rtl="0">
              <a:spcBef>
                <a:spcPts val="0"/>
              </a:spcBef>
              <a:buNone/>
            </a:pPr>
            <a:r>
              <a:rPr lang="en"/>
              <a:t>A picture from the Tahoe dataset from a later stage in the previous fire.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0" y="-17596"/>
            <a:ext cx="8229600" cy="857400"/>
          </a:xfrm>
          <a:prstGeom prst="rect">
            <a:avLst/>
          </a:prstGeom>
        </p:spPr>
        <p:txBody>
          <a:bodyPr anchorCtr="0" anchor="b" bIns="91425" lIns="91425" rIns="91425" tIns="91425">
            <a:noAutofit/>
          </a:bodyPr>
          <a:lstStyle/>
          <a:p>
            <a:pPr>
              <a:spcBef>
                <a:spcPts val="0"/>
              </a:spcBef>
              <a:buNone/>
            </a:pPr>
            <a:r>
              <a:rPr lang="en"/>
              <a:t>Method Two: PCA </a:t>
            </a:r>
          </a:p>
        </p:txBody>
      </p:sp>
      <p:pic>
        <p:nvPicPr>
          <p:cNvPr id="102" name="Shape 102"/>
          <p:cNvPicPr preferRelativeResize="0"/>
          <p:nvPr/>
        </p:nvPicPr>
        <p:blipFill>
          <a:blip r:embed="rId3">
            <a:alphaModFix/>
          </a:blip>
          <a:stretch>
            <a:fillRect/>
          </a:stretch>
        </p:blipFill>
        <p:spPr>
          <a:xfrm>
            <a:off x="505287" y="2798150"/>
            <a:ext cx="8133423" cy="2121750"/>
          </a:xfrm>
          <a:prstGeom prst="rect">
            <a:avLst/>
          </a:prstGeom>
          <a:noFill/>
          <a:ln>
            <a:noFill/>
          </a:ln>
        </p:spPr>
      </p:pic>
      <p:pic>
        <p:nvPicPr>
          <p:cNvPr id="103" name="Shape 103"/>
          <p:cNvPicPr preferRelativeResize="0"/>
          <p:nvPr/>
        </p:nvPicPr>
        <p:blipFill>
          <a:blip r:embed="rId4">
            <a:alphaModFix/>
          </a:blip>
          <a:stretch>
            <a:fillRect/>
          </a:stretch>
        </p:blipFill>
        <p:spPr>
          <a:xfrm>
            <a:off x="505300" y="839788"/>
            <a:ext cx="7932599" cy="1871911"/>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Solutions: </a:t>
            </a:r>
          </a:p>
        </p:txBody>
      </p:sp>
      <p:pic>
        <p:nvPicPr>
          <p:cNvPr id="109" name="Shape 109"/>
          <p:cNvPicPr preferRelativeResize="0"/>
          <p:nvPr/>
        </p:nvPicPr>
        <p:blipFill>
          <a:blip r:embed="rId3">
            <a:alphaModFix/>
          </a:blip>
          <a:stretch>
            <a:fillRect/>
          </a:stretch>
        </p:blipFill>
        <p:spPr>
          <a:xfrm>
            <a:off x="1030775" y="1821575"/>
            <a:ext cx="7082473" cy="575550"/>
          </a:xfrm>
          <a:prstGeom prst="rect">
            <a:avLst/>
          </a:prstGeom>
          <a:noFill/>
          <a:ln>
            <a:noFill/>
          </a:ln>
        </p:spPr>
      </p:pic>
      <p:pic>
        <p:nvPicPr>
          <p:cNvPr id="110" name="Shape 110"/>
          <p:cNvPicPr preferRelativeResize="0"/>
          <p:nvPr/>
        </p:nvPicPr>
        <p:blipFill>
          <a:blip r:embed="rId4">
            <a:alphaModFix/>
          </a:blip>
          <a:stretch>
            <a:fillRect/>
          </a:stretch>
        </p:blipFill>
        <p:spPr>
          <a:xfrm>
            <a:off x="1018250" y="2893775"/>
            <a:ext cx="7107476" cy="743100"/>
          </a:xfrm>
          <a:prstGeom prst="rect">
            <a:avLst/>
          </a:prstGeom>
          <a:noFill/>
          <a:ln>
            <a:noFill/>
          </a:ln>
        </p:spPr>
      </p:pic>
      <p:pic>
        <p:nvPicPr>
          <p:cNvPr id="111" name="Shape 111"/>
          <p:cNvPicPr preferRelativeResize="0"/>
          <p:nvPr/>
        </p:nvPicPr>
        <p:blipFill>
          <a:blip r:embed="rId5">
            <a:alphaModFix/>
          </a:blip>
          <a:stretch>
            <a:fillRect/>
          </a:stretch>
        </p:blipFill>
        <p:spPr>
          <a:xfrm>
            <a:off x="827550" y="3636875"/>
            <a:ext cx="7285674" cy="10399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350900" y="428750"/>
            <a:ext cx="8139326" cy="4514950"/>
          </a:xfrm>
          <a:prstGeom prst="rect">
            <a:avLst/>
          </a:prstGeom>
          <a:noFill/>
          <a:ln>
            <a:noFill/>
          </a:ln>
        </p:spPr>
      </p:pic>
      <p:sp>
        <p:nvSpPr>
          <p:cNvPr id="117" name="Shape 117"/>
          <p:cNvSpPr txBox="1"/>
          <p:nvPr>
            <p:ph type="title"/>
          </p:nvPr>
        </p:nvSpPr>
        <p:spPr>
          <a:xfrm>
            <a:off x="260625" y="-132546"/>
            <a:ext cx="8229600" cy="857400"/>
          </a:xfrm>
          <a:prstGeom prst="rect">
            <a:avLst/>
          </a:prstGeom>
        </p:spPr>
        <p:txBody>
          <a:bodyPr anchorCtr="0" anchor="b" bIns="91425" lIns="91425" rIns="91425" tIns="91425">
            <a:noAutofit/>
          </a:bodyPr>
          <a:lstStyle/>
          <a:p>
            <a:pPr>
              <a:spcBef>
                <a:spcPts val="0"/>
              </a:spcBef>
              <a:buNone/>
            </a:pPr>
            <a:r>
              <a:rPr lang="en"/>
              <a:t>PCA Results: </a:t>
            </a:r>
          </a:p>
        </p:txBody>
      </p:sp>
      <p:sp>
        <p:nvSpPr>
          <p:cNvPr id="118" name="Shape 118"/>
          <p:cNvSpPr txBox="1"/>
          <p:nvPr/>
        </p:nvSpPr>
        <p:spPr>
          <a:xfrm>
            <a:off x="502350" y="4628100"/>
            <a:ext cx="8139299" cy="733799"/>
          </a:xfrm>
          <a:prstGeom prst="rect">
            <a:avLst/>
          </a:prstGeom>
          <a:noFill/>
          <a:ln>
            <a:noFill/>
          </a:ln>
        </p:spPr>
        <p:txBody>
          <a:bodyPr anchorCtr="0" anchor="t" bIns="91425" lIns="91425" rIns="91425" tIns="91425">
            <a:noAutofit/>
          </a:bodyPr>
          <a:lstStyle/>
          <a:p>
            <a:pPr lvl="0" rtl="0">
              <a:spcBef>
                <a:spcPts val="0"/>
              </a:spcBef>
              <a:buNone/>
            </a:pPr>
            <a:r>
              <a:rPr lang="en"/>
              <a:t>PCA’s take at the first picture shown from the Tahoe dataset from a very early stage in two fires.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Eigensmokes: </a:t>
            </a:r>
          </a:p>
        </p:txBody>
      </p:sp>
      <p:pic>
        <p:nvPicPr>
          <p:cNvPr id="124" name="Shape 124"/>
          <p:cNvPicPr preferRelativeResize="0"/>
          <p:nvPr/>
        </p:nvPicPr>
        <p:blipFill>
          <a:blip r:embed="rId3">
            <a:alphaModFix/>
          </a:blip>
          <a:stretch>
            <a:fillRect/>
          </a:stretch>
        </p:blipFill>
        <p:spPr>
          <a:xfrm>
            <a:off x="1599912" y="1279449"/>
            <a:ext cx="5944174" cy="35366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0" y="37374"/>
            <a:ext cx="9143999" cy="5068749"/>
          </a:xfrm>
          <a:prstGeom prst="rect">
            <a:avLst/>
          </a:prstGeom>
          <a:noFill/>
          <a:ln>
            <a:noFill/>
          </a:ln>
        </p:spPr>
      </p:pic>
      <p:sp>
        <p:nvSpPr>
          <p:cNvPr id="130" name="Shape 130"/>
          <p:cNvSpPr txBox="1"/>
          <p:nvPr/>
        </p:nvSpPr>
        <p:spPr>
          <a:xfrm>
            <a:off x="1426950" y="4726400"/>
            <a:ext cx="6290099" cy="733799"/>
          </a:xfrm>
          <a:prstGeom prst="rect">
            <a:avLst/>
          </a:prstGeom>
          <a:noFill/>
          <a:ln>
            <a:noFill/>
          </a:ln>
        </p:spPr>
        <p:txBody>
          <a:bodyPr anchorCtr="0" anchor="t" bIns="91425" lIns="91425" rIns="91425" tIns="91425">
            <a:noAutofit/>
          </a:bodyPr>
          <a:lstStyle/>
          <a:p>
            <a:pPr lvl="0" rtl="0">
              <a:spcBef>
                <a:spcPts val="0"/>
              </a:spcBef>
              <a:buNone/>
            </a:pPr>
            <a:r>
              <a:rPr lang="en"/>
              <a:t>A picture from the Tahoe dataset from a later stage in the previous fire.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id="135" name="Shape 135"/>
          <p:cNvPicPr preferRelativeResize="0"/>
          <p:nvPr/>
        </p:nvPicPr>
        <p:blipFill>
          <a:blip r:embed="rId3">
            <a:alphaModFix/>
          </a:blip>
          <a:stretch>
            <a:fillRect/>
          </a:stretch>
        </p:blipFill>
        <p:spPr>
          <a:xfrm>
            <a:off x="994449" y="0"/>
            <a:ext cx="7155124" cy="5143498"/>
          </a:xfrm>
          <a:prstGeom prst="rect">
            <a:avLst/>
          </a:prstGeom>
          <a:noFill/>
          <a:ln>
            <a:noFill/>
          </a:ln>
        </p:spPr>
      </p:pic>
      <p:sp>
        <p:nvSpPr>
          <p:cNvPr id="136" name="Shape 136"/>
          <p:cNvSpPr txBox="1"/>
          <p:nvPr/>
        </p:nvSpPr>
        <p:spPr>
          <a:xfrm>
            <a:off x="444574" y="4763450"/>
            <a:ext cx="8422199" cy="733799"/>
          </a:xfrm>
          <a:prstGeom prst="rect">
            <a:avLst/>
          </a:prstGeom>
          <a:noFill/>
          <a:ln>
            <a:noFill/>
          </a:ln>
        </p:spPr>
        <p:txBody>
          <a:bodyPr anchorCtr="0" anchor="t" bIns="91425" lIns="91425" rIns="91425" tIns="91425">
            <a:noAutofit/>
          </a:bodyPr>
          <a:lstStyle/>
          <a:p>
            <a:pPr lvl="0" rtl="0">
              <a:spcBef>
                <a:spcPts val="0"/>
              </a:spcBef>
              <a:buNone/>
            </a:pPr>
            <a:r>
              <a:rPr lang="en"/>
              <a:t>A picture from the southern California dataset classified with PCA on a clear day with an obvious fire.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0" y="-160521"/>
            <a:ext cx="8229600" cy="857400"/>
          </a:xfrm>
          <a:prstGeom prst="rect">
            <a:avLst/>
          </a:prstGeom>
        </p:spPr>
        <p:txBody>
          <a:bodyPr anchorCtr="0" anchor="b" bIns="91425" lIns="91425" rIns="91425" tIns="91425">
            <a:noAutofit/>
          </a:bodyPr>
          <a:lstStyle/>
          <a:p>
            <a:pPr>
              <a:spcBef>
                <a:spcPts val="0"/>
              </a:spcBef>
              <a:buNone/>
            </a:pPr>
            <a:r>
              <a:rPr lang="en"/>
              <a:t>RGB Comparison: </a:t>
            </a:r>
          </a:p>
        </p:txBody>
      </p:sp>
      <p:pic>
        <p:nvPicPr>
          <p:cNvPr id="142" name="Shape 142"/>
          <p:cNvPicPr preferRelativeResize="0"/>
          <p:nvPr/>
        </p:nvPicPr>
        <p:blipFill>
          <a:blip r:embed="rId3">
            <a:alphaModFix/>
          </a:blip>
          <a:stretch>
            <a:fillRect/>
          </a:stretch>
        </p:blipFill>
        <p:spPr>
          <a:xfrm>
            <a:off x="0" y="1767425"/>
            <a:ext cx="2924849" cy="2105124"/>
          </a:xfrm>
          <a:prstGeom prst="rect">
            <a:avLst/>
          </a:prstGeom>
          <a:noFill/>
          <a:ln>
            <a:noFill/>
          </a:ln>
        </p:spPr>
      </p:pic>
      <p:pic>
        <p:nvPicPr>
          <p:cNvPr id="143" name="Shape 143"/>
          <p:cNvPicPr preferRelativeResize="0"/>
          <p:nvPr/>
        </p:nvPicPr>
        <p:blipFill>
          <a:blip r:embed="rId4">
            <a:alphaModFix/>
          </a:blip>
          <a:stretch>
            <a:fillRect/>
          </a:stretch>
        </p:blipFill>
        <p:spPr>
          <a:xfrm>
            <a:off x="2989562" y="1767425"/>
            <a:ext cx="2924874" cy="2105133"/>
          </a:xfrm>
          <a:prstGeom prst="rect">
            <a:avLst/>
          </a:prstGeom>
          <a:noFill/>
          <a:ln>
            <a:noFill/>
          </a:ln>
        </p:spPr>
      </p:pic>
      <p:pic>
        <p:nvPicPr>
          <p:cNvPr id="144" name="Shape 144"/>
          <p:cNvPicPr preferRelativeResize="0"/>
          <p:nvPr/>
        </p:nvPicPr>
        <p:blipFill>
          <a:blip r:embed="rId5">
            <a:alphaModFix/>
          </a:blip>
          <a:stretch>
            <a:fillRect/>
          </a:stretch>
        </p:blipFill>
        <p:spPr>
          <a:xfrm>
            <a:off x="6188725" y="1767425"/>
            <a:ext cx="2924871" cy="2105124"/>
          </a:xfrm>
          <a:prstGeom prst="rect">
            <a:avLst/>
          </a:prstGeom>
          <a:noFill/>
          <a:ln>
            <a:noFill/>
          </a:ln>
        </p:spPr>
      </p:pic>
      <p:sp>
        <p:nvSpPr>
          <p:cNvPr id="145" name="Shape 145"/>
          <p:cNvSpPr txBox="1"/>
          <p:nvPr/>
        </p:nvSpPr>
        <p:spPr>
          <a:xfrm>
            <a:off x="0" y="4056750"/>
            <a:ext cx="8903999" cy="2841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46" name="Shape 146"/>
          <p:cNvSpPr txBox="1"/>
          <p:nvPr/>
        </p:nvSpPr>
        <p:spPr>
          <a:xfrm>
            <a:off x="0" y="785500"/>
            <a:ext cx="9100800" cy="671700"/>
          </a:xfrm>
          <a:prstGeom prst="rect">
            <a:avLst/>
          </a:prstGeom>
          <a:noFill/>
          <a:ln>
            <a:noFill/>
          </a:ln>
        </p:spPr>
        <p:txBody>
          <a:bodyPr anchorCtr="0" anchor="t" bIns="91425" lIns="91425" rIns="91425" tIns="91425">
            <a:noAutofit/>
          </a:bodyPr>
          <a:lstStyle/>
          <a:p>
            <a:pPr rtl="0" algn="ctr">
              <a:spcBef>
                <a:spcPts val="0"/>
              </a:spcBef>
              <a:buNone/>
            </a:pPr>
            <a:r>
              <a:rPr lang="en"/>
              <a:t>Channel Comparison :</a:t>
            </a:r>
          </a:p>
          <a:p>
            <a:pPr rtl="0" algn="ctr">
              <a:spcBef>
                <a:spcPts val="0"/>
              </a:spcBef>
              <a:buNone/>
            </a:pPr>
            <a:r>
              <a:t/>
            </a:r>
            <a:endParaRPr/>
          </a:p>
          <a:p>
            <a:pPr algn="ctr">
              <a:spcBef>
                <a:spcPts val="0"/>
              </a:spcBef>
              <a:buNone/>
            </a:pPr>
            <a:br>
              <a:rPr lang="en"/>
            </a:br>
            <a:r>
              <a:rPr lang="en"/>
              <a:t>Blue						 Green	 					Red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0" y="1566662"/>
            <a:ext cx="2798706" cy="2010175"/>
          </a:xfrm>
          <a:prstGeom prst="rect">
            <a:avLst/>
          </a:prstGeom>
          <a:noFill/>
          <a:ln>
            <a:noFill/>
          </a:ln>
        </p:spPr>
      </p:pic>
      <p:pic>
        <p:nvPicPr>
          <p:cNvPr id="152" name="Shape 152"/>
          <p:cNvPicPr preferRelativeResize="0"/>
          <p:nvPr/>
        </p:nvPicPr>
        <p:blipFill>
          <a:blip r:embed="rId4">
            <a:alphaModFix/>
          </a:blip>
          <a:stretch>
            <a:fillRect/>
          </a:stretch>
        </p:blipFill>
        <p:spPr>
          <a:xfrm>
            <a:off x="3035075" y="1591224"/>
            <a:ext cx="2728048" cy="1961074"/>
          </a:xfrm>
          <a:prstGeom prst="rect">
            <a:avLst/>
          </a:prstGeom>
          <a:noFill/>
          <a:ln>
            <a:noFill/>
          </a:ln>
        </p:spPr>
      </p:pic>
      <p:pic>
        <p:nvPicPr>
          <p:cNvPr id="153" name="Shape 153"/>
          <p:cNvPicPr preferRelativeResize="0"/>
          <p:nvPr/>
        </p:nvPicPr>
        <p:blipFill>
          <a:blip r:embed="rId5">
            <a:alphaModFix/>
          </a:blip>
          <a:stretch>
            <a:fillRect/>
          </a:stretch>
        </p:blipFill>
        <p:spPr>
          <a:xfrm>
            <a:off x="6152801" y="1542112"/>
            <a:ext cx="2864651" cy="2059275"/>
          </a:xfrm>
          <a:prstGeom prst="rect">
            <a:avLst/>
          </a:prstGeom>
          <a:noFill/>
          <a:ln>
            <a:noFill/>
          </a:ln>
        </p:spPr>
      </p:pic>
      <p:sp>
        <p:nvSpPr>
          <p:cNvPr id="154" name="Shape 154"/>
          <p:cNvSpPr txBox="1"/>
          <p:nvPr/>
        </p:nvSpPr>
        <p:spPr>
          <a:xfrm>
            <a:off x="21600" y="550875"/>
            <a:ext cx="9100800" cy="671700"/>
          </a:xfrm>
          <a:prstGeom prst="rect">
            <a:avLst/>
          </a:prstGeom>
          <a:noFill/>
          <a:ln>
            <a:noFill/>
          </a:ln>
        </p:spPr>
        <p:txBody>
          <a:bodyPr anchorCtr="0" anchor="t" bIns="91425" lIns="91425" rIns="91425" tIns="91425">
            <a:noAutofit/>
          </a:bodyPr>
          <a:lstStyle/>
          <a:p>
            <a:pPr lvl="0" rtl="0" algn="ctr">
              <a:spcBef>
                <a:spcPts val="0"/>
              </a:spcBef>
              <a:buNone/>
            </a:pPr>
            <a:r>
              <a:rPr lang="en"/>
              <a:t>More Channel Comparison :</a:t>
            </a:r>
          </a:p>
          <a:p>
            <a:pPr lvl="0" rtl="0" algn="ctr">
              <a:spcBef>
                <a:spcPts val="0"/>
              </a:spcBef>
              <a:buNone/>
            </a:pPr>
            <a:r>
              <a:t/>
            </a:r>
            <a:endParaRPr/>
          </a:p>
          <a:p>
            <a:pPr lvl="0" rtl="0" algn="ctr">
              <a:spcBef>
                <a:spcPts val="0"/>
              </a:spcBef>
              <a:buNone/>
            </a:pPr>
            <a:br>
              <a:rPr lang="en"/>
            </a:br>
            <a:r>
              <a:rPr lang="en"/>
              <a:t>Blue						 Green	 					Red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2600" y="95150"/>
            <a:ext cx="8686800" cy="857400"/>
          </a:xfrm>
          <a:prstGeom prst="rect">
            <a:avLst/>
          </a:prstGeom>
        </p:spPr>
        <p:txBody>
          <a:bodyPr anchorCtr="0" anchor="b" bIns="91425" lIns="91425" rIns="91425" tIns="91425">
            <a:noAutofit/>
          </a:bodyPr>
          <a:lstStyle/>
          <a:p>
            <a:pPr>
              <a:spcBef>
                <a:spcPts val="0"/>
              </a:spcBef>
              <a:buNone/>
            </a:pPr>
            <a:r>
              <a:rPr lang="en"/>
              <a:t>One False Positive in a Foggy Picture: </a:t>
            </a:r>
          </a:p>
        </p:txBody>
      </p:sp>
      <p:pic>
        <p:nvPicPr>
          <p:cNvPr id="160" name="Shape 160"/>
          <p:cNvPicPr preferRelativeResize="0"/>
          <p:nvPr/>
        </p:nvPicPr>
        <p:blipFill>
          <a:blip r:embed="rId3">
            <a:alphaModFix/>
          </a:blip>
          <a:stretch>
            <a:fillRect/>
          </a:stretch>
        </p:blipFill>
        <p:spPr>
          <a:xfrm>
            <a:off x="1173250" y="1007823"/>
            <a:ext cx="6797500" cy="37706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Assumption: Linear Separability </a:t>
            </a:r>
          </a:p>
        </p:txBody>
      </p:sp>
      <p:pic>
        <p:nvPicPr>
          <p:cNvPr id="38" name="Shape 38"/>
          <p:cNvPicPr preferRelativeResize="0"/>
          <p:nvPr/>
        </p:nvPicPr>
        <p:blipFill>
          <a:blip r:embed="rId3">
            <a:alphaModFix/>
          </a:blip>
          <a:stretch>
            <a:fillRect/>
          </a:stretch>
        </p:blipFill>
        <p:spPr>
          <a:xfrm>
            <a:off x="292950" y="2251800"/>
            <a:ext cx="8558099" cy="585174"/>
          </a:xfrm>
          <a:prstGeom prst="rect">
            <a:avLst/>
          </a:prstGeom>
          <a:noFill/>
          <a:ln>
            <a:noFill/>
          </a:ln>
        </p:spPr>
      </p:pic>
      <p:pic>
        <p:nvPicPr>
          <p:cNvPr id="39" name="Shape 39"/>
          <p:cNvPicPr preferRelativeResize="0"/>
          <p:nvPr/>
        </p:nvPicPr>
        <p:blipFill>
          <a:blip r:embed="rId4">
            <a:alphaModFix/>
          </a:blip>
          <a:stretch>
            <a:fillRect/>
          </a:stretch>
        </p:blipFill>
        <p:spPr>
          <a:xfrm>
            <a:off x="292950" y="3440213"/>
            <a:ext cx="8393849" cy="487461"/>
          </a:xfrm>
          <a:prstGeom prst="rect">
            <a:avLst/>
          </a:prstGeom>
          <a:noFill/>
          <a:ln>
            <a:noFill/>
          </a:ln>
        </p:spPr>
      </p:pic>
      <p:sp>
        <p:nvSpPr>
          <p:cNvPr id="40" name="Shape 40"/>
          <p:cNvSpPr txBox="1"/>
          <p:nvPr/>
        </p:nvSpPr>
        <p:spPr>
          <a:xfrm>
            <a:off x="1916875" y="1836900"/>
            <a:ext cx="3556500" cy="414900"/>
          </a:xfrm>
          <a:prstGeom prst="rect">
            <a:avLst/>
          </a:prstGeom>
          <a:noFill/>
          <a:ln>
            <a:noFill/>
          </a:ln>
        </p:spPr>
        <p:txBody>
          <a:bodyPr anchorCtr="0" anchor="t" bIns="91425" lIns="91425" rIns="91425" tIns="91425">
            <a:noAutofit/>
          </a:bodyPr>
          <a:lstStyle/>
          <a:p>
            <a:pPr>
              <a:spcBef>
                <a:spcPts val="0"/>
              </a:spcBef>
              <a:buNone/>
            </a:pPr>
            <a:r>
              <a:rPr lang="en"/>
              <a:t>The model: </a:t>
            </a:r>
          </a:p>
        </p:txBody>
      </p:sp>
      <p:sp>
        <p:nvSpPr>
          <p:cNvPr id="41" name="Shape 41"/>
          <p:cNvSpPr txBox="1"/>
          <p:nvPr/>
        </p:nvSpPr>
        <p:spPr>
          <a:xfrm>
            <a:off x="1691875" y="3025325"/>
            <a:ext cx="3556500" cy="414900"/>
          </a:xfrm>
          <a:prstGeom prst="rect">
            <a:avLst/>
          </a:prstGeom>
          <a:noFill/>
          <a:ln>
            <a:noFill/>
          </a:ln>
        </p:spPr>
        <p:txBody>
          <a:bodyPr anchorCtr="0" anchor="t" bIns="91425" lIns="91425" rIns="91425" tIns="91425">
            <a:noAutofit/>
          </a:bodyPr>
          <a:lstStyle/>
          <a:p>
            <a:pPr>
              <a:spcBef>
                <a:spcPts val="0"/>
              </a:spcBef>
              <a:buNone/>
            </a:pPr>
            <a:r>
              <a:rPr lang="en"/>
              <a:t>The optimization problem: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Thoughts on Results:</a:t>
            </a:r>
          </a:p>
        </p:txBody>
      </p:sp>
      <p:sp>
        <p:nvSpPr>
          <p:cNvPr id="166" name="Shape 1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Local Smoothness never resulted in false positives, but generated a massive amount of false negatives. </a:t>
            </a:r>
            <a:br>
              <a:rPr lang="en" sz="2400"/>
            </a:br>
          </a:p>
          <a:p>
            <a:pPr indent="-381000" lvl="0" marL="457200">
              <a:spcBef>
                <a:spcPts val="0"/>
              </a:spcBef>
              <a:buClr>
                <a:schemeClr val="dk1"/>
              </a:buClr>
              <a:buSzPct val="100000"/>
              <a:buFont typeface="Arial"/>
              <a:buChar char="●"/>
            </a:pPr>
            <a:r>
              <a:rPr lang="en" sz="2400"/>
              <a:t>PCA generally performs better, outputting many less false negatives. But in the case of heavy fog or low hanging clouds it can generate false positives, due to our eigensmokes being quite structurally similar to clouds.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Useful and Extendable: </a:t>
            </a:r>
          </a:p>
        </p:txBody>
      </p:sp>
      <p:sp>
        <p:nvSpPr>
          <p:cNvPr id="172" name="Shape 1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00050" lvl="0" marL="457200" rtl="0">
              <a:spcBef>
                <a:spcPts val="0"/>
              </a:spcBef>
              <a:buClr>
                <a:schemeClr val="dk1"/>
              </a:buClr>
              <a:buSzPct val="100000"/>
              <a:buFont typeface="Arial"/>
              <a:buChar char="●"/>
            </a:pPr>
            <a:r>
              <a:rPr lang="en" sz="2700"/>
              <a:t>Due to the infrequent occurrence of false positives, these two methods greatly reduce the amount of regions the classifier must examine, hopefully allowing for early fire detection. </a:t>
            </a:r>
          </a:p>
          <a:p>
            <a:pPr indent="-400050" lvl="0" marL="457200" rtl="0">
              <a:spcBef>
                <a:spcPts val="0"/>
              </a:spcBef>
              <a:buClr>
                <a:schemeClr val="dk1"/>
              </a:buClr>
              <a:buSzPct val="100000"/>
              <a:buFont typeface="Arial"/>
              <a:buChar char="●"/>
            </a:pPr>
            <a:r>
              <a:rPr lang="en" sz="2700"/>
              <a:t>This work can be made modular and edited to be incorporated into the final ensemble.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104078"/>
            <a:ext cx="8229600" cy="857400"/>
          </a:xfrm>
          <a:prstGeom prst="rect">
            <a:avLst/>
          </a:prstGeom>
        </p:spPr>
        <p:txBody>
          <a:bodyPr anchorCtr="0" anchor="b" bIns="91425" lIns="91425" rIns="91425" tIns="91425">
            <a:noAutofit/>
          </a:bodyPr>
          <a:lstStyle/>
          <a:p>
            <a:pPr>
              <a:spcBef>
                <a:spcPts val="0"/>
              </a:spcBef>
              <a:buNone/>
            </a:pPr>
            <a:r>
              <a:rPr lang="en"/>
              <a:t>Now on to bigger and better things!</a:t>
            </a:r>
          </a:p>
        </p:txBody>
      </p:sp>
      <p:sp>
        <p:nvSpPr>
          <p:cNvPr id="178" name="Shape 178"/>
          <p:cNvSpPr txBox="1"/>
          <p:nvPr>
            <p:ph idx="1" type="body"/>
          </p:nvPr>
        </p:nvSpPr>
        <p:spPr>
          <a:xfrm>
            <a:off x="4173600" y="1223750"/>
            <a:ext cx="4513200" cy="3821400"/>
          </a:xfrm>
          <a:prstGeom prst="rect">
            <a:avLst/>
          </a:prstGeom>
        </p:spPr>
        <p:txBody>
          <a:bodyPr anchorCtr="0" anchor="t" bIns="91425" lIns="91425" rIns="91425" tIns="91425">
            <a:noAutofit/>
          </a:bodyPr>
          <a:lstStyle/>
          <a:p>
            <a:pPr rtl="0">
              <a:spcBef>
                <a:spcPts val="0"/>
              </a:spcBef>
              <a:buNone/>
            </a:pPr>
            <a:r>
              <a:rPr lang="en"/>
              <a:t>We’d like to greatly thank Dr. Rojas for the amazing and informative semester.</a:t>
            </a:r>
          </a:p>
          <a:p>
            <a:pPr>
              <a:spcBef>
                <a:spcPts val="0"/>
              </a:spcBef>
              <a:buNone/>
            </a:pPr>
            <a:r>
              <a:rPr lang="en"/>
              <a:t>As well as Tian, Li et al for the methodology and smoke data used here. </a:t>
            </a:r>
          </a:p>
        </p:txBody>
      </p:sp>
      <p:pic>
        <p:nvPicPr>
          <p:cNvPr id="179" name="Shape 179"/>
          <p:cNvPicPr preferRelativeResize="0"/>
          <p:nvPr/>
        </p:nvPicPr>
        <p:blipFill>
          <a:blip r:embed="rId3">
            <a:alphaModFix/>
          </a:blip>
          <a:stretch>
            <a:fillRect/>
          </a:stretch>
        </p:blipFill>
        <p:spPr>
          <a:xfrm>
            <a:off x="162225" y="1080812"/>
            <a:ext cx="3217899" cy="3964374"/>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187" y="71403"/>
            <a:ext cx="8229600" cy="857400"/>
          </a:xfrm>
          <a:prstGeom prst="rect">
            <a:avLst/>
          </a:prstGeom>
        </p:spPr>
        <p:txBody>
          <a:bodyPr anchorCtr="0" anchor="b" bIns="91425" lIns="91425" rIns="91425" tIns="91425">
            <a:noAutofit/>
          </a:bodyPr>
          <a:lstStyle/>
          <a:p>
            <a:pPr>
              <a:spcBef>
                <a:spcPts val="0"/>
              </a:spcBef>
              <a:buNone/>
            </a:pPr>
            <a:r>
              <a:rPr lang="en"/>
              <a:t>Hope you all have a great summer! </a:t>
            </a:r>
          </a:p>
        </p:txBody>
      </p:sp>
      <p:pic>
        <p:nvPicPr>
          <p:cNvPr id="185" name="Shape 185"/>
          <p:cNvPicPr preferRelativeResize="0"/>
          <p:nvPr/>
        </p:nvPicPr>
        <p:blipFill>
          <a:blip r:embed="rId3">
            <a:alphaModFix/>
          </a:blip>
          <a:stretch>
            <a:fillRect/>
          </a:stretch>
        </p:blipFill>
        <p:spPr>
          <a:xfrm>
            <a:off x="3257499" y="976000"/>
            <a:ext cx="2629025" cy="39204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Correlation: </a:t>
            </a:r>
          </a:p>
        </p:txBody>
      </p:sp>
      <p:pic>
        <p:nvPicPr>
          <p:cNvPr id="47" name="Shape 47"/>
          <p:cNvPicPr preferRelativeResize="0"/>
          <p:nvPr/>
        </p:nvPicPr>
        <p:blipFill>
          <a:blip r:embed="rId3">
            <a:alphaModFix/>
          </a:blip>
          <a:stretch>
            <a:fillRect/>
          </a:stretch>
        </p:blipFill>
        <p:spPr>
          <a:xfrm>
            <a:off x="486937" y="1696075"/>
            <a:ext cx="8170126" cy="20581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Method One: Local Smoothness </a:t>
            </a:r>
          </a:p>
        </p:txBody>
      </p:sp>
      <p:pic>
        <p:nvPicPr>
          <p:cNvPr id="53" name="Shape 53"/>
          <p:cNvPicPr preferRelativeResize="0"/>
          <p:nvPr/>
        </p:nvPicPr>
        <p:blipFill>
          <a:blip r:embed="rId3">
            <a:alphaModFix/>
          </a:blip>
          <a:stretch>
            <a:fillRect/>
          </a:stretch>
        </p:blipFill>
        <p:spPr>
          <a:xfrm>
            <a:off x="515000" y="1359750"/>
            <a:ext cx="8229601" cy="1720680"/>
          </a:xfrm>
          <a:prstGeom prst="rect">
            <a:avLst/>
          </a:prstGeom>
          <a:noFill/>
          <a:ln>
            <a:noFill/>
          </a:ln>
        </p:spPr>
      </p:pic>
      <p:pic>
        <p:nvPicPr>
          <p:cNvPr id="54" name="Shape 54"/>
          <p:cNvPicPr preferRelativeResize="0"/>
          <p:nvPr/>
        </p:nvPicPr>
        <p:blipFill>
          <a:blip r:embed="rId4">
            <a:alphaModFix/>
          </a:blip>
          <a:stretch>
            <a:fillRect/>
          </a:stretch>
        </p:blipFill>
        <p:spPr>
          <a:xfrm>
            <a:off x="192787" y="3159500"/>
            <a:ext cx="8042124" cy="857400"/>
          </a:xfrm>
          <a:prstGeom prst="rect">
            <a:avLst/>
          </a:prstGeom>
          <a:noFill/>
          <a:ln>
            <a:noFill/>
          </a:ln>
        </p:spPr>
      </p:pic>
      <p:pic>
        <p:nvPicPr>
          <p:cNvPr id="55" name="Shape 55"/>
          <p:cNvPicPr preferRelativeResize="0"/>
          <p:nvPr/>
        </p:nvPicPr>
        <p:blipFill>
          <a:blip r:embed="rId5">
            <a:alphaModFix/>
          </a:blip>
          <a:stretch>
            <a:fillRect/>
          </a:stretch>
        </p:blipFill>
        <p:spPr>
          <a:xfrm>
            <a:off x="1217224" y="4095975"/>
            <a:ext cx="6825149" cy="7929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Solutions: </a:t>
            </a:r>
          </a:p>
        </p:txBody>
      </p:sp>
      <p:pic>
        <p:nvPicPr>
          <p:cNvPr id="61" name="Shape 61"/>
          <p:cNvPicPr preferRelativeResize="0"/>
          <p:nvPr/>
        </p:nvPicPr>
        <p:blipFill>
          <a:blip r:embed="rId3">
            <a:alphaModFix/>
          </a:blip>
          <a:stretch>
            <a:fillRect/>
          </a:stretch>
        </p:blipFill>
        <p:spPr>
          <a:xfrm>
            <a:off x="474912" y="1850425"/>
            <a:ext cx="8194173" cy="550600"/>
          </a:xfrm>
          <a:prstGeom prst="rect">
            <a:avLst/>
          </a:prstGeom>
          <a:noFill/>
          <a:ln>
            <a:noFill/>
          </a:ln>
        </p:spPr>
      </p:pic>
      <p:pic>
        <p:nvPicPr>
          <p:cNvPr id="62" name="Shape 62"/>
          <p:cNvPicPr preferRelativeResize="0"/>
          <p:nvPr/>
        </p:nvPicPr>
        <p:blipFill>
          <a:blip r:embed="rId4">
            <a:alphaModFix/>
          </a:blip>
          <a:stretch>
            <a:fillRect/>
          </a:stretch>
        </p:blipFill>
        <p:spPr>
          <a:xfrm>
            <a:off x="845059" y="2495450"/>
            <a:ext cx="7786965" cy="857400"/>
          </a:xfrm>
          <a:prstGeom prst="rect">
            <a:avLst/>
          </a:prstGeom>
          <a:noFill/>
          <a:ln>
            <a:noFill/>
          </a:ln>
        </p:spPr>
      </p:pic>
      <p:pic>
        <p:nvPicPr>
          <p:cNvPr id="63" name="Shape 63"/>
          <p:cNvPicPr preferRelativeResize="0"/>
          <p:nvPr/>
        </p:nvPicPr>
        <p:blipFill>
          <a:blip r:embed="rId5">
            <a:alphaModFix/>
          </a:blip>
          <a:stretch>
            <a:fillRect/>
          </a:stretch>
        </p:blipFill>
        <p:spPr>
          <a:xfrm>
            <a:off x="1073600" y="3352850"/>
            <a:ext cx="7613200" cy="1086750"/>
          </a:xfrm>
          <a:prstGeom prst="rect">
            <a:avLst/>
          </a:prstGeom>
          <a:noFill/>
          <a:ln>
            <a:noFill/>
          </a:ln>
        </p:spPr>
      </p:pic>
      <p:sp>
        <p:nvSpPr>
          <p:cNvPr id="64" name="Shape 64"/>
          <p:cNvSpPr txBox="1"/>
          <p:nvPr/>
        </p:nvSpPr>
        <p:spPr>
          <a:xfrm>
            <a:off x="302550" y="1341100"/>
            <a:ext cx="3556500" cy="414900"/>
          </a:xfrm>
          <a:prstGeom prst="rect">
            <a:avLst/>
          </a:prstGeom>
          <a:noFill/>
          <a:ln>
            <a:noFill/>
          </a:ln>
        </p:spPr>
        <p:txBody>
          <a:bodyPr anchorCtr="0" anchor="t" bIns="91425" lIns="91425" rIns="91425" tIns="91425">
            <a:noAutofit/>
          </a:bodyPr>
          <a:lstStyle/>
          <a:p>
            <a:pPr>
              <a:spcBef>
                <a:spcPts val="0"/>
              </a:spcBef>
              <a:buNone/>
            </a:pPr>
            <a:r>
              <a:rPr lang="en"/>
              <a:t>When you do the calculus you arrive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42178"/>
            <a:ext cx="8229600" cy="857400"/>
          </a:xfrm>
          <a:prstGeom prst="rect">
            <a:avLst/>
          </a:prstGeom>
        </p:spPr>
        <p:txBody>
          <a:bodyPr anchorCtr="0" anchor="b" bIns="91425" lIns="91425" rIns="91425" tIns="91425">
            <a:noAutofit/>
          </a:bodyPr>
          <a:lstStyle/>
          <a:p>
            <a:pPr>
              <a:spcBef>
                <a:spcPts val="0"/>
              </a:spcBef>
              <a:buNone/>
            </a:pPr>
            <a:r>
              <a:rPr lang="en"/>
              <a:t>Local Smoothness Results:</a:t>
            </a:r>
          </a:p>
        </p:txBody>
      </p:sp>
      <p:pic>
        <p:nvPicPr>
          <p:cNvPr id="70" name="Shape 70"/>
          <p:cNvPicPr preferRelativeResize="0"/>
          <p:nvPr/>
        </p:nvPicPr>
        <p:blipFill>
          <a:blip r:embed="rId3">
            <a:alphaModFix/>
          </a:blip>
          <a:stretch>
            <a:fillRect/>
          </a:stretch>
        </p:blipFill>
        <p:spPr>
          <a:xfrm>
            <a:off x="1103250" y="823137"/>
            <a:ext cx="6937499" cy="3845625"/>
          </a:xfrm>
          <a:prstGeom prst="rect">
            <a:avLst/>
          </a:prstGeom>
          <a:noFill/>
          <a:ln>
            <a:noFill/>
          </a:ln>
        </p:spPr>
      </p:pic>
      <p:sp>
        <p:nvSpPr>
          <p:cNvPr id="71" name="Shape 71"/>
          <p:cNvSpPr txBox="1"/>
          <p:nvPr/>
        </p:nvSpPr>
        <p:spPr>
          <a:xfrm>
            <a:off x="1426950" y="4409700"/>
            <a:ext cx="6290099" cy="733799"/>
          </a:xfrm>
          <a:prstGeom prst="rect">
            <a:avLst/>
          </a:prstGeom>
          <a:noFill/>
          <a:ln>
            <a:noFill/>
          </a:ln>
        </p:spPr>
        <p:txBody>
          <a:bodyPr anchorCtr="0" anchor="t" bIns="91425" lIns="91425" rIns="91425" tIns="91425">
            <a:noAutofit/>
          </a:bodyPr>
          <a:lstStyle/>
          <a:p>
            <a:pPr>
              <a:spcBef>
                <a:spcPts val="0"/>
              </a:spcBef>
              <a:buNone/>
            </a:pPr>
            <a:r>
              <a:rPr lang="en"/>
              <a:t>A picture from the Tahoe dataset from a very early stage in two fires.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876500" y="308623"/>
            <a:ext cx="7390998" cy="4099850"/>
          </a:xfrm>
          <a:prstGeom prst="rect">
            <a:avLst/>
          </a:prstGeom>
          <a:noFill/>
          <a:ln>
            <a:noFill/>
          </a:ln>
        </p:spPr>
      </p:pic>
      <p:sp>
        <p:nvSpPr>
          <p:cNvPr id="77" name="Shape 77"/>
          <p:cNvSpPr txBox="1"/>
          <p:nvPr/>
        </p:nvSpPr>
        <p:spPr>
          <a:xfrm>
            <a:off x="1426950" y="4300500"/>
            <a:ext cx="6290099" cy="733799"/>
          </a:xfrm>
          <a:prstGeom prst="rect">
            <a:avLst/>
          </a:prstGeom>
          <a:noFill/>
          <a:ln>
            <a:noFill/>
          </a:ln>
        </p:spPr>
        <p:txBody>
          <a:bodyPr anchorCtr="0" anchor="t" bIns="91425" lIns="91425" rIns="91425" tIns="91425">
            <a:noAutofit/>
          </a:bodyPr>
          <a:lstStyle/>
          <a:p>
            <a:pPr lvl="0" rtl="0">
              <a:spcBef>
                <a:spcPts val="0"/>
              </a:spcBef>
              <a:buNone/>
            </a:pPr>
            <a:r>
              <a:rPr lang="en"/>
              <a:t>A picture from the Tahoe dataset from a later stage in the two fires.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pic>
        <p:nvPicPr>
          <p:cNvPr id="83" name="Shape 83"/>
          <p:cNvPicPr preferRelativeResize="0"/>
          <p:nvPr/>
        </p:nvPicPr>
        <p:blipFill>
          <a:blip r:embed="rId3">
            <a:alphaModFix/>
          </a:blip>
          <a:stretch>
            <a:fillRect/>
          </a:stretch>
        </p:blipFill>
        <p:spPr>
          <a:xfrm>
            <a:off x="0" y="11"/>
            <a:ext cx="9144000" cy="4784026"/>
          </a:xfrm>
          <a:prstGeom prst="rect">
            <a:avLst/>
          </a:prstGeom>
          <a:noFill/>
          <a:ln>
            <a:noFill/>
          </a:ln>
        </p:spPr>
      </p:pic>
      <p:sp>
        <p:nvSpPr>
          <p:cNvPr id="84" name="Shape 84"/>
          <p:cNvSpPr txBox="1"/>
          <p:nvPr/>
        </p:nvSpPr>
        <p:spPr>
          <a:xfrm>
            <a:off x="589700" y="4409700"/>
            <a:ext cx="7808099" cy="733799"/>
          </a:xfrm>
          <a:prstGeom prst="rect">
            <a:avLst/>
          </a:prstGeom>
          <a:noFill/>
          <a:ln>
            <a:noFill/>
          </a:ln>
        </p:spPr>
        <p:txBody>
          <a:bodyPr anchorCtr="0" anchor="t" bIns="91425" lIns="91425" rIns="91425" tIns="91425">
            <a:noAutofit/>
          </a:bodyPr>
          <a:lstStyle/>
          <a:p>
            <a:pPr lvl="0" rtl="0">
              <a:spcBef>
                <a:spcPts val="0"/>
              </a:spcBef>
              <a:buNone/>
            </a:pPr>
            <a:r>
              <a:rPr lang="en"/>
              <a:t>A picture from the southern California dataset, with a clear day and good region detection.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0" y="35619"/>
            <a:ext cx="9144000" cy="5072260"/>
          </a:xfrm>
          <a:prstGeom prst="rect">
            <a:avLst/>
          </a:prstGeom>
          <a:noFill/>
          <a:ln>
            <a:noFill/>
          </a:ln>
        </p:spPr>
      </p:pic>
      <p:sp>
        <p:nvSpPr>
          <p:cNvPr id="90" name="Shape 90"/>
          <p:cNvSpPr txBox="1"/>
          <p:nvPr/>
        </p:nvSpPr>
        <p:spPr>
          <a:xfrm>
            <a:off x="152875" y="4780975"/>
            <a:ext cx="8692500" cy="733799"/>
          </a:xfrm>
          <a:prstGeom prst="rect">
            <a:avLst/>
          </a:prstGeom>
          <a:noFill/>
          <a:ln>
            <a:noFill/>
          </a:ln>
        </p:spPr>
        <p:txBody>
          <a:bodyPr anchorCtr="0" anchor="t" bIns="91425" lIns="91425" rIns="91425" tIns="91425">
            <a:noAutofit/>
          </a:bodyPr>
          <a:lstStyle/>
          <a:p>
            <a:pPr lvl="0" rtl="0">
              <a:spcBef>
                <a:spcPts val="0"/>
              </a:spcBef>
              <a:buNone/>
            </a:pPr>
            <a:r>
              <a:rPr lang="en"/>
              <a:t>Another picture from the Tahoe dataset from a very early stage in a fire. (Doesn’t detect the region yet)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