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1pjX8gQO6z4KTUECmWGGHdGfM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b92fe68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3b92fe685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b92fe68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3b92fe6850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b92fe68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3b92fe685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0" y="843625"/>
            <a:ext cx="12188824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"/>
          <p:cNvSpPr/>
          <p:nvPr/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>
            <p:ph type="title"/>
          </p:nvPr>
        </p:nvSpPr>
        <p:spPr>
          <a:xfrm>
            <a:off x="795338" y="1566473"/>
            <a:ext cx="106014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186"/>
              <a:buFont typeface="Calibri"/>
              <a:buNone/>
            </a:pPr>
            <a:r>
              <a:rPr b="1" lang="en-GB" sz="3822">
                <a:solidFill>
                  <a:schemeClr val="dk1"/>
                </a:solidFill>
              </a:rPr>
              <a:t>Team 3 Final Project</a:t>
            </a:r>
            <a:b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GB" sz="2133"/>
              <a:t>Jun Lee</a:t>
            </a:r>
            <a:r>
              <a:rPr lang="en-GB" sz="2133"/>
              <a:t>: Back-end, scrum master</a:t>
            </a:r>
            <a:br>
              <a:rPr lang="en-GB" sz="2133"/>
            </a:br>
            <a:r>
              <a:rPr b="1" lang="en-GB" sz="2133"/>
              <a:t>Peter Broadbent</a:t>
            </a:r>
            <a:r>
              <a:rPr lang="en-GB" sz="2133"/>
              <a:t>: Front-end, motivator</a:t>
            </a:r>
            <a:br>
              <a:rPr lang="en-GB" sz="2133"/>
            </a:br>
            <a:r>
              <a:rPr b="1" lang="en-GB" sz="2133"/>
              <a:t>Saad Ahmed</a:t>
            </a:r>
            <a:r>
              <a:rPr lang="en-GB" sz="2133"/>
              <a:t>: Back-end, expert tutor</a:t>
            </a:r>
            <a:br>
              <a:rPr lang="en-GB" sz="2133"/>
            </a:br>
            <a:r>
              <a:rPr b="1" lang="en-GB" sz="2133"/>
              <a:t>Ladislav Mudry</a:t>
            </a:r>
            <a:r>
              <a:rPr lang="en-GB" sz="2133"/>
              <a:t>: Front-end, documentation</a:t>
            </a:r>
            <a:br>
              <a:rPr lang="en-GB" sz="2800"/>
            </a:br>
            <a:br>
              <a:rPr lang="en-GB" sz="2800"/>
            </a:br>
            <a:b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>
            <a:off x="4722813" y="3945719"/>
            <a:ext cx="2743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/>
          <p:nvPr/>
        </p:nvCxnSpPr>
        <p:spPr>
          <a:xfrm>
            <a:off x="0" y="6028863"/>
            <a:ext cx="12188824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/>
          <p:nvPr/>
        </p:nvSpPr>
        <p:spPr>
          <a:xfrm>
            <a:off x="9100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1"/>
          <p:cNvSpPr txBox="1"/>
          <p:nvPr>
            <p:ph type="title"/>
          </p:nvPr>
        </p:nvSpPr>
        <p:spPr>
          <a:xfrm>
            <a:off x="2210936" y="844486"/>
            <a:ext cx="94842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sz="4000"/>
              <a:t>Testing</a:t>
            </a: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 flipH="1" rot="10800000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26" name="Google Shape;226;p11"/>
            <p:cNvSpPr/>
            <p:nvPr/>
          </p:nvSpPr>
          <p:spPr>
            <a:xfrm>
              <a:off x="790870" y="2245586"/>
              <a:ext cx="1262906" cy="1108260"/>
            </a:xfrm>
            <a:custGeom>
              <a:rect b="b" l="l" r="r" t="t"/>
              <a:pathLst>
                <a:path extrusionOk="0" h="968" w="1099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933975" y="911082"/>
              <a:ext cx="2048530" cy="1797684"/>
            </a:xfrm>
            <a:custGeom>
              <a:rect b="b" l="l" r="r" t="t"/>
              <a:pathLst>
                <a:path extrusionOk="0" h="968" w="1099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cap="flat" cmpd="sng" w="63500">
              <a:solidFill>
                <a:schemeClr val="lt1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1362936" y="1825453"/>
              <a:ext cx="799094" cy="701243"/>
            </a:xfrm>
            <a:custGeom>
              <a:rect b="b" l="l" r="r" t="t"/>
              <a:pathLst>
                <a:path extrusionOk="0" h="968" w="1099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11"/>
          <p:cNvGrpSpPr/>
          <p:nvPr/>
        </p:nvGrpSpPr>
        <p:grpSpPr>
          <a:xfrm>
            <a:off x="2219271" y="2577500"/>
            <a:ext cx="9467564" cy="2415696"/>
            <a:chOff x="8335" y="107252"/>
            <a:chExt cx="9467564" cy="2415696"/>
          </a:xfrm>
        </p:grpSpPr>
        <p:sp>
          <p:nvSpPr>
            <p:cNvPr id="230" name="Google Shape;230;p11"/>
            <p:cNvSpPr/>
            <p:nvPr/>
          </p:nvSpPr>
          <p:spPr>
            <a:xfrm>
              <a:off x="8335" y="529777"/>
              <a:ext cx="4982928" cy="1993171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 txBox="1"/>
            <p:nvPr/>
          </p:nvSpPr>
          <p:spPr>
            <a:xfrm>
              <a:off x="1004921" y="529777"/>
              <a:ext cx="2989757" cy="1993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650" lIns="164000" spcFirstLastPara="1" rIns="54650" wrap="square" tIns="5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lang="en-GB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we managed to test</a:t>
              </a:r>
              <a:endParaRPr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4492971" y="529777"/>
              <a:ext cx="4982928" cy="1993171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 txBox="1"/>
            <p:nvPr/>
          </p:nvSpPr>
          <p:spPr>
            <a:xfrm>
              <a:off x="5489520" y="107252"/>
              <a:ext cx="2989800" cy="19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650" lIns="164000" spcFirstLastPara="1" rIns="54650" wrap="square" tIns="54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baseline="-25000" lang="en-GB" sz="5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we didn’t manage to test</a:t>
              </a:r>
              <a:endParaRPr baseline="-25000" sz="5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 amt="35000"/>
          </a:blip>
          <a:srcRect b="0" l="0" r="0"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>
                <a:solidFill>
                  <a:srgbClr val="FFFFFF"/>
                </a:solidFill>
              </a:rPr>
              <a:t>Test Coverage</a:t>
            </a:r>
            <a:endParaRPr/>
          </a:p>
        </p:txBody>
      </p:sp>
      <p:grpSp>
        <p:nvGrpSpPr>
          <p:cNvPr id="241" name="Google Shape;241;p12"/>
          <p:cNvGrpSpPr/>
          <p:nvPr/>
        </p:nvGrpSpPr>
        <p:grpSpPr>
          <a:xfrm>
            <a:off x="1398000" y="2434219"/>
            <a:ext cx="9396000" cy="3134149"/>
            <a:chOff x="559800" y="608594"/>
            <a:chExt cx="9396000" cy="3134149"/>
          </a:xfrm>
        </p:grpSpPr>
        <p:sp>
          <p:nvSpPr>
            <p:cNvPr id="242" name="Google Shape;242;p12"/>
            <p:cNvSpPr/>
            <p:nvPr/>
          </p:nvSpPr>
          <p:spPr>
            <a:xfrm>
              <a:off x="1747800" y="608594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 txBox="1"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GB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How much test coverage achieved?</a:t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6823800" y="608594"/>
              <a:ext cx="1944000" cy="1944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 txBox="1"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GB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Industry standard is 80%</a:t>
              </a:r>
              <a:endParaRPr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b92fe6850_0_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13b92fe6850_0_13"/>
          <p:cNvPicPr preferRelativeResize="0"/>
          <p:nvPr/>
        </p:nvPicPr>
        <p:blipFill rotWithShape="1">
          <a:blip r:embed="rId3">
            <a:alphaModFix amt="35000"/>
          </a:blip>
          <a:srcRect b="0" l="0" r="0" t="249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3b92fe6850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>
                <a:solidFill>
                  <a:srgbClr val="FFFFFF"/>
                </a:solidFill>
              </a:rPr>
              <a:t>Test Results</a:t>
            </a:r>
            <a:endParaRPr/>
          </a:p>
        </p:txBody>
      </p:sp>
      <p:pic>
        <p:nvPicPr>
          <p:cNvPr id="255" name="Google Shape;255;g13b92fe6850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288" y="1636650"/>
            <a:ext cx="8725700" cy="44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/>
              <a:t>Sprint 1 Review</a:t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3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3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Google Shape;266;p13"/>
          <p:cNvGrpSpPr/>
          <p:nvPr/>
        </p:nvGrpSpPr>
        <p:grpSpPr>
          <a:xfrm>
            <a:off x="643467" y="1783792"/>
            <a:ext cx="10905066" cy="4392360"/>
            <a:chOff x="0" y="811"/>
            <a:chExt cx="10905066" cy="4392360"/>
          </a:xfrm>
        </p:grpSpPr>
        <p:sp>
          <p:nvSpPr>
            <p:cNvPr id="267" name="Google Shape;267;p13"/>
            <p:cNvSpPr/>
            <p:nvPr/>
          </p:nvSpPr>
          <p:spPr>
            <a:xfrm>
              <a:off x="0" y="811"/>
              <a:ext cx="10905066" cy="10073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 txBox="1"/>
            <p:nvPr/>
          </p:nvSpPr>
          <p:spPr>
            <a:xfrm>
              <a:off x="49176" y="49987"/>
              <a:ext cx="10806714" cy="909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lang="en-GB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went well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0" y="1129141"/>
              <a:ext cx="10905066" cy="10073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 txBox="1"/>
            <p:nvPr/>
          </p:nvSpPr>
          <p:spPr>
            <a:xfrm>
              <a:off x="49176" y="1178317"/>
              <a:ext cx="10806714" cy="909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lang="en-GB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didn’t go well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0" y="2257471"/>
              <a:ext cx="10905066" cy="10073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 txBox="1"/>
            <p:nvPr/>
          </p:nvSpPr>
          <p:spPr>
            <a:xfrm>
              <a:off x="49176" y="2306647"/>
              <a:ext cx="10806714" cy="909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lang="en-GB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goals took too long 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0" y="3385801"/>
              <a:ext cx="10905066" cy="10073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 txBox="1"/>
            <p:nvPr/>
          </p:nvSpPr>
          <p:spPr>
            <a:xfrm>
              <a:off x="49176" y="3434977"/>
              <a:ext cx="10806714" cy="909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lang="en-GB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goals were missed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b92fe6850_0_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3b92fe6850_0_26"/>
          <p:cNvSpPr txBox="1"/>
          <p:nvPr>
            <p:ph type="title"/>
          </p:nvPr>
        </p:nvSpPr>
        <p:spPr>
          <a:xfrm>
            <a:off x="643467" y="321734"/>
            <a:ext cx="109050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/>
              <a:t>Sprint 2 Review</a:t>
            </a:r>
            <a:endParaRPr/>
          </a:p>
        </p:txBody>
      </p:sp>
      <p:sp>
        <p:nvSpPr>
          <p:cNvPr id="281" name="Google Shape;281;g13b92fe6850_0_26"/>
          <p:cNvSpPr/>
          <p:nvPr/>
        </p:nvSpPr>
        <p:spPr>
          <a:xfrm rot="2700000">
            <a:off x="11052660" y="2120011"/>
            <a:ext cx="645306" cy="645306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3b92fe6850_0_26"/>
          <p:cNvSpPr/>
          <p:nvPr/>
        </p:nvSpPr>
        <p:spPr>
          <a:xfrm rot="-5400000">
            <a:off x="10288968" y="1343059"/>
            <a:ext cx="2532900" cy="1272900"/>
          </a:xfrm>
          <a:prstGeom prst="triangle">
            <a:avLst>
              <a:gd fmla="val 50000" name="adj"/>
            </a:avLst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3b92fe6850_0_26"/>
          <p:cNvSpPr/>
          <p:nvPr/>
        </p:nvSpPr>
        <p:spPr>
          <a:xfrm rot="5400000">
            <a:off x="-501690" y="5103247"/>
            <a:ext cx="2017500" cy="1014000"/>
          </a:xfrm>
          <a:prstGeom prst="triangle">
            <a:avLst>
              <a:gd fmla="val 50000" name="adj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3b92fe6850_0_26"/>
          <p:cNvSpPr/>
          <p:nvPr/>
        </p:nvSpPr>
        <p:spPr>
          <a:xfrm rot="2700000">
            <a:off x="427814" y="5728750"/>
            <a:ext cx="485782" cy="485782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g13b92fe6850_0_26"/>
          <p:cNvGrpSpPr/>
          <p:nvPr/>
        </p:nvGrpSpPr>
        <p:grpSpPr>
          <a:xfrm>
            <a:off x="643467" y="1783792"/>
            <a:ext cx="10905000" cy="4392390"/>
            <a:chOff x="0" y="811"/>
            <a:chExt cx="10905000" cy="4392390"/>
          </a:xfrm>
        </p:grpSpPr>
        <p:sp>
          <p:nvSpPr>
            <p:cNvPr id="286" name="Google Shape;286;g13b92fe6850_0_26"/>
            <p:cNvSpPr/>
            <p:nvPr/>
          </p:nvSpPr>
          <p:spPr>
            <a:xfrm>
              <a:off x="0" y="811"/>
              <a:ext cx="10905000" cy="10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g13b92fe6850_0_26"/>
            <p:cNvSpPr txBox="1"/>
            <p:nvPr/>
          </p:nvSpPr>
          <p:spPr>
            <a:xfrm>
              <a:off x="49176" y="49987"/>
              <a:ext cx="10806600" cy="9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lang="en-GB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went well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g13b92fe6850_0_26"/>
            <p:cNvSpPr/>
            <p:nvPr/>
          </p:nvSpPr>
          <p:spPr>
            <a:xfrm>
              <a:off x="0" y="1129141"/>
              <a:ext cx="10905000" cy="10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g13b92fe6850_0_26"/>
            <p:cNvSpPr txBox="1"/>
            <p:nvPr/>
          </p:nvSpPr>
          <p:spPr>
            <a:xfrm>
              <a:off x="49176" y="1178317"/>
              <a:ext cx="10806600" cy="9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lang="en-GB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didn’t go well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g13b92fe6850_0_26"/>
            <p:cNvSpPr/>
            <p:nvPr/>
          </p:nvSpPr>
          <p:spPr>
            <a:xfrm>
              <a:off x="0" y="2257471"/>
              <a:ext cx="10905000" cy="10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g13b92fe6850_0_26"/>
            <p:cNvSpPr txBox="1"/>
            <p:nvPr/>
          </p:nvSpPr>
          <p:spPr>
            <a:xfrm>
              <a:off x="49176" y="2306647"/>
              <a:ext cx="10806600" cy="9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lang="en-GB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goals took too long 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13b92fe6850_0_26"/>
            <p:cNvSpPr/>
            <p:nvPr/>
          </p:nvSpPr>
          <p:spPr>
            <a:xfrm>
              <a:off x="0" y="3385801"/>
              <a:ext cx="10905000" cy="10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g13b92fe6850_0_26"/>
            <p:cNvSpPr txBox="1"/>
            <p:nvPr/>
          </p:nvSpPr>
          <p:spPr>
            <a:xfrm>
              <a:off x="49176" y="3434977"/>
              <a:ext cx="10806600" cy="9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lang="en-GB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goals were missed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icrophone and piano" id="299" name="Google Shape;299;p14"/>
          <p:cNvPicPr preferRelativeResize="0"/>
          <p:nvPr/>
        </p:nvPicPr>
        <p:blipFill rotWithShape="1">
          <a:blip r:embed="rId3">
            <a:alphaModFix amt="50000"/>
          </a:blip>
          <a:srcRect b="0" l="0" r="0" t="15094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4"/>
          <p:cNvSpPr txBox="1"/>
          <p:nvPr>
            <p:ph type="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GB" sz="6000">
                <a:solidFill>
                  <a:srgbClr val="FFFFFF"/>
                </a:solidFill>
              </a:rPr>
              <a:t>Live Demo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/>
          <p:nvPr/>
        </p:nvSpPr>
        <p:spPr>
          <a:xfrm>
            <a:off x="52000" y="102033"/>
            <a:ext cx="12192000" cy="686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>
                <a:solidFill>
                  <a:srgbClr val="FFFFFF"/>
                </a:solidFill>
              </a:rPr>
              <a:t>Our Developer</a:t>
            </a:r>
            <a:r>
              <a:rPr lang="en-GB">
                <a:solidFill>
                  <a:srgbClr val="FFFFFF"/>
                </a:solidFill>
              </a:rPr>
              <a:t> Journey</a:t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15"/>
          <p:cNvGrpSpPr/>
          <p:nvPr/>
        </p:nvGrpSpPr>
        <p:grpSpPr>
          <a:xfrm>
            <a:off x="4447308" y="619733"/>
            <a:ext cx="6906491" cy="5528840"/>
            <a:chOff x="0" y="28389"/>
            <a:chExt cx="6906491" cy="5528840"/>
          </a:xfrm>
        </p:grpSpPr>
        <p:sp>
          <p:nvSpPr>
            <p:cNvPr id="309" name="Google Shape;309;p15"/>
            <p:cNvSpPr/>
            <p:nvPr/>
          </p:nvSpPr>
          <p:spPr>
            <a:xfrm>
              <a:off x="0" y="28389"/>
              <a:ext cx="6906491" cy="131093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63994" y="92383"/>
              <a:ext cx="6778500" cy="11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GB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Skills needed for project: </a:t>
              </a:r>
              <a:endPara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0" y="1434359"/>
              <a:ext cx="6906491" cy="131093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 txBox="1"/>
            <p:nvPr/>
          </p:nvSpPr>
          <p:spPr>
            <a:xfrm>
              <a:off x="63994" y="1498353"/>
              <a:ext cx="6778500" cy="11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GB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</a:t>
              </a:r>
              <a:r>
                <a:rPr lang="en-GB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REACT, Express, Node, Mongoose, Mocha, Pair programming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0" y="2840329"/>
              <a:ext cx="6906491" cy="131093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 txBox="1"/>
            <p:nvPr/>
          </p:nvSpPr>
          <p:spPr>
            <a:xfrm>
              <a:off x="63994" y="2904335"/>
              <a:ext cx="6778500" cy="11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GB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have we learned? - A lot!</a:t>
              </a:r>
              <a:endPara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0" y="4246299"/>
              <a:ext cx="6906491" cy="131093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63994" y="4310293"/>
              <a:ext cx="6778503" cy="1182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GB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How it has allowed us to complete project</a:t>
              </a:r>
              <a:endPara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ood human figure" id="322" name="Google Shape;322;p16"/>
          <p:cNvPicPr preferRelativeResize="0"/>
          <p:nvPr/>
        </p:nvPicPr>
        <p:blipFill rotWithShape="1">
          <a:blip r:embed="rId3">
            <a:alphaModFix/>
          </a:blip>
          <a:srcRect b="9091" l="0" r="23297" t="0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6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6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GB" sz="4800"/>
              <a:t>Thanks for listening!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GB" sz="4800"/>
              <a:t>Questions? 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cap="sq" cmpd="thinThick" w="127000">
            <a:solidFill>
              <a:srgbClr val="595959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	</a:t>
            </a:r>
            <a:endParaRPr/>
          </a:p>
        </p:txBody>
      </p:sp>
      <p:cxnSp>
        <p:nvCxnSpPr>
          <p:cNvPr id="108" name="Google Shape;108;p2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9" name="Google Shape;109;p2"/>
          <p:cNvGrpSpPr/>
          <p:nvPr/>
        </p:nvGrpSpPr>
        <p:grpSpPr>
          <a:xfrm>
            <a:off x="5166985" y="389435"/>
            <a:ext cx="6588691" cy="5725054"/>
            <a:chOff x="0" y="85844"/>
            <a:chExt cx="6588691" cy="5725054"/>
          </a:xfrm>
        </p:grpSpPr>
        <p:sp>
          <p:nvSpPr>
            <p:cNvPr id="110" name="Google Shape;110;p2"/>
            <p:cNvSpPr/>
            <p:nvPr/>
          </p:nvSpPr>
          <p:spPr>
            <a:xfrm>
              <a:off x="0" y="85844"/>
              <a:ext cx="6588691" cy="1377263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67232" y="153076"/>
              <a:ext cx="6454227" cy="1242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GB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MVP: Full Stack Cinema Website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0" y="1535107"/>
              <a:ext cx="6588691" cy="1377263"/>
            </a:xfrm>
            <a:prstGeom prst="roundRect">
              <a:avLst>
                <a:gd fmla="val 16667" name="adj"/>
              </a:avLst>
            </a:prstGeom>
            <a:solidFill>
              <a:srgbClr val="D07A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67232" y="1602339"/>
              <a:ext cx="6454227" cy="1242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GB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Components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80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GB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REACT, Express, Node, Mongoose 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0" y="2984371"/>
              <a:ext cx="6588691" cy="1377263"/>
            </a:xfrm>
            <a:prstGeom prst="roundRect">
              <a:avLst>
                <a:gd fmla="val 16667" name="adj"/>
              </a:avLst>
            </a:prstGeom>
            <a:solidFill>
              <a:srgbClr val="B8888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67232" y="3051603"/>
              <a:ext cx="6454227" cy="1242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GB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Scope 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0" y="4433635"/>
              <a:ext cx="6588691" cy="1377263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67232" y="4500867"/>
              <a:ext cx="6454227" cy="1242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GB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Feature-branch model, Jira project management board, Risk assessment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3"/>
          <p:cNvCxnSpPr/>
          <p:nvPr/>
        </p:nvCxnSpPr>
        <p:spPr>
          <a:xfrm>
            <a:off x="0" y="272357"/>
            <a:ext cx="12188824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3"/>
          <p:cNvSpPr/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GB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Risk Assessment</a:t>
            </a:r>
            <a:endParaRPr/>
          </a:p>
        </p:txBody>
      </p:sp>
      <p:cxnSp>
        <p:nvCxnSpPr>
          <p:cNvPr id="125" name="Google Shape;125;p3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7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3"/>
          <p:cNvCxnSpPr/>
          <p:nvPr/>
        </p:nvCxnSpPr>
        <p:spPr>
          <a:xfrm>
            <a:off x="0" y="2201402"/>
            <a:ext cx="12188824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00" y="2298650"/>
            <a:ext cx="11008600" cy="43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4"/>
          <p:cNvCxnSpPr/>
          <p:nvPr/>
        </p:nvCxnSpPr>
        <p:spPr>
          <a:xfrm>
            <a:off x="0" y="272357"/>
            <a:ext cx="12188824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4"/>
          <p:cNvSpPr/>
          <p:nvPr/>
        </p:nvSpPr>
        <p:spPr>
          <a:xfrm>
            <a:off x="0" y="368600"/>
            <a:ext cx="12192000" cy="1412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GB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MoSCoW</a:t>
            </a:r>
            <a:endParaRPr/>
          </a:p>
        </p:txBody>
      </p:sp>
      <p:cxnSp>
        <p:nvCxnSpPr>
          <p:cNvPr id="135" name="Google Shape;135;p4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7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4"/>
          <p:cNvCxnSpPr/>
          <p:nvPr/>
        </p:nvCxnSpPr>
        <p:spPr>
          <a:xfrm>
            <a:off x="63" y="1863377"/>
            <a:ext cx="12188700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5660"/>
          <a:stretch/>
        </p:blipFill>
        <p:spPr>
          <a:xfrm>
            <a:off x="1116862" y="2014475"/>
            <a:ext cx="9958275" cy="47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0" y="313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GB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62" y="1700288"/>
            <a:ext cx="7041700" cy="3536000"/>
          </a:xfrm>
          <a:prstGeom prst="rect">
            <a:avLst/>
          </a:prstGeom>
          <a:noFill/>
          <a:ln>
            <a:noFill/>
          </a:ln>
          <a:effectLst>
            <a:outerShdw blurRad="139700" rotWithShape="0" algn="t" dir="5400000" dist="127000">
              <a:srgbClr val="000000">
                <a:alpha val="149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b92fe6850_0_45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3b92fe6850_0_45"/>
          <p:cNvSpPr/>
          <p:nvPr>
            <p:ph type="title"/>
          </p:nvPr>
        </p:nvSpPr>
        <p:spPr>
          <a:xfrm>
            <a:off x="9267909" y="2023110"/>
            <a:ext cx="2469600" cy="284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GB" sz="3700"/>
              <a:t>UML</a:t>
            </a:r>
            <a:endParaRPr/>
          </a:p>
        </p:txBody>
      </p:sp>
      <p:sp>
        <p:nvSpPr>
          <p:cNvPr id="154" name="Google Shape;154;g13b92fe6850_0_45"/>
          <p:cNvSpPr/>
          <p:nvPr/>
        </p:nvSpPr>
        <p:spPr>
          <a:xfrm rot="-5400000">
            <a:off x="3433952" y="-827133"/>
            <a:ext cx="1715400" cy="858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b92fe6850_0_45"/>
          <p:cNvSpPr/>
          <p:nvPr/>
        </p:nvSpPr>
        <p:spPr>
          <a:xfrm>
            <a:off x="269460" y="664333"/>
            <a:ext cx="8082600" cy="56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3b92fe6850_0_45"/>
          <p:cNvSpPr/>
          <p:nvPr/>
        </p:nvSpPr>
        <p:spPr>
          <a:xfrm rot="5400000">
            <a:off x="7950474" y="3392052"/>
            <a:ext cx="17190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13b92fe6850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96" y="2057496"/>
            <a:ext cx="7318726" cy="2777325"/>
          </a:xfrm>
          <a:prstGeom prst="rect">
            <a:avLst/>
          </a:prstGeom>
          <a:noFill/>
          <a:ln>
            <a:noFill/>
          </a:ln>
          <a:effectLst>
            <a:outerShdw blurRad="139700" rotWithShape="0" algn="t" dir="5400000" dist="127000">
              <a:srgbClr val="000000">
                <a:alpha val="149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3024" y="0"/>
            <a:ext cx="12189000" cy="6858000"/>
          </a:xfrm>
          <a:prstGeom prst="rect">
            <a:avLst/>
          </a:prstGeom>
          <a:solidFill>
            <a:schemeClr val="dk1">
              <a:alpha val="529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7"/>
          <p:cNvGrpSpPr/>
          <p:nvPr/>
        </p:nvGrpSpPr>
        <p:grpSpPr>
          <a:xfrm rot="-54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65" name="Google Shape;165;p7"/>
            <p:cNvCxnSpPr/>
            <p:nvPr/>
          </p:nvCxnSpPr>
          <p:spPr>
            <a:xfrm>
              <a:off x="2153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8296B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3169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8296B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4185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8296B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7"/>
            <p:cNvCxnSpPr/>
            <p:nvPr/>
          </p:nvCxnSpPr>
          <p:spPr>
            <a:xfrm>
              <a:off x="520128" y="-46937"/>
              <a:ext cx="0" cy="2773841"/>
            </a:xfrm>
            <a:prstGeom prst="straightConnector1">
              <a:avLst/>
            </a:prstGeom>
            <a:noFill/>
            <a:ln cap="flat" cmpd="sng" w="25400">
              <a:solidFill>
                <a:srgbClr val="8296B0">
                  <a:alpha val="4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9" name="Google Shape;169;p7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170" name="Google Shape;170;p7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cap="flat" cmpd="sng" w="31750">
              <a:solidFill>
                <a:srgbClr val="EFEFEF">
                  <a:alpha val="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cap="flat" cmpd="sng" w="31750">
              <a:solidFill>
                <a:srgbClr val="EFEFEF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AEABAB">
                    <a:alpha val="20000"/>
                  </a:srgbClr>
                </a:gs>
                <a:gs pos="100000">
                  <a:srgbClr val="757070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AEABAB">
                    <a:alpha val="9803"/>
                  </a:srgbClr>
                </a:gs>
                <a:gs pos="100000">
                  <a:srgbClr val="AEABAB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cap="flat" cmpd="sng" w="31750">
              <a:solidFill>
                <a:srgbClr val="EFEFEF">
                  <a:alpha val="2000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cap="flat" cmpd="sng" w="31750">
              <a:solidFill>
                <a:srgbClr val="EFEFEF">
                  <a:alpha val="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7"/>
          <p:cNvSpPr/>
          <p:nvPr/>
        </p:nvSpPr>
        <p:spPr>
          <a:xfrm rot="-5400000">
            <a:off x="10341901" y="1104362"/>
            <a:ext cx="2796600" cy="711300"/>
          </a:xfrm>
          <a:prstGeom prst="rect">
            <a:avLst/>
          </a:prstGeom>
          <a:gradFill>
            <a:gsLst>
              <a:gs pos="0">
                <a:srgbClr val="F5F4F4">
                  <a:alpha val="0"/>
                </a:srgbClr>
              </a:gs>
              <a:gs pos="100000">
                <a:srgbClr val="AEABAB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7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78" name="Google Shape;178;p7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EFEFEF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EFEFEF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7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EFEFEF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EFEFEF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82" name="Google Shape;182;p7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757070">
                  <a:alpha val="9803"/>
                </a:srgbClr>
              </a:gs>
              <a:gs pos="10000">
                <a:srgbClr val="757070">
                  <a:alpha val="9803"/>
                </a:srgbClr>
              </a:gs>
              <a:gs pos="100000">
                <a:srgbClr val="EFEFEF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7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84" name="Google Shape;184;p7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EFEFEF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EFEFEF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7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EFEFEF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7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cap="rnd" cmpd="sng" w="31750">
              <a:solidFill>
                <a:srgbClr val="EFEFEF">
                  <a:alpha val="40000"/>
                </a:srgbClr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88" name="Google Shape;188;p7"/>
          <p:cNvSpPr txBox="1"/>
          <p:nvPr>
            <p:ph type="title"/>
          </p:nvPr>
        </p:nvSpPr>
        <p:spPr>
          <a:xfrm>
            <a:off x="630936" y="630935"/>
            <a:ext cx="4948200" cy="55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GB" sz="4800"/>
              <a:t>Sprints</a:t>
            </a:r>
            <a:endParaRPr/>
          </a:p>
        </p:txBody>
      </p:sp>
      <p:grpSp>
        <p:nvGrpSpPr>
          <p:cNvPr id="189" name="Google Shape;189;p7"/>
          <p:cNvGrpSpPr/>
          <p:nvPr/>
        </p:nvGrpSpPr>
        <p:grpSpPr>
          <a:xfrm>
            <a:off x="2582826" y="1973729"/>
            <a:ext cx="8702206" cy="3105289"/>
            <a:chOff x="23030" y="1427405"/>
            <a:chExt cx="8131383" cy="2655001"/>
          </a:xfrm>
        </p:grpSpPr>
        <p:sp>
          <p:nvSpPr>
            <p:cNvPr id="190" name="Google Shape;190;p7"/>
            <p:cNvSpPr/>
            <p:nvPr/>
          </p:nvSpPr>
          <p:spPr>
            <a:xfrm>
              <a:off x="517974" y="1441702"/>
              <a:ext cx="1475437" cy="14754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31807" y="1741843"/>
              <a:ext cx="846562" cy="8465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45713" y="3362406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 txBox="1"/>
            <p:nvPr/>
          </p:nvSpPr>
          <p:spPr>
            <a:xfrm>
              <a:off x="23030" y="3175943"/>
              <a:ext cx="241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SPRINT</a:t>
              </a: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3359401" y="1427405"/>
              <a:ext cx="1475437" cy="147543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3673838" y="1741843"/>
              <a:ext cx="846562" cy="8465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879351" y="3205309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 txBox="1"/>
            <p:nvPr/>
          </p:nvSpPr>
          <p:spPr>
            <a:xfrm>
              <a:off x="2890611" y="3205309"/>
              <a:ext cx="241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18 </a:t>
              </a:r>
              <a:r>
                <a:rPr b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EPICS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201432" y="1427405"/>
              <a:ext cx="1475437" cy="147543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515869" y="1741843"/>
              <a:ext cx="846562" cy="8465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735653" y="3251698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 txBox="1"/>
            <p:nvPr/>
          </p:nvSpPr>
          <p:spPr>
            <a:xfrm>
              <a:off x="5735513" y="3205315"/>
              <a:ext cx="2418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 100 user stories</a:t>
              </a:r>
              <a:r>
                <a:rPr b="0" i="0" lang="en-GB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 amt="35000"/>
          </a:blip>
          <a:srcRect b="0" l="0" r="0" t="25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>
                <a:solidFill>
                  <a:srgbClr val="FFFFFF"/>
                </a:solidFill>
              </a:rPr>
              <a:t>Jira Board</a:t>
            </a:r>
            <a:endParaRPr/>
          </a:p>
        </p:txBody>
      </p:sp>
      <p:pic>
        <p:nvPicPr>
          <p:cNvPr id="209" name="Google Shape;20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58186"/>
            <a:ext cx="12191998" cy="5046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>
            <a:off x="0" y="-1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>
            <a:off x="0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 txBox="1"/>
          <p:nvPr>
            <p:ph type="title"/>
          </p:nvPr>
        </p:nvSpPr>
        <p:spPr>
          <a:xfrm>
            <a:off x="838200" y="3345180"/>
            <a:ext cx="9144000" cy="5551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GB" sz="2800">
                <a:solidFill>
                  <a:srgbClr val="FFFFFF"/>
                </a:solidFill>
              </a:rPr>
              <a:t>Let’s take a look..</a:t>
            </a:r>
            <a:endParaRPr/>
          </a:p>
        </p:txBody>
      </p:sp>
      <p:sp>
        <p:nvSpPr>
          <p:cNvPr id="218" name="Google Shape;218;p10"/>
          <p:cNvSpPr txBox="1"/>
          <p:nvPr>
            <p:ph idx="1" type="body"/>
          </p:nvPr>
        </p:nvSpPr>
        <p:spPr>
          <a:xfrm>
            <a:off x="705612" y="2593215"/>
            <a:ext cx="9122229" cy="1671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</a:pPr>
            <a:r>
              <a:rPr lang="en-GB" sz="6000">
                <a:solidFill>
                  <a:srgbClr val="FFFFFF"/>
                </a:solidFill>
              </a:rPr>
              <a:t>Git </a:t>
            </a:r>
            <a:r>
              <a:rPr lang="en-GB" sz="6000">
                <a:solidFill>
                  <a:srgbClr val="FFFFFF"/>
                </a:solidFill>
              </a:rPr>
              <a:t>Version Control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2022-05-05T16:53:50Z</dcterms:created>
  <dc:creator>Jordan Lee</dc:creator>
</cp:coreProperties>
</file>