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alanquin Dark"/>
      <p:regular r:id="rId18"/>
      <p:bold r:id="rId19"/>
    </p:embeddedFont>
    <p:embeddedFont>
      <p:font typeface="Orbitron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regular.fntdata"/><Relationship Id="rId21" Type="http://schemas.openxmlformats.org/officeDocument/2006/relationships/font" Target="fonts/Orbitro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alanquinDark-bold.fntdata"/><Relationship Id="rId18" Type="http://schemas.openxmlformats.org/officeDocument/2006/relationships/font" Target="fonts/PalanquinDar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c6ac5e8787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c6ac5e8787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facb75130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facb75130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0facb75130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0facb75130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facb75130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facb75130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0facb75130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0facb75130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0facb75130_0_23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0facb75130_0_23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4294c4d17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4294c4d17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>
    <mc:Choice Requires="p14">
      <p:transition spd="slow" p14:dur="13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 txBox="1"/>
          <p:nvPr>
            <p:ph type="ctrTitle"/>
          </p:nvPr>
        </p:nvSpPr>
        <p:spPr>
          <a:xfrm>
            <a:off x="1062313" y="7572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0000"/>
                </a:solidFill>
              </a:rPr>
              <a:t>Smart Mat</a:t>
            </a:r>
            <a:endParaRPr sz="6100">
              <a:solidFill>
                <a:srgbClr val="000000"/>
              </a:solidFill>
            </a:endParaRPr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765613" y="433035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					</a:t>
            </a:r>
            <a:r>
              <a:rPr b="1" lang="en" sz="2500">
                <a:solidFill>
                  <a:srgbClr val="000000"/>
                </a:solidFill>
              </a:rPr>
              <a:t>Minior Pernik</a:t>
            </a:r>
            <a:r>
              <a:rPr b="1" lang="en" sz="2500"/>
              <a:t>	</a:t>
            </a:r>
            <a:endParaRPr b="1" sz="2500"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/>
          <p:nvPr>
            <p:ph idx="1" type="body"/>
          </p:nvPr>
        </p:nvSpPr>
        <p:spPr>
          <a:xfrm>
            <a:off x="558075" y="517125"/>
            <a:ext cx="32880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Проблемът:</a:t>
            </a:r>
            <a:endParaRPr b="1" sz="32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 днешно време е лесно да забравим елементарни, но ключови неща като приемът на достатъчно вода.</a:t>
            </a:r>
            <a:endParaRPr sz="15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35" name="Google Shape;835;p28"/>
          <p:cNvSpPr txBox="1"/>
          <p:nvPr>
            <p:ph idx="1" type="body"/>
          </p:nvPr>
        </p:nvSpPr>
        <p:spPr>
          <a:xfrm>
            <a:off x="4020750" y="517125"/>
            <a:ext cx="4309500" cy="3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Настоящи решения:</a:t>
            </a:r>
            <a:endParaRPr b="1" sz="34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Приложения, в които потребителят може да въвежда данни за приетите от него течности.</a:t>
            </a:r>
            <a:endParaRPr sz="25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36" name="Google Shape;836;p28" title="download-removebg-preview (1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788" y="2971050"/>
            <a:ext cx="1841425" cy="18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 txBox="1"/>
          <p:nvPr>
            <p:ph idx="1" type="subTitle"/>
          </p:nvPr>
        </p:nvSpPr>
        <p:spPr>
          <a:xfrm>
            <a:off x="713225" y="1419075"/>
            <a:ext cx="53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Да стимулира здравословния начин на живот.</a:t>
            </a:r>
            <a:endParaRPr sz="25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42" name="Google Shape;842;p29"/>
          <p:cNvSpPr txBox="1"/>
          <p:nvPr>
            <p:ph type="title"/>
          </p:nvPr>
        </p:nvSpPr>
        <p:spPr>
          <a:xfrm>
            <a:off x="713220" y="711750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Цел на проекта.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3" name="Google Shape;8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75" y="2199725"/>
            <a:ext cx="2793475" cy="26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/>
          <p:nvPr>
            <p:ph type="title"/>
          </p:nvPr>
        </p:nvSpPr>
        <p:spPr>
          <a:xfrm>
            <a:off x="2851750" y="152400"/>
            <a:ext cx="43161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0000"/>
                </a:solidFill>
              </a:rPr>
              <a:t>Нашето решение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849" name="Google Shape;849;p30"/>
          <p:cNvSpPr txBox="1"/>
          <p:nvPr>
            <p:ph idx="1" type="subTitle"/>
          </p:nvPr>
        </p:nvSpPr>
        <p:spPr>
          <a:xfrm>
            <a:off x="1588650" y="1286315"/>
            <a:ext cx="5814300" cy="28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Устройство, което следи количеството приета вода, и напомня за редовна хидратация чрез приложение за компютър и телефон.</a:t>
            </a:r>
            <a:endParaRPr sz="25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50" name="Google Shape;8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50" y="3339363"/>
            <a:ext cx="1345125" cy="13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750" y="3339376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1"/>
          <p:cNvSpPr txBox="1"/>
          <p:nvPr>
            <p:ph type="title"/>
          </p:nvPr>
        </p:nvSpPr>
        <p:spPr>
          <a:xfrm>
            <a:off x="1266191" y="121053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Как работи?</a:t>
            </a:r>
            <a:endParaRPr sz="2500"/>
          </a:p>
        </p:txBody>
      </p:sp>
      <p:sp>
        <p:nvSpPr>
          <p:cNvPr id="857" name="Google Shape;857;p31"/>
          <p:cNvSpPr txBox="1"/>
          <p:nvPr>
            <p:ph idx="1" type="subTitle"/>
          </p:nvPr>
        </p:nvSpPr>
        <p:spPr>
          <a:xfrm>
            <a:off x="719400" y="1544275"/>
            <a:ext cx="5282400" cy="21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Проектът измерва количеството изпити течности чрез </a:t>
            </a:r>
            <a:r>
              <a:rPr lang="en">
                <a:solidFill>
                  <a:srgbClr val="000000"/>
                </a:solidFill>
              </a:rPr>
              <a:t>тензометър</a:t>
            </a:r>
            <a:r>
              <a:rPr lang="en">
                <a:solidFill>
                  <a:srgbClr val="000000"/>
                </a:solidFill>
              </a:rPr>
              <a:t> и използвайки Bluetooth връзка, се свързва към устройството на потребителя.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На създаденото приложение, потребителят получава данни и може да контролира своят Smart Mat.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58" name="Google Shape;858;p31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859" name="Google Shape;859;p31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6" name="Google Shape;866;p31" title="download-removebg-preview (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000" y="696150"/>
            <a:ext cx="21145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31" title="download-removebg-preview (1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100" y="2372550"/>
            <a:ext cx="1846350" cy="173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2" title="images-removebg-preview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86" y="1239724"/>
            <a:ext cx="2664025" cy="26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3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Bluetooth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Arduino UNO R3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Flutter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Char char="●"/>
            </a:pPr>
            <a:r>
              <a:rPr lang="en">
                <a:solidFill>
                  <a:srgbClr val="000000"/>
                </a:solidFill>
              </a:rPr>
              <a:t>Bleak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8" name="Google Shape;878;p33"/>
          <p:cNvSpPr txBox="1"/>
          <p:nvPr>
            <p:ph type="title"/>
          </p:nvPr>
        </p:nvSpPr>
        <p:spPr>
          <a:xfrm>
            <a:off x="6438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Използвани технологии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9" name="Google Shape;879;p33" title="download-removebg-preview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274" y="1125949"/>
            <a:ext cx="1907800" cy="19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3" title="download-removebg-preview (1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798" y="1197423"/>
            <a:ext cx="1798475" cy="17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3" title="download-removebg-preview (1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350" y="3187925"/>
            <a:ext cx="1713050" cy="17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3" title="download-removebg-preview (17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0675" y="3336850"/>
            <a:ext cx="1564125" cy="1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7325" y="4505950"/>
            <a:ext cx="1065900" cy="5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Първи ден: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-Разясняване на темата.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-Структуриране на идеята за проекта.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-Написване на код за тензометър и HM-10(BLE).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-Разработка на приложения за връзка с 	устройството.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	Втори ден: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-Интегриране на програмите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-Финализиране на проект.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00000"/>
                </a:solidFill>
              </a:rPr>
              <a:t>	-Създаване на презентация.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9" name="Google Shape;889;p3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Процес на работа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90" name="Google Shape;890;p34" title="download-removebg-preview (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50" y="1293300"/>
            <a:ext cx="2800925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/>
          <p:nvPr>
            <p:ph idx="4294967295" type="title"/>
          </p:nvPr>
        </p:nvSpPr>
        <p:spPr>
          <a:xfrm>
            <a:off x="679600" y="685825"/>
            <a:ext cx="77802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Благодарим за вниманието!</a:t>
            </a:r>
            <a:endParaRPr sz="4500">
              <a:solidFill>
                <a:srgbClr val="000000"/>
              </a:solidFill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25" y="1726850"/>
            <a:ext cx="3725476" cy="30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5"/>
          <p:cNvSpPr/>
          <p:nvPr/>
        </p:nvSpPr>
        <p:spPr>
          <a:xfrm>
            <a:off x="8925025" y="-821950"/>
            <a:ext cx="743775" cy="686075"/>
          </a:xfrm>
          <a:custGeom>
            <a:rect b="b" l="l" r="r" t="t"/>
            <a:pathLst>
              <a:path extrusionOk="0" h="27443" w="29751">
                <a:moveTo>
                  <a:pt x="0" y="26923"/>
                </a:moveTo>
                <a:cubicBezTo>
                  <a:pt x="6575" y="26923"/>
                  <a:pt x="13602" y="28489"/>
                  <a:pt x="19707" y="26047"/>
                </a:cubicBezTo>
                <a:cubicBezTo>
                  <a:pt x="23776" y="24420"/>
                  <a:pt x="24890" y="18817"/>
                  <a:pt x="26276" y="14660"/>
                </a:cubicBezTo>
                <a:cubicBezTo>
                  <a:pt x="27765" y="10194"/>
                  <a:pt x="31945" y="3258"/>
                  <a:pt x="28028" y="647"/>
                </a:cubicBezTo>
                <a:cubicBezTo>
                  <a:pt x="23464" y="-2396"/>
                  <a:pt x="23291" y="10543"/>
                  <a:pt x="21021" y="15536"/>
                </a:cubicBezTo>
                <a:cubicBezTo>
                  <a:pt x="20257" y="17217"/>
                  <a:pt x="18245" y="22327"/>
                  <a:pt x="19269" y="20791"/>
                </a:cubicBezTo>
                <a:cubicBezTo>
                  <a:pt x="22908" y="15332"/>
                  <a:pt x="23972" y="8541"/>
                  <a:pt x="26276" y="2398"/>
                </a:cubicBezTo>
                <a:cubicBezTo>
                  <a:pt x="26604" y="1523"/>
                  <a:pt x="27192" y="-209"/>
                  <a:pt x="28028" y="209"/>
                </a:cubicBezTo>
                <a:cubicBezTo>
                  <a:pt x="30282" y="1336"/>
                  <a:pt x="27325" y="5209"/>
                  <a:pt x="26714" y="7654"/>
                </a:cubicBezTo>
                <a:cubicBezTo>
                  <a:pt x="25504" y="12494"/>
                  <a:pt x="23690" y="17205"/>
                  <a:pt x="21459" y="21667"/>
                </a:cubicBezTo>
              </a:path>
            </a:pathLst>
          </a:custGeom>
          <a:noFill/>
          <a:ln cap="flat" cmpd="sng" w="2286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