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3" r:id="rId4"/>
    <p:sldId id="262" r:id="rId5"/>
    <p:sldId id="260"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90" d="100"/>
          <a:sy n="90" d="100"/>
        </p:scale>
        <p:origin x="114"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44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67298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355588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4701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346988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1687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413951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891212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17837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56266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37871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107131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81772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15257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10251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267887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293ABF-1CD2-428F-93AA-DF8C581D2D08}"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2FA427-DCB3-40BD-88C1-54F70F5553FF}" type="slidenum">
              <a:rPr lang="en-US" smtClean="0"/>
              <a:t>‹#›</a:t>
            </a:fld>
            <a:endParaRPr lang="en-US" dirty="0"/>
          </a:p>
        </p:txBody>
      </p:sp>
    </p:spTree>
    <p:extLst>
      <p:ext uri="{BB962C8B-B14F-4D97-AF65-F5344CB8AC3E}">
        <p14:creationId xmlns:p14="http://schemas.microsoft.com/office/powerpoint/2010/main" val="16136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1293ABF-1CD2-428F-93AA-DF8C581D2D08}" type="datetimeFigureOut">
              <a:rPr lang="en-US" smtClean="0"/>
              <a:t>9/4/2019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C2FA427-DCB3-40BD-88C1-54F70F5553FF}" type="slidenum">
              <a:rPr lang="en-US" smtClean="0"/>
              <a:t>‹#›</a:t>
            </a:fld>
            <a:endParaRPr lang="en-US" dirty="0"/>
          </a:p>
        </p:txBody>
      </p:sp>
    </p:spTree>
    <p:extLst>
      <p:ext uri="{BB962C8B-B14F-4D97-AF65-F5344CB8AC3E}">
        <p14:creationId xmlns:p14="http://schemas.microsoft.com/office/powerpoint/2010/main" val="203657992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urbantoronto.ca/news/2015/09/winners-announced-2015-toronto-urban-design-awards" TargetMode="External"/><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descr="Foodish Fetish: January 20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07" y="0"/>
            <a:ext cx="10058400" cy="6707695"/>
          </a:xfrm>
          <a:prstGeom prst="rect">
            <a:avLst/>
          </a:prstGeom>
        </p:spPr>
      </p:pic>
      <p:sp>
        <p:nvSpPr>
          <p:cNvPr id="4" name="Rectangle 1"/>
          <p:cNvSpPr>
            <a:spLocks noGrp="1" noChangeArrowheads="1"/>
          </p:cNvSpPr>
          <p:nvPr>
            <p:ph type="ctrTitle"/>
          </p:nvPr>
        </p:nvSpPr>
        <p:spPr bwMode="auto">
          <a:xfrm>
            <a:off x="1706645" y="1969215"/>
            <a:ext cx="83282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Best Toronto Neighborhood to Open a Bakery </a:t>
            </a:r>
            <a:br>
              <a:rPr kumimoji="0" lang="en-US" altLang="en-US" sz="3200" b="1" i="0" u="none" strike="noStrike" cap="none" normalizeH="0" baseline="0" dirty="0" smtClean="0">
                <a:ln>
                  <a:noFill/>
                </a:ln>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br>
            <a:r>
              <a:rPr kumimoji="0" lang="en-US" altLang="en-US" sz="3200" b="1" i="0" u="none" strike="noStrike" cap="none" normalizeH="0" baseline="0" dirty="0" smtClean="0">
                <a:ln>
                  <a:noFill/>
                </a:ln>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(Or Other Dessert-type Venue)</a:t>
            </a:r>
            <a:endParaRPr kumimoji="0" lang="en-US" altLang="en-US" sz="3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1562637" y="4980077"/>
            <a:ext cx="9144000" cy="493444"/>
          </a:xfrm>
        </p:spPr>
        <p:txBody>
          <a:bodyPr/>
          <a:lstStyle/>
          <a:p>
            <a:pPr algn="r"/>
            <a:r>
              <a:rPr lang="en-US" dirty="0" smtClean="0"/>
              <a:t>Dana Andrews</a:t>
            </a:r>
            <a:endParaRPr lang="en-US" dirty="0"/>
          </a:p>
        </p:txBody>
      </p:sp>
    </p:spTree>
    <p:extLst>
      <p:ext uri="{BB962C8B-B14F-4D97-AF65-F5344CB8AC3E}">
        <p14:creationId xmlns:p14="http://schemas.microsoft.com/office/powerpoint/2010/main" val="374099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4">
                <a:lumMod val="20000"/>
                <a:lumOff val="8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1442434" y="837127"/>
            <a:ext cx="8886422" cy="3985706"/>
          </a:xfrm>
          <a:prstGeom prst="rect">
            <a:avLst/>
          </a:prstGeom>
          <a:noFill/>
        </p:spPr>
        <p:txBody>
          <a:bodyPr wrap="square" rtlCol="0">
            <a:spAutoFit/>
          </a:bodyPr>
          <a:lstStyle/>
          <a:p>
            <a:pPr algn="just">
              <a:lnSpc>
                <a:spcPct val="115000"/>
              </a:lnSpc>
            </a:pPr>
            <a:r>
              <a:rPr lang="en-US" sz="2000" dirty="0" smtClean="0">
                <a:solidFill>
                  <a:srgbClr val="082A75"/>
                </a:solidFill>
                <a:latin typeface="Times New Roman" panose="02020603050405020304" pitchFamily="18" charset="0"/>
                <a:ea typeface="MS Mincho" panose="02020609040205080304" pitchFamily="49" charset="-128"/>
                <a:cs typeface="Times New Roman" panose="02020603050405020304" pitchFamily="18" charset="0"/>
              </a:rPr>
              <a:t>Opening </a:t>
            </a:r>
            <a:r>
              <a:rPr lang="en-US" sz="2000" dirty="0">
                <a:solidFill>
                  <a:srgbClr val="082A75"/>
                </a:solidFill>
                <a:latin typeface="Times New Roman" panose="02020603050405020304" pitchFamily="18" charset="0"/>
                <a:ea typeface="MS Mincho" panose="02020609040205080304" pitchFamily="49" charset="-128"/>
                <a:cs typeface="Times New Roman" panose="02020603050405020304" pitchFamily="18" charset="0"/>
              </a:rPr>
              <a:t>a business is a challenging task and in my quest to become a business owner, I need to know which businesses are thriving and in which neighborhoods. This project tries to create a content based recommendation system for assisting those entrepreneurs, like myself, in choosing a neighborhood basis ranked by a number of lifestyle categories. For testing this system, I will use Toronto (Canada) as an example city</a:t>
            </a:r>
            <a:r>
              <a:rPr lang="en-US" sz="2000" dirty="0" smtClean="0">
                <a:solidFill>
                  <a:srgbClr val="082A75"/>
                </a:solidFill>
                <a:latin typeface="Times New Roman" panose="02020603050405020304" pitchFamily="18" charset="0"/>
                <a:ea typeface="MS Mincho" panose="02020609040205080304" pitchFamily="49" charset="-128"/>
                <a:cs typeface="Times New Roman" panose="02020603050405020304" pitchFamily="18" charset="0"/>
              </a:rPr>
              <a:t>.</a:t>
            </a:r>
          </a:p>
          <a:p>
            <a:pPr algn="just">
              <a:lnSpc>
                <a:spcPct val="115000"/>
              </a:lnSpc>
            </a:pPr>
            <a:endParaRPr lang="en-US" sz="2000" dirty="0" smtClean="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15000"/>
              </a:lnSpc>
            </a:pPr>
            <a:r>
              <a:rPr lang="en-US" sz="2000" dirty="0" smtClean="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rPr>
              <a:t>This recommendation system can be useful to entrepreneurs looking to open and/or invest in a variety of venues in Toronto. Recommendations will be based on an area’s popularity and currently operating venues.</a:t>
            </a:r>
            <a:endParaRPr lang="en-US" sz="2000" dirty="0">
              <a:solidFill>
                <a:srgbClr val="082A75"/>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15000"/>
              </a:lnSpc>
            </a:pPr>
            <a:endParaRPr lang="en-US" sz="2000"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814903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p:cNvSpPr txBox="1">
            <a:spLocks noGrp="1"/>
          </p:cNvSpPr>
          <p:nvPr>
            <p:ph type="title"/>
          </p:nvPr>
        </p:nvSpPr>
        <p:spPr>
          <a:xfrm>
            <a:off x="4077258" y="280220"/>
            <a:ext cx="3287369" cy="590931"/>
          </a:xfrm>
          <a:prstGeom prst="rect">
            <a:avLst/>
          </a:prstGeom>
          <a:noFill/>
        </p:spPr>
        <p:txBody>
          <a:bodyPr wrap="square" rtlCol="0">
            <a:spAutoFit/>
          </a:bodyPr>
          <a:lstStyle/>
          <a:p>
            <a:pPr algn="ctr"/>
            <a:r>
              <a:rPr lang="en-US" sz="3600" b="1" dirty="0" smtClean="0">
                <a:solidFill>
                  <a:schemeClr val="accent1">
                    <a:lumMod val="75000"/>
                  </a:schemeClr>
                </a:solidFill>
                <a:latin typeface="Bodoni MT Black" panose="02070A03080606020203" pitchFamily="18" charset="0"/>
              </a:rPr>
              <a:t>Toronto</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4213" y="1506561"/>
            <a:ext cx="5943600" cy="3667077"/>
          </a:xfrm>
          <a:prstGeom prst="rect">
            <a:avLst/>
          </a:prstGeom>
        </p:spPr>
      </p:pic>
      <p:sp>
        <p:nvSpPr>
          <p:cNvPr id="5" name="Text Placeholder 4"/>
          <p:cNvSpPr txBox="1">
            <a:spLocks noGrp="1"/>
          </p:cNvSpPr>
          <p:nvPr>
            <p:ph type="body" sz="half" idx="2"/>
          </p:nvPr>
        </p:nvSpPr>
        <p:spPr>
          <a:xfrm>
            <a:off x="214610" y="955325"/>
            <a:ext cx="4887097" cy="623247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Provincial capital of Ontario</a:t>
            </a:r>
          </a:p>
          <a:p>
            <a:pPr marL="342900" indent="-342900">
              <a:buFont typeface="Arial" panose="020B0604020202020204" pitchFamily="34" charset="0"/>
              <a:buChar char="•"/>
            </a:pPr>
            <a:r>
              <a:rPr lang="en-US" sz="2400" dirty="0" smtClean="0"/>
              <a:t>Most populous city in Canada with 2,731,571 residents</a:t>
            </a:r>
          </a:p>
          <a:p>
            <a:pPr marL="342900" indent="-342900">
              <a:buFont typeface="Arial" panose="020B0604020202020204" pitchFamily="34" charset="0"/>
              <a:buChar char="•"/>
            </a:pPr>
            <a:r>
              <a:rPr lang="en-US" sz="2400" dirty="0" smtClean="0"/>
              <a:t>Fastest growing city in Canada</a:t>
            </a:r>
          </a:p>
          <a:p>
            <a:pPr marL="342900" indent="-342900">
              <a:buFont typeface="Arial" panose="020B0604020202020204" pitchFamily="34" charset="0"/>
              <a:buChar char="•"/>
            </a:pPr>
            <a:r>
              <a:rPr lang="en-US" sz="2400" dirty="0" smtClean="0"/>
              <a:t>International center of business, finance, arts, culture</a:t>
            </a:r>
          </a:p>
          <a:p>
            <a:pPr marL="342900" indent="-342900">
              <a:buFont typeface="Arial" panose="020B0604020202020204" pitchFamily="34" charset="0"/>
              <a:buChar char="•"/>
            </a:pPr>
            <a:r>
              <a:rPr lang="en-US" sz="2400" dirty="0" smtClean="0"/>
              <a:t>Recognized as one of the most multicultural and cosmopolitan cities in the world</a:t>
            </a:r>
          </a:p>
          <a:p>
            <a:pPr marL="342900" indent="-342900">
              <a:buFont typeface="Arial" panose="020B0604020202020204" pitchFamily="34" charset="0"/>
              <a:buChar char="•"/>
            </a:pPr>
            <a:r>
              <a:rPr lang="en-US" sz="2400" dirty="0" smtClean="0"/>
              <a:t>Highly diversified economy</a:t>
            </a:r>
          </a:p>
          <a:p>
            <a:pPr marL="285750" indent="-285750">
              <a:buFont typeface="Arial" panose="020B0604020202020204" pitchFamily="34" charset="0"/>
              <a:buChar char="•"/>
            </a:pPr>
            <a:r>
              <a:rPr lang="en-US" sz="2400" dirty="0" smtClean="0"/>
              <a:t>Median </a:t>
            </a:r>
            <a:r>
              <a:rPr lang="en-US" sz="2400" dirty="0"/>
              <a:t>economic family income </a:t>
            </a:r>
            <a:r>
              <a:rPr lang="en-US" sz="2400" dirty="0" smtClean="0"/>
              <a:t>- $82,859</a:t>
            </a:r>
            <a:endParaRPr lang="en-US" sz="2400" b="1"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45524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1000"/>
              </a:spcBef>
            </a:pPr>
            <a:r>
              <a:rPr lang="en-US" sz="1600" b="1" dirty="0">
                <a:solidFill>
                  <a:prstClr val="black"/>
                </a:solidFill>
                <a:latin typeface="Calibri" panose="020F0502020204030204"/>
                <a:ea typeface="+mn-ea"/>
                <a:cs typeface="+mn-cs"/>
              </a:rPr>
              <a:t/>
            </a:r>
            <a:br>
              <a:rPr lang="en-US" sz="1600" b="1" dirty="0">
                <a:solidFill>
                  <a:prstClr val="black"/>
                </a:solidFill>
                <a:latin typeface="Calibri" panose="020F0502020204030204"/>
                <a:ea typeface="+mn-ea"/>
                <a:cs typeface="+mn-cs"/>
              </a:rPr>
            </a:b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71729" y="0"/>
            <a:ext cx="5839039" cy="6698607"/>
          </a:xfrm>
          <a:prstGeom prst="rect">
            <a:avLst/>
          </a:prstGeom>
        </p:spPr>
      </p:pic>
      <p:sp>
        <p:nvSpPr>
          <p:cNvPr id="4" name="Text Placeholder 3"/>
          <p:cNvSpPr>
            <a:spLocks noGrp="1"/>
          </p:cNvSpPr>
          <p:nvPr>
            <p:ph type="body" sz="half" idx="2"/>
          </p:nvPr>
        </p:nvSpPr>
        <p:spPr>
          <a:xfrm>
            <a:off x="106525" y="107093"/>
            <a:ext cx="6065203" cy="2331307"/>
          </a:xfrm>
        </p:spPr>
        <p:txBody>
          <a:bodyPr>
            <a:normAutofit fontScale="92500" lnSpcReduction="20000"/>
          </a:bodyPr>
          <a:lstStyle/>
          <a:p>
            <a:r>
              <a:rPr lang="en-US" dirty="0" smtClean="0">
                <a:solidFill>
                  <a:prstClr val="black"/>
                </a:solidFill>
              </a:rPr>
              <a:t>While there </a:t>
            </a:r>
            <a:r>
              <a:rPr lang="en-US" dirty="0">
                <a:solidFill>
                  <a:prstClr val="black"/>
                </a:solidFill>
              </a:rPr>
              <a:t>are over ten thousand (10,550) bakeries across </a:t>
            </a:r>
            <a:r>
              <a:rPr lang="en-US" dirty="0" smtClean="0">
                <a:solidFill>
                  <a:prstClr val="black"/>
                </a:solidFill>
              </a:rPr>
              <a:t>Toronto, </a:t>
            </a:r>
            <a:r>
              <a:rPr lang="en-US" dirty="0"/>
              <a:t>cluster and analysis </a:t>
            </a:r>
            <a:r>
              <a:rPr lang="en-US" dirty="0" smtClean="0"/>
              <a:t>results show that </a:t>
            </a:r>
            <a:r>
              <a:rPr lang="en-US" dirty="0"/>
              <a:t>bakeries (and other dessert-type venues such as Chocolate Shops, Dessert Shops, Donut Shops and Ice Cream Shops) are among the top 10 most common venues in the Downtown Toronto </a:t>
            </a:r>
            <a:r>
              <a:rPr lang="en-US" dirty="0" smtClean="0"/>
              <a:t>area.</a:t>
            </a:r>
            <a:r>
              <a:rPr lang="en-US" dirty="0"/>
              <a:t> </a:t>
            </a:r>
            <a:endParaRPr lang="en-US" dirty="0" smtClean="0"/>
          </a:p>
          <a:p>
            <a:r>
              <a:rPr lang="en-US" dirty="0" smtClean="0"/>
              <a:t>Out </a:t>
            </a:r>
            <a:r>
              <a:rPr lang="en-US" dirty="0"/>
              <a:t>of the 18 neighborhoods in Downtown Toronto, bakeries (and similar venues, i.e. Ice Cream Shop, Bubble Tea Shop and Creperie) were among the top 5 most frequented venues in the following areas:  </a:t>
            </a:r>
            <a:r>
              <a:rPr lang="en-US" b="1" i="1" dirty="0"/>
              <a:t>Berczy Park, Cabbagetown/St. James Town, Central Bay Street, Harbourfront/Regent Park, Harbord/University of Toronto, The Esplanade.</a:t>
            </a:r>
            <a:endParaRPr lang="en-US" b="1" dirty="0"/>
          </a:p>
          <a:p>
            <a:endParaRPr lang="en-US" dirty="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a:solidFill>
                <a:prstClr val="black"/>
              </a:solidFill>
            </a:endParaRP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077875559"/>
              </p:ext>
            </p:extLst>
          </p:nvPr>
        </p:nvGraphicFramePr>
        <p:xfrm>
          <a:off x="106523" y="2407507"/>
          <a:ext cx="5841603" cy="3959797"/>
        </p:xfrm>
        <a:graphic>
          <a:graphicData uri="http://schemas.openxmlformats.org/drawingml/2006/table">
            <a:tbl>
              <a:tblPr>
                <a:tableStyleId>{5C22544A-7EE6-4342-B048-85BDC9FD1C3A}</a:tableStyleId>
              </a:tblPr>
              <a:tblGrid>
                <a:gridCol w="1434216">
                  <a:extLst>
                    <a:ext uri="{9D8B030D-6E8A-4147-A177-3AD203B41FA5}">
                      <a16:colId xmlns:a16="http://schemas.microsoft.com/office/drawing/2014/main" val="3663967911"/>
                    </a:ext>
                  </a:extLst>
                </a:gridCol>
                <a:gridCol w="2035380">
                  <a:extLst>
                    <a:ext uri="{9D8B030D-6E8A-4147-A177-3AD203B41FA5}">
                      <a16:colId xmlns:a16="http://schemas.microsoft.com/office/drawing/2014/main" val="2018872"/>
                    </a:ext>
                  </a:extLst>
                </a:gridCol>
                <a:gridCol w="1158843">
                  <a:extLst>
                    <a:ext uri="{9D8B030D-6E8A-4147-A177-3AD203B41FA5}">
                      <a16:colId xmlns:a16="http://schemas.microsoft.com/office/drawing/2014/main" val="1721386920"/>
                    </a:ext>
                  </a:extLst>
                </a:gridCol>
                <a:gridCol w="1213164">
                  <a:extLst>
                    <a:ext uri="{9D8B030D-6E8A-4147-A177-3AD203B41FA5}">
                      <a16:colId xmlns:a16="http://schemas.microsoft.com/office/drawing/2014/main" val="3347153729"/>
                    </a:ext>
                  </a:extLst>
                </a:gridCol>
              </a:tblGrid>
              <a:tr h="0">
                <a:tc>
                  <a:txBody>
                    <a:bodyPr/>
                    <a:lstStyle/>
                    <a:p>
                      <a:pPr marL="0" marR="0" algn="ctr" fontAlgn="ctr">
                        <a:lnSpc>
                          <a:spcPct val="107000"/>
                        </a:lnSpc>
                        <a:spcBef>
                          <a:spcPts val="0"/>
                        </a:spcBef>
                        <a:spcAft>
                          <a:spcPts val="0"/>
                        </a:spcAft>
                      </a:pPr>
                      <a:r>
                        <a:rPr lang="en-US" sz="1800" b="1" kern="1200" dirty="0">
                          <a:effectLst/>
                        </a:rPr>
                        <a:t>Borough</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algn="ctr" fontAlgn="ctr">
                        <a:lnSpc>
                          <a:spcPct val="107000"/>
                        </a:lnSpc>
                        <a:spcBef>
                          <a:spcPts val="0"/>
                        </a:spcBef>
                        <a:spcAft>
                          <a:spcPts val="0"/>
                        </a:spcAft>
                      </a:pPr>
                      <a:r>
                        <a:rPr lang="en-US" sz="1800" b="1" kern="1200" dirty="0">
                          <a:effectLst/>
                        </a:rPr>
                        <a:t>Neighborhood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algn="ctr" fontAlgn="ctr">
                        <a:lnSpc>
                          <a:spcPct val="107000"/>
                        </a:lnSpc>
                        <a:spcBef>
                          <a:spcPts val="0"/>
                        </a:spcBef>
                        <a:spcAft>
                          <a:spcPts val="0"/>
                        </a:spcAft>
                      </a:pPr>
                      <a:r>
                        <a:rPr lang="en-US" sz="1800" b="1" kern="1200" dirty="0">
                          <a:effectLst/>
                        </a:rPr>
                        <a:t>Latitude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algn="ctr">
                        <a:lnSpc>
                          <a:spcPct val="107000"/>
                        </a:lnSpc>
                        <a:spcBef>
                          <a:spcPts val="0"/>
                        </a:spcBef>
                        <a:spcAft>
                          <a:spcPts val="0"/>
                        </a:spcAft>
                      </a:pPr>
                      <a:r>
                        <a:rPr lang="en-US" sz="1800" b="1" kern="1200" dirty="0">
                          <a:effectLst/>
                        </a:rPr>
                        <a:t>Longitude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04185648"/>
                  </a:ext>
                </a:extLst>
              </a:tr>
              <a:tr h="0">
                <a:tc>
                  <a:txBody>
                    <a:bodyPr/>
                    <a:lstStyle/>
                    <a:p>
                      <a:pPr marL="0" marR="0" fontAlgn="ctr">
                        <a:lnSpc>
                          <a:spcPct val="107000"/>
                        </a:lnSpc>
                        <a:spcBef>
                          <a:spcPts val="0"/>
                        </a:spcBef>
                        <a:spcAft>
                          <a:spcPts val="0"/>
                        </a:spcAft>
                      </a:pPr>
                      <a:r>
                        <a:rPr lang="en-US" sz="1600" kern="1200" dirty="0">
                          <a:effectLst/>
                          <a:latin typeface="+mn-lt"/>
                        </a:rPr>
                        <a:t>Downtown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kern="1200" dirty="0">
                          <a:effectLst/>
                          <a:latin typeface="+mn-lt"/>
                        </a:rPr>
                        <a:t>Harbourfront, Regent Park</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smtClean="0">
                          <a:effectLst/>
                          <a:latin typeface="+mn-lt"/>
                        </a:rPr>
                        <a:t>43.6542</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a:effectLst/>
                          <a:latin typeface="+mn-lt"/>
                        </a:rPr>
                        <a:t>-</a:t>
                      </a:r>
                      <a:r>
                        <a:rPr lang="en-US" sz="1600" kern="1200" dirty="0" smtClean="0">
                          <a:effectLst/>
                          <a:latin typeface="+mn-lt"/>
                        </a:rPr>
                        <a:t>79.3606</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4160094019"/>
                  </a:ext>
                </a:extLst>
              </a:tr>
              <a:tr h="0">
                <a:tc>
                  <a:txBody>
                    <a:bodyPr/>
                    <a:lstStyle/>
                    <a:p>
                      <a:pPr marL="0" marR="0" fontAlgn="ctr">
                        <a:lnSpc>
                          <a:spcPct val="107000"/>
                        </a:lnSpc>
                        <a:spcBef>
                          <a:spcPts val="0"/>
                        </a:spcBef>
                        <a:spcAft>
                          <a:spcPts val="0"/>
                        </a:spcAft>
                      </a:pPr>
                      <a:r>
                        <a:rPr lang="en-US" sz="1600" kern="1200" dirty="0">
                          <a:effectLst/>
                          <a:latin typeface="+mn-lt"/>
                        </a:rPr>
                        <a:t>Downtown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kern="1200" dirty="0" smtClean="0">
                          <a:effectLst/>
                          <a:latin typeface="+mn-lt"/>
                        </a:rPr>
                        <a:t>Harbord, University of Toronto</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0" dirty="0" smtClean="0">
                          <a:effectLst/>
                          <a:latin typeface="+mn-lt"/>
                          <a:ea typeface="Calibri" panose="020F0502020204030204" pitchFamily="34" charset="0"/>
                          <a:cs typeface="Times New Roman" panose="02020603050405020304" pitchFamily="18" charset="0"/>
                        </a:rPr>
                        <a:t>43.6619</a:t>
                      </a:r>
                      <a:endParaRPr lang="en-US" sz="1600" b="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0" dirty="0" smtClean="0">
                          <a:effectLst/>
                          <a:latin typeface="+mn-lt"/>
                          <a:ea typeface="Calibri" panose="020F0502020204030204" pitchFamily="34" charset="0"/>
                          <a:cs typeface="Times New Roman" panose="02020603050405020304" pitchFamily="18" charset="0"/>
                        </a:rPr>
                        <a:t>-79.3952</a:t>
                      </a:r>
                      <a:endParaRPr lang="en-US" sz="1600" b="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023407695"/>
                  </a:ext>
                </a:extLst>
              </a:tr>
              <a:tr h="0">
                <a:tc>
                  <a:txBody>
                    <a:bodyPr/>
                    <a:lstStyle/>
                    <a:p>
                      <a:pPr marL="0" marR="0" fontAlgn="ctr">
                        <a:lnSpc>
                          <a:spcPct val="107000"/>
                        </a:lnSpc>
                        <a:spcBef>
                          <a:spcPts val="0"/>
                        </a:spcBef>
                        <a:spcAft>
                          <a:spcPts val="0"/>
                        </a:spcAft>
                      </a:pPr>
                      <a:r>
                        <a:rPr lang="en-US" sz="1600" kern="1200" dirty="0">
                          <a:effectLst/>
                          <a:latin typeface="+mn-lt"/>
                        </a:rPr>
                        <a:t>Downtown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kern="1200" dirty="0">
                          <a:effectLst/>
                          <a:latin typeface="+mn-lt"/>
                        </a:rPr>
                        <a:t>St. James Town</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smtClean="0">
                          <a:effectLst/>
                          <a:latin typeface="+mn-lt"/>
                        </a:rPr>
                        <a:t>43.6514</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a:effectLst/>
                          <a:latin typeface="+mn-lt"/>
                        </a:rPr>
                        <a:t>-</a:t>
                      </a:r>
                      <a:r>
                        <a:rPr lang="en-US" sz="1600" kern="1200" dirty="0" smtClean="0">
                          <a:effectLst/>
                          <a:latin typeface="+mn-lt"/>
                        </a:rPr>
                        <a:t>79.3754</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066237445"/>
                  </a:ext>
                </a:extLst>
              </a:tr>
              <a:tr h="0">
                <a:tc>
                  <a:txBody>
                    <a:bodyPr/>
                    <a:lstStyle/>
                    <a:p>
                      <a:pPr marL="0" marR="0" fontAlgn="ctr">
                        <a:lnSpc>
                          <a:spcPct val="107000"/>
                        </a:lnSpc>
                        <a:spcBef>
                          <a:spcPts val="0"/>
                        </a:spcBef>
                        <a:spcAft>
                          <a:spcPts val="0"/>
                        </a:spcAft>
                      </a:pPr>
                      <a:r>
                        <a:rPr lang="en-US" sz="1600" kern="1200" dirty="0">
                          <a:effectLst/>
                          <a:latin typeface="+mn-lt"/>
                        </a:rPr>
                        <a:t>Downtown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kern="1200" dirty="0">
                          <a:effectLst/>
                          <a:latin typeface="+mn-lt"/>
                        </a:rPr>
                        <a:t>Berczy Park</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smtClean="0">
                          <a:effectLst/>
                          <a:latin typeface="+mn-lt"/>
                        </a:rPr>
                        <a:t>43.6447</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a:effectLst/>
                          <a:latin typeface="+mn-lt"/>
                        </a:rPr>
                        <a:t>-</a:t>
                      </a:r>
                      <a:r>
                        <a:rPr lang="en-US" sz="1600" kern="1200" dirty="0" smtClean="0">
                          <a:effectLst/>
                          <a:latin typeface="+mn-lt"/>
                        </a:rPr>
                        <a:t>79.3733</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2226037368"/>
                  </a:ext>
                </a:extLst>
              </a:tr>
              <a:tr h="0">
                <a:tc>
                  <a:txBody>
                    <a:bodyPr/>
                    <a:lstStyle/>
                    <a:p>
                      <a:pPr marL="0" marR="0" fontAlgn="ctr">
                        <a:lnSpc>
                          <a:spcPct val="107000"/>
                        </a:lnSpc>
                        <a:spcBef>
                          <a:spcPts val="0"/>
                        </a:spcBef>
                        <a:spcAft>
                          <a:spcPts val="0"/>
                        </a:spcAft>
                      </a:pPr>
                      <a:r>
                        <a:rPr lang="en-US" sz="1600" kern="1200" dirty="0">
                          <a:effectLst/>
                          <a:latin typeface="+mn-lt"/>
                        </a:rPr>
                        <a:t>Downtown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kern="1200" dirty="0">
                          <a:effectLst/>
                          <a:latin typeface="+mn-lt"/>
                        </a:rPr>
                        <a:t>Central Bay Street</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smtClean="0">
                          <a:effectLst/>
                          <a:latin typeface="+mn-lt"/>
                        </a:rPr>
                        <a:t>43.6579</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kern="1200" dirty="0">
                          <a:effectLst/>
                          <a:latin typeface="+mn-lt"/>
                        </a:rPr>
                        <a:t>-</a:t>
                      </a:r>
                      <a:r>
                        <a:rPr lang="en-US" sz="1600" kern="1200" dirty="0" smtClean="0">
                          <a:effectLst/>
                          <a:latin typeface="+mn-lt"/>
                        </a:rPr>
                        <a:t>79.3873</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3311706082"/>
                  </a:ext>
                </a:extLst>
              </a:tr>
              <a:tr h="0">
                <a:tc>
                  <a:txBody>
                    <a:bodyPr/>
                    <a:lstStyle/>
                    <a:p>
                      <a:pPr marL="0" marR="0" font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Downtown</a:t>
                      </a:r>
                      <a:r>
                        <a:rPr lang="en-US" sz="1600" baseline="0" dirty="0" smtClean="0">
                          <a:effectLst/>
                          <a:latin typeface="+mn-lt"/>
                          <a:ea typeface="Calibri" panose="020F0502020204030204" pitchFamily="34" charset="0"/>
                          <a:cs typeface="Times New Roman" panose="02020603050405020304" pitchFamily="18" charset="0"/>
                        </a:rPr>
                        <a:t> Toronto</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b="1" dirty="0" smtClean="0">
                          <a:effectLst/>
                          <a:latin typeface="+mn-lt"/>
                          <a:ea typeface="Calibri" panose="020F0502020204030204" pitchFamily="34" charset="0"/>
                          <a:cs typeface="Times New Roman" panose="02020603050405020304" pitchFamily="18" charset="0"/>
                        </a:rPr>
                        <a:t>Stn A PO Boxes 25 The Esplanade</a:t>
                      </a:r>
                      <a:endParaRPr lang="en-US" sz="1600" b="1"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43.6437</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tc>
                  <a:txBody>
                    <a:bodyPr/>
                    <a:lstStyle/>
                    <a:p>
                      <a:pPr marL="0" marR="0" font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-79.3787</a:t>
                      </a:r>
                      <a:endParaRPr lang="en-US" sz="1600" dirty="0">
                        <a:effectLst/>
                        <a:latin typeface="+mn-lt"/>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9357345"/>
                  </a:ext>
                </a:extLst>
              </a:tr>
            </a:tbl>
          </a:graphicData>
        </a:graphic>
      </p:graphicFrame>
    </p:spTree>
    <p:extLst>
      <p:ext uri="{BB962C8B-B14F-4D97-AF65-F5344CB8AC3E}">
        <p14:creationId xmlns:p14="http://schemas.microsoft.com/office/powerpoint/2010/main" val="277520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3410138" y="1162858"/>
            <a:ext cx="3352800" cy="2322174"/>
          </a:xfrm>
          <a:prstGeom prst="rect">
            <a:avLst/>
          </a:prstGeom>
        </p:spPr>
        <p:txBody>
          <a:bodyPr wrap="square">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Berczy Park-</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Coffee Shop  0.10</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Cocktail Bar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Farmers Market  0.04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Steakhouse  0.04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Bakery  0.04</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 name="Rectangle 2"/>
          <p:cNvSpPr/>
          <p:nvPr/>
        </p:nvSpPr>
        <p:spPr>
          <a:xfrm>
            <a:off x="893946" y="3635824"/>
            <a:ext cx="4351867" cy="2640723"/>
          </a:xfrm>
          <a:prstGeom prst="rect">
            <a:avLst/>
          </a:prstGeom>
        </p:spPr>
        <p:txBody>
          <a:bodyPr wrap="square">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Cabbagetown</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 James </a:t>
            </a:r>
            <a:r>
              <a:rPr lang="en-US"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Town-</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Café  0.07</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Coffee Shop  0.07</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Bakery  0.05</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Restaurant  0.05</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Italian Restaurant  0.05</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Rectangle 3"/>
          <p:cNvSpPr/>
          <p:nvPr/>
        </p:nvSpPr>
        <p:spPr>
          <a:xfrm>
            <a:off x="6697385" y="3407244"/>
            <a:ext cx="4334933" cy="2322174"/>
          </a:xfrm>
          <a:prstGeom prst="rect">
            <a:avLst/>
          </a:prstGeom>
        </p:spPr>
        <p:txBody>
          <a:bodyPr wrap="square">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Central Bay Street-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Coffee Shop  0.14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Ice Cream Shop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Café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Bubble Tea Shop  0.04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Spa  0.04</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6" name="TextBox 5"/>
          <p:cNvSpPr txBox="1"/>
          <p:nvPr/>
        </p:nvSpPr>
        <p:spPr>
          <a:xfrm>
            <a:off x="525102" y="181069"/>
            <a:ext cx="11117654" cy="830997"/>
          </a:xfrm>
          <a:prstGeom prst="rect">
            <a:avLst/>
          </a:prstGeom>
          <a:noFill/>
        </p:spPr>
        <p:txBody>
          <a:bodyPr wrap="square" rtlCol="0">
            <a:spAutoFit/>
          </a:bodyPr>
          <a:lstStyle/>
          <a:p>
            <a:r>
              <a:rPr lang="en-US" sz="1600" dirty="0"/>
              <a:t>B</a:t>
            </a:r>
            <a:r>
              <a:rPr lang="en-US" sz="1600" dirty="0" smtClean="0"/>
              <a:t>akeries (and similar venues, i.e. Ice Cream Shop, Bubble Tea Shop and Creperie) were among the top 5 most frequented venues in the following areas:  </a:t>
            </a:r>
            <a:r>
              <a:rPr lang="en-US" sz="1600" b="1" i="1" dirty="0" smtClean="0"/>
              <a:t>Berczy Park, Cabbagetown/St. James Town, Central Bay Street, Harbourfront/Regent Park, Harbord/University of Toronto, The Esplanade.</a:t>
            </a:r>
            <a:endParaRPr lang="en-US" sz="1600" b="1" dirty="0"/>
          </a:p>
        </p:txBody>
      </p:sp>
    </p:spTree>
    <p:extLst>
      <p:ext uri="{BB962C8B-B14F-4D97-AF65-F5344CB8AC3E}">
        <p14:creationId xmlns:p14="http://schemas.microsoft.com/office/powerpoint/2010/main" val="202210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795867" y="523780"/>
            <a:ext cx="4842933" cy="2322174"/>
          </a:xfrm>
          <a:prstGeom prst="rect">
            <a:avLst/>
          </a:prstGeom>
        </p:spPr>
        <p:txBody>
          <a:bodyPr wrap="square">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Harbourfront, Regent Park-</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Coffee Shop  0.16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Park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Café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Bakery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Gym / Fitness Center  0.04</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 name="Rectangle 2"/>
          <p:cNvSpPr/>
          <p:nvPr/>
        </p:nvSpPr>
        <p:spPr>
          <a:xfrm>
            <a:off x="2980267" y="3283913"/>
            <a:ext cx="6096000" cy="2322174"/>
          </a:xfrm>
          <a:prstGeom prst="rect">
            <a:avLst/>
          </a:prstGeom>
        </p:spPr>
        <p:txBody>
          <a:bodyPr>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Harbord, University of Toronto-</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Café  0.14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Bar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Bakery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Bookstore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Restaurant  0.06</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Rectangle 3"/>
          <p:cNvSpPr/>
          <p:nvPr/>
        </p:nvSpPr>
        <p:spPr>
          <a:xfrm>
            <a:off x="5638800" y="643190"/>
            <a:ext cx="6096000" cy="2640723"/>
          </a:xfrm>
          <a:prstGeom prst="rect">
            <a:avLst/>
          </a:prstGeom>
        </p:spPr>
        <p:txBody>
          <a:bodyPr>
            <a:spAutoFit/>
          </a:bodyPr>
          <a:lstStyle/>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----Stn A PO Boxes 25 The Esplanade----</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venue  freq</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Café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Cocktail Bar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Coffee Shop  0.06</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3  Seafood Restaurant  0.04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            Creperie  0.04</a:t>
            </a:r>
            <a:endParaRPr lang="en-US" sz="2800" b="1" dirty="0" smtClean="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fontAlgn="base" latinLnBrk="1">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737834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10000">
              <a:schemeClr val="accent4">
                <a:lumMod val="20000"/>
                <a:lumOff val="8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351651" y="403644"/>
            <a:ext cx="10160000" cy="2862322"/>
          </a:xfrm>
          <a:prstGeom prst="rect">
            <a:avLst/>
          </a:prstGeom>
          <a:noFill/>
        </p:spPr>
        <p:txBody>
          <a:bodyPr wrap="square" rtlCol="0">
            <a:spAutoFit/>
          </a:bodyPr>
          <a:lstStyle/>
          <a:p>
            <a:r>
              <a:rPr lang="en-US" dirty="0"/>
              <a:t>Based on the data, bakeries seem to do well in all of the six areas listed above.  Because neither The Esplanade nor Central Bay Street areas offer a bakery, per se but similar dessert-type venues, I would choose one (or both) of those areas to open a bakery as to not be in competition with other bakeries as in other areas. </a:t>
            </a:r>
            <a:r>
              <a:rPr lang="en-US" dirty="0" smtClean="0"/>
              <a:t>A </a:t>
            </a:r>
            <a:r>
              <a:rPr lang="en-US" dirty="0"/>
              <a:t>bakery would complement the other venues located in both Central Bay Street and The Esplanade</a:t>
            </a:r>
            <a:r>
              <a:rPr lang="en-US" dirty="0" smtClean="0"/>
              <a:t>.</a:t>
            </a:r>
          </a:p>
          <a:p>
            <a:endParaRPr lang="en-US" dirty="0"/>
          </a:p>
          <a:p>
            <a:endParaRPr lang="en-US" dirty="0" smtClean="0"/>
          </a:p>
          <a:p>
            <a:endParaRPr lang="en-US" dirty="0"/>
          </a:p>
          <a:p>
            <a:endParaRPr lang="en-US" dirty="0"/>
          </a:p>
          <a:p>
            <a:r>
              <a:rPr lang="en-US" dirty="0" smtClean="0"/>
              <a:t> </a:t>
            </a:r>
            <a:endParaRPr lang="en-US" b="1" dirty="0"/>
          </a:p>
        </p:txBody>
      </p:sp>
      <p:sp>
        <p:nvSpPr>
          <p:cNvPr id="5" name="Rectangle 4"/>
          <p:cNvSpPr/>
          <p:nvPr/>
        </p:nvSpPr>
        <p:spPr>
          <a:xfrm>
            <a:off x="351651" y="2065637"/>
            <a:ext cx="11114568" cy="1200329"/>
          </a:xfrm>
          <a:prstGeom prst="rect">
            <a:avLst/>
          </a:prstGeom>
        </p:spPr>
        <p:txBody>
          <a:bodyPr wrap="square">
            <a:spAutoFit/>
          </a:bodyPr>
          <a:lstStyle/>
          <a:p>
            <a:r>
              <a:rPr lang="en-US" dirty="0"/>
              <a:t>(Central) Bay Street is a major thoroughfare in Downtown Toronto and is the center of Toronto's Financial District. The area attracts many who work in the financial district and those who work in the Discovery District, nearby hospitals and schools (Ryerson University and the University of Toronto). More than 67% (or 10,380) of residents in this area are in the working ages of 25-64.</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21" y="3271165"/>
            <a:ext cx="3713067" cy="344455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935" y="3315159"/>
            <a:ext cx="3694705" cy="3225600"/>
          </a:xfrm>
          <a:prstGeom prst="rect">
            <a:avLst/>
          </a:prstGeom>
        </p:spPr>
      </p:pic>
    </p:spTree>
    <p:extLst>
      <p:ext uri="{BB962C8B-B14F-4D97-AF65-F5344CB8AC3E}">
        <p14:creationId xmlns:p14="http://schemas.microsoft.com/office/powerpoint/2010/main" val="1010047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4">
                <a:lumMod val="20000"/>
                <a:lumOff val="8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530" y="1781429"/>
            <a:ext cx="5294913" cy="3472756"/>
          </a:xfrm>
          <a:prstGeom prst="rect">
            <a:avLst/>
          </a:prstGeom>
        </p:spPr>
      </p:pic>
      <p:sp>
        <p:nvSpPr>
          <p:cNvPr id="3" name="Rectangle 2"/>
          <p:cNvSpPr/>
          <p:nvPr/>
        </p:nvSpPr>
        <p:spPr>
          <a:xfrm>
            <a:off x="965702" y="532914"/>
            <a:ext cx="10251541" cy="1200329"/>
          </a:xfrm>
          <a:prstGeom prst="rect">
            <a:avLst/>
          </a:prstGeom>
        </p:spPr>
        <p:txBody>
          <a:bodyPr wrap="square">
            <a:spAutoFit/>
          </a:bodyPr>
          <a:lstStyle/>
          <a:p>
            <a:r>
              <a:rPr lang="en-US" dirty="0"/>
              <a:t>The Esplanade meets the revamped—and </a:t>
            </a:r>
            <a:r>
              <a:rPr lang="en-US" dirty="0">
                <a:hlinkClick r:id="rId3"/>
              </a:rPr>
              <a:t>award-winning</a:t>
            </a:r>
            <a:r>
              <a:rPr lang="en-US" dirty="0"/>
              <a:t>—Market Street just west of the landmark St. Lawrence Market. Widely considered a prime example of successful heritage restoration, Market Street's renewed frontages have recently been populated by new retail, adding vibrancy to the area. </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992" y="1781429"/>
            <a:ext cx="5095369" cy="3505194"/>
          </a:xfrm>
          <a:prstGeom prst="rect">
            <a:avLst/>
          </a:prstGeom>
        </p:spPr>
      </p:pic>
      <p:sp>
        <p:nvSpPr>
          <p:cNvPr id="5" name="Rectangle 4"/>
          <p:cNvSpPr/>
          <p:nvPr/>
        </p:nvSpPr>
        <p:spPr>
          <a:xfrm>
            <a:off x="315433" y="5286623"/>
            <a:ext cx="11280010" cy="923330"/>
          </a:xfrm>
          <a:prstGeom prst="rect">
            <a:avLst/>
          </a:prstGeom>
        </p:spPr>
        <p:txBody>
          <a:bodyPr wrap="square">
            <a:spAutoFit/>
          </a:bodyPr>
          <a:lstStyle/>
          <a:p>
            <a:r>
              <a:rPr lang="en-US" dirty="0"/>
              <a:t>Keeping in mind that the average household income in Toronto was $82,859 (2015) there is room for discretionary spending as is evidenced by the patronage of dessert-type, restaurants and retail venues.</a:t>
            </a:r>
            <a:endParaRPr lang="en-US" b="1" dirty="0"/>
          </a:p>
        </p:txBody>
      </p:sp>
    </p:spTree>
    <p:extLst>
      <p:ext uri="{BB962C8B-B14F-4D97-AF65-F5344CB8AC3E}">
        <p14:creationId xmlns:p14="http://schemas.microsoft.com/office/powerpoint/2010/main" val="348686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100</TotalTime>
  <Words>737</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MS Mincho</vt:lpstr>
      <vt:lpstr>Arial</vt:lpstr>
      <vt:lpstr>Bodoni MT Black</vt:lpstr>
      <vt:lpstr>Calibri</vt:lpstr>
      <vt:lpstr>Century Gothic</vt:lpstr>
      <vt:lpstr>Courier New</vt:lpstr>
      <vt:lpstr>Times New Roman</vt:lpstr>
      <vt:lpstr>Wingdings 3</vt:lpstr>
      <vt:lpstr>Slice</vt:lpstr>
      <vt:lpstr>Best Toronto Neighborhood to Open a Bakery  (Or Other Dessert-type Venue) </vt:lpstr>
      <vt:lpstr>PowerPoint Presentation</vt:lpstr>
      <vt:lpstr>Toronto</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Toronto Neighborhood to Open a Bakery  (Or Other Dessert-type Venue) </dc:title>
  <dc:creator>Andrews, Dana</dc:creator>
  <cp:lastModifiedBy>Andrews, Dana</cp:lastModifiedBy>
  <cp:revision>37</cp:revision>
  <dcterms:created xsi:type="dcterms:W3CDTF">2019-09-04T19:15:26Z</dcterms:created>
  <dcterms:modified xsi:type="dcterms:W3CDTF">2019-09-04T22:03:33Z</dcterms:modified>
</cp:coreProperties>
</file>