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0" r:id="rId5"/>
    <p:sldId id="259" r:id="rId6"/>
    <p:sldId id="260" r:id="rId7"/>
    <p:sldId id="261" r:id="rId8"/>
    <p:sldId id="263" r:id="rId9"/>
    <p:sldId id="264" r:id="rId10"/>
    <p:sldId id="265" r:id="rId11"/>
    <p:sldId id="268" r:id="rId12"/>
    <p:sldId id="289" r:id="rId13"/>
    <p:sldId id="269" r:id="rId14"/>
    <p:sldId id="271" r:id="rId15"/>
    <p:sldId id="291" r:id="rId16"/>
    <p:sldId id="272" r:id="rId17"/>
    <p:sldId id="274" r:id="rId18"/>
    <p:sldId id="275" r:id="rId19"/>
    <p:sldId id="293" r:id="rId20"/>
    <p:sldId id="276" r:id="rId21"/>
    <p:sldId id="277" r:id="rId22"/>
    <p:sldId id="278" r:id="rId23"/>
    <p:sldId id="295" r:id="rId24"/>
    <p:sldId id="279" r:id="rId25"/>
    <p:sldId id="296"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17-Aug-20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9664" y="106250"/>
            <a:ext cx="8915399" cy="1426335"/>
          </a:xfrm>
        </p:spPr>
        <p:txBody>
          <a:bodyPr/>
          <a:lstStyle/>
          <a:p>
            <a:r>
              <a:rPr lang="en-US" dirty="0" smtClean="0">
                <a:latin typeface="Times New Roman" panose="02020603050405020304" pitchFamily="18" charset="0"/>
                <a:cs typeface="Times New Roman" panose="02020603050405020304" pitchFamily="18" charset="0"/>
              </a:rPr>
              <a:t>CÁC HỆ THỐNG PHÂN TÁN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2137893"/>
            <a:ext cx="8087373" cy="4224270"/>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BÁO CÁO LÝ THUYẾT</a:t>
            </a:r>
          </a:p>
          <a:p>
            <a:pPr algn="ctr"/>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dung: </a:t>
            </a:r>
            <a:r>
              <a:rPr lang="en-US" sz="2800" b="1" dirty="0" err="1" smtClean="0">
                <a:latin typeface="Times New Roman" panose="02020603050405020304" pitchFamily="18" charset="0"/>
                <a:cs typeface="Times New Roman" panose="02020603050405020304" pitchFamily="18" charset="0"/>
              </a:rPr>
              <a:t>Truyền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thông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trong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hệ</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thống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phân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tán</a:t>
            </a:r>
            <a:endParaRPr lang="en-US" sz="2800" b="1" dirty="0" smtClean="0">
              <a:latin typeface="Times New Roman" panose="02020603050405020304" pitchFamily="18" charset="0"/>
              <a:cs typeface="Times New Roman" panose="02020603050405020304" pitchFamily="18" charset="0"/>
            </a:endParaRPr>
          </a:p>
          <a:p>
            <a:pPr algn="ctr"/>
            <a:endParaRPr lang="en-US" sz="2800" b="1" dirty="0" smtClean="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Giảng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viên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Phan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Thị</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Hà</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Sinh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viên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Đỗ</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Trọng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Dũng</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Mã</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sinh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viên</a:t>
            </a:r>
            <a:r>
              <a:rPr lang="en-US" sz="2400" b="1" dirty="0" smtClean="0">
                <a:latin typeface="Times New Roman" panose="02020603050405020304" pitchFamily="18" charset="0"/>
                <a:cs typeface="Times New Roman" panose="02020603050405020304" pitchFamily="18" charset="0"/>
              </a:rPr>
              <a:t>: 	 B16DCCN090</a:t>
            </a:r>
          </a:p>
          <a:p>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Lớp</a:t>
            </a:r>
            <a:r>
              <a:rPr lang="en-US" sz="2400" b="1" dirty="0" smtClean="0">
                <a:latin typeface="Times New Roman" panose="02020603050405020304" pitchFamily="18" charset="0"/>
                <a:cs typeface="Times New Roman" panose="02020603050405020304" pitchFamily="18" charset="0"/>
              </a:rPr>
              <a:t>: 				 D16CNPM1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086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423" y="624110"/>
            <a:ext cx="7190189" cy="1280890"/>
          </a:xfrm>
        </p:spPr>
        <p:txBody>
          <a:bodyPr>
            <a:normAutofit/>
          </a:bodyPr>
          <a:lstStyle/>
          <a:p>
            <a:r>
              <a:rPr lang="en-US" sz="5400" dirty="0" err="1">
                <a:latin typeface="Times New Roman" panose="02020603050405020304" pitchFamily="18" charset="0"/>
                <a:cs typeface="Times New Roman" panose="02020603050405020304" pitchFamily="18" charset="0"/>
              </a:rPr>
              <a:t>Giao</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thức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mạng</a:t>
            </a:r>
            <a:endParaRPr lang="en-US" sz="5400" dirty="0"/>
          </a:p>
        </p:txBody>
      </p:sp>
      <p:sp>
        <p:nvSpPr>
          <p:cNvPr id="3" name="Content Placeholder 2"/>
          <p:cNvSpPr>
            <a:spLocks noGrp="1"/>
          </p:cNvSpPr>
          <p:nvPr>
            <p:ph idx="1"/>
          </p:nvPr>
        </p:nvSpPr>
        <p:spPr>
          <a:xfrm>
            <a:off x="3091488" y="3116687"/>
            <a:ext cx="7224489" cy="2112136"/>
          </a:xfrm>
        </p:spPr>
        <p:txBody>
          <a:bodyPr>
            <a:normAutofit/>
          </a:bodyPr>
          <a:lstStyle/>
          <a:p>
            <a:pPr marL="342900" lvl="1" indent="-342900"/>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endParaRPr lang="en-US" sz="1800"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ầng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phiên</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Tầng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ầng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487945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1848" y="624110"/>
            <a:ext cx="7022764" cy="1280890"/>
          </a:xfrm>
        </p:spPr>
        <p:txBody>
          <a:bodyPr>
            <a:normAutofit/>
          </a:bodyPr>
          <a:lstStyle/>
          <a:p>
            <a:r>
              <a:rPr lang="en-US" sz="5400" dirty="0" err="1">
                <a:latin typeface="Times New Roman" panose="02020603050405020304" pitchFamily="18" charset="0"/>
                <a:cs typeface="Times New Roman" panose="02020603050405020304" pitchFamily="18" charset="0"/>
              </a:rPr>
              <a:t>Giao</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thức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mạng</a:t>
            </a:r>
            <a:endParaRPr lang="en-US" sz="5400" dirty="0"/>
          </a:p>
        </p:txBody>
      </p:sp>
      <p:sp>
        <p:nvSpPr>
          <p:cNvPr id="3" name="Content Placeholder 2"/>
          <p:cNvSpPr>
            <a:spLocks noGrp="1"/>
          </p:cNvSpPr>
          <p:nvPr>
            <p:ph idx="1"/>
          </p:nvPr>
        </p:nvSpPr>
        <p:spPr>
          <a:xfrm>
            <a:off x="2589212" y="2601532"/>
            <a:ext cx="8915400" cy="3129567"/>
          </a:xfrm>
        </p:spPr>
        <p:txBody>
          <a:bodyPr>
            <a:normAutofit/>
          </a:bodyPr>
          <a:lstStyle/>
          <a:p>
            <a:r>
              <a:rPr lang="en-US" sz="1900" dirty="0" err="1">
                <a:latin typeface="Times New Roman" panose="02020603050405020304" pitchFamily="18" charset="0"/>
                <a:cs typeface="Times New Roman" panose="02020603050405020304" pitchFamily="18" charset="0"/>
              </a:rPr>
              <a:t>Tầng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trung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đóng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vai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trò</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quan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trọng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trong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việc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xây</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dựng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hệ</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thống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phân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tán</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thiết</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lập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tiêu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chuẩn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tầng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trung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nhằm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mục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đích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cung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cấp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khả</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năng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tương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thích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và</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tính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mềm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dẻo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của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ứng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dụng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phân</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tán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Gồm</a:t>
            </a:r>
            <a:r>
              <a:rPr lang="en-US" sz="1900"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1900" dirty="0" err="1" smtClean="0">
                <a:latin typeface="Times New Roman" panose="02020603050405020304" pitchFamily="18" charset="0"/>
                <a:cs typeface="Times New Roman" panose="02020603050405020304" pitchFamily="18" charset="0"/>
              </a:rPr>
              <a:t>Tầng</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trung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mở</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hoàn</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toàn</a:t>
            </a:r>
            <a:endParaRPr lang="en-US" sz="1900" dirty="0" smtClean="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sz="1900" dirty="0" err="1" smtClean="0">
                <a:latin typeface="Times New Roman" panose="02020603050405020304" pitchFamily="18" charset="0"/>
                <a:cs typeface="Times New Roman" panose="02020603050405020304" pitchFamily="18" charset="0"/>
              </a:rPr>
              <a:t>Tầng</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trung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với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diện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lập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trình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ứng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dụng</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mở</a:t>
            </a:r>
            <a:endParaRPr lang="en-US" sz="1900" dirty="0" smtClean="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sz="1900" dirty="0" err="1" smtClean="0">
                <a:latin typeface="Times New Roman" panose="02020603050405020304" pitchFamily="18" charset="0"/>
                <a:cs typeface="Times New Roman" panose="02020603050405020304" pitchFamily="18" charset="0"/>
              </a:rPr>
              <a:t>Tầng</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trung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với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thức</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mở</a:t>
            </a:r>
            <a:endParaRPr lang="en-US" sz="1900" dirty="0" smtClean="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sz="1900" dirty="0" err="1" smtClean="0">
                <a:latin typeface="Times New Roman" panose="02020603050405020304" pitchFamily="18" charset="0"/>
                <a:cs typeface="Times New Roman" panose="02020603050405020304" pitchFamily="18" charset="0"/>
              </a:rPr>
              <a:t>Tầng</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trung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gian</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riêng</a:t>
            </a:r>
            <a:endParaRPr lang="en-US" dirty="0"/>
          </a:p>
          <a:p>
            <a:endParaRPr lang="en-US" dirty="0"/>
          </a:p>
        </p:txBody>
      </p:sp>
    </p:spTree>
    <p:extLst>
      <p:ext uri="{BB962C8B-B14F-4D97-AF65-F5344CB8AC3E}">
        <p14:creationId xmlns:p14="http://schemas.microsoft.com/office/powerpoint/2010/main" val="3667249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7149" y="624110"/>
            <a:ext cx="7267463" cy="1280890"/>
          </a:xfrm>
        </p:spPr>
        <p:txBody>
          <a:bodyPr>
            <a:normAutofit/>
          </a:bodyPr>
          <a:lstStyle/>
          <a:p>
            <a:r>
              <a:rPr lang="en-US" sz="5400" dirty="0" err="1" smtClean="0">
                <a:latin typeface="Times New Roman" panose="02020603050405020304" pitchFamily="18" charset="0"/>
                <a:cs typeface="Times New Roman" panose="02020603050405020304" pitchFamily="18" charset="0"/>
              </a:rPr>
              <a:t>Cơ</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sở</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truyền</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thông</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43966" y="3618962"/>
            <a:ext cx="7460646" cy="2292259"/>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2. </a:t>
            </a:r>
            <a:r>
              <a:rPr lang="en-US" sz="3600" dirty="0" err="1" smtClean="0">
                <a:latin typeface="Times New Roman" panose="02020603050405020304" pitchFamily="18" charset="0"/>
                <a:cs typeface="Times New Roman" panose="02020603050405020304" pitchFamily="18" charset="0"/>
              </a:rPr>
              <a:t>Phân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loại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mạng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truyền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thông</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19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572594"/>
            <a:ext cx="8911687" cy="1280890"/>
          </a:xfrm>
        </p:spPr>
        <p:txBody>
          <a:bodyPr>
            <a:normAutofit/>
          </a:bodyPr>
          <a:lstStyle/>
          <a:p>
            <a:r>
              <a:rPr lang="en-US" sz="4800" dirty="0" err="1" smtClean="0">
                <a:latin typeface="Times New Roman" panose="02020603050405020304" pitchFamily="18" charset="0"/>
                <a:cs typeface="Times New Roman" panose="02020603050405020304" pitchFamily="18" charset="0"/>
              </a:rPr>
              <a:t>Phân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loại</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mạng</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truyền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thông</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90187" y="3129566"/>
            <a:ext cx="6559124" cy="3146388"/>
          </a:xfrm>
        </p:spPr>
        <p:txBody>
          <a:bodyPr>
            <a:normAutofit/>
          </a:bodyPr>
          <a:lstStyle/>
          <a:p>
            <a:r>
              <a:rPr lang="en-US" dirty="0" err="1" smtClean="0">
                <a:latin typeface="Times New Roman" panose="02020603050405020304" pitchFamily="18" charset="0"/>
                <a:cs typeface="Times New Roman" panose="02020603050405020304" pitchFamily="18" charset="0"/>
              </a:rPr>
              <a:t>Truyền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bỉ</a:t>
            </a:r>
            <a:endParaRPr lang="en-US" dirty="0" smtClean="0">
              <a:latin typeface="Times New Roman" panose="02020603050405020304" pitchFamily="18" charset="0"/>
              <a:cs typeface="Times New Roman" panose="02020603050405020304" pitchFamily="18" charset="0"/>
            </a:endParaRPr>
          </a:p>
          <a:p>
            <a:r>
              <a:rPr lang="de-DE" dirty="0" smtClean="0">
                <a:latin typeface="Times New Roman" panose="02020603050405020304" pitchFamily="18" charset="0"/>
                <a:cs typeface="Times New Roman" panose="02020603050405020304" pitchFamily="18" charset="0"/>
              </a:rPr>
              <a:t>Truyền </a:t>
            </a:r>
            <a:r>
              <a:rPr lang="de-DE" dirty="0" smtClean="0">
                <a:latin typeface="Times New Roman" panose="02020603050405020304" pitchFamily="18" charset="0"/>
                <a:cs typeface="Times New Roman" panose="02020603050405020304" pitchFamily="18" charset="0"/>
              </a:rPr>
              <a:t>thông tạm </a:t>
            </a:r>
            <a:r>
              <a:rPr lang="de-DE" dirty="0" smtClean="0">
                <a:latin typeface="Times New Roman" panose="02020603050405020304" pitchFamily="18" charset="0"/>
                <a:cs typeface="Times New Roman" panose="02020603050405020304" pitchFamily="18" charset="0"/>
              </a:rPr>
              <a:t>thời</a:t>
            </a:r>
          </a:p>
          <a:p>
            <a:r>
              <a:rPr lang="de-DE" dirty="0" smtClean="0">
                <a:latin typeface="Times New Roman" panose="02020603050405020304" pitchFamily="18" charset="0"/>
                <a:cs typeface="Times New Roman" panose="02020603050405020304" pitchFamily="18" charset="0"/>
              </a:rPr>
              <a:t>Truyền </a:t>
            </a:r>
            <a:r>
              <a:rPr lang="de-DE" dirty="0" smtClean="0">
                <a:latin typeface="Times New Roman" panose="02020603050405020304" pitchFamily="18" charset="0"/>
                <a:cs typeface="Times New Roman" panose="02020603050405020304" pitchFamily="18" charset="0"/>
              </a:rPr>
              <a:t>thông đồng </a:t>
            </a:r>
            <a:r>
              <a:rPr lang="de-DE" dirty="0" smtClean="0">
                <a:latin typeface="Times New Roman" panose="02020603050405020304" pitchFamily="18" charset="0"/>
                <a:cs typeface="Times New Roman" panose="02020603050405020304" pitchFamily="18" charset="0"/>
              </a:rPr>
              <a:t>bộ</a:t>
            </a:r>
          </a:p>
          <a:p>
            <a:r>
              <a:rPr lang="de-DE" dirty="0">
                <a:latin typeface="Times New Roman" panose="02020603050405020304" pitchFamily="18" charset="0"/>
                <a:cs typeface="Times New Roman" panose="02020603050405020304" pitchFamily="18" charset="0"/>
              </a:rPr>
              <a:t>Truyền thông không đồng bộ</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010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8208" y="1293811"/>
            <a:ext cx="7125795" cy="1280890"/>
          </a:xfrm>
        </p:spPr>
        <p:txBody>
          <a:bodyPr>
            <a:normAutofit/>
          </a:bodyPr>
          <a:lstStyle/>
          <a:p>
            <a:r>
              <a:rPr lang="en-US" sz="5400" dirty="0" err="1" smtClean="0">
                <a:latin typeface="Times New Roman" panose="02020603050405020304" pitchFamily="18" charset="0"/>
                <a:cs typeface="Times New Roman" panose="02020603050405020304" pitchFamily="18" charset="0"/>
              </a:rPr>
              <a:t>Gọi</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thủ</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tục</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từ</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xa</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18208" y="3080378"/>
            <a:ext cx="5821250" cy="3777622"/>
          </a:xfrm>
        </p:spPr>
        <p:txBody>
          <a:bodyPr/>
          <a:lstStyle/>
          <a:p>
            <a:pPr marL="342900" lvl="1" indent="-342900">
              <a:buFont typeface="+mj-lt"/>
              <a:buAutoNum type="alphaLcPeriod"/>
            </a:pP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xa</a:t>
            </a:r>
            <a:endParaRPr lang="en-US" sz="1800" dirty="0">
              <a:latin typeface="Times New Roman" panose="02020603050405020304" pitchFamily="18" charset="0"/>
              <a:cs typeface="Times New Roman" panose="02020603050405020304" pitchFamily="18" charset="0"/>
            </a:endParaRPr>
          </a:p>
          <a:p>
            <a:pPr marL="342900" lvl="1" indent="-342900">
              <a:buFont typeface="+mj-lt"/>
              <a:buAutoNum type="alphaLcPeriod"/>
            </a:pP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endParaRPr lang="en-US" sz="1800" dirty="0">
              <a:latin typeface="Times New Roman" panose="02020603050405020304" pitchFamily="18" charset="0"/>
              <a:cs typeface="Times New Roman" panose="02020603050405020304" pitchFamily="18" charset="0"/>
            </a:endParaRPr>
          </a:p>
          <a:p>
            <a:pPr marL="342900" lvl="1" indent="-342900">
              <a:buFont typeface="+mj-lt"/>
              <a:buAutoNum type="alphaLcPeriod"/>
            </a:pP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thủ</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đồng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endParaRPr lang="en-US" sz="1800" dirty="0">
              <a:latin typeface="Times New Roman" panose="02020603050405020304" pitchFamily="18" charset="0"/>
              <a:cs typeface="Times New Roman" panose="02020603050405020304" pitchFamily="18" charset="0"/>
            </a:endParaRPr>
          </a:p>
          <a:p>
            <a:pPr marL="342900" lvl="1" indent="-342900">
              <a:buFont typeface="+mj-lt"/>
              <a:buAutoNum type="alphaLcPeriod"/>
            </a:pP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tán</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2056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786" y="624110"/>
            <a:ext cx="7228826" cy="1280890"/>
          </a:xfrm>
        </p:spPr>
        <p:txBody>
          <a:bodyPr>
            <a:normAutofit/>
          </a:bodyPr>
          <a:lstStyle/>
          <a:p>
            <a:r>
              <a:rPr lang="en-US" sz="5400" dirty="0" err="1">
                <a:latin typeface="Times New Roman" panose="02020603050405020304" pitchFamily="18" charset="0"/>
                <a:cs typeface="Times New Roman" panose="02020603050405020304" pitchFamily="18" charset="0"/>
              </a:rPr>
              <a:t>Gọi</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thủ</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tục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từ</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xa</a:t>
            </a:r>
            <a:endParaRPr lang="en-US" sz="5400" dirty="0"/>
          </a:p>
        </p:txBody>
      </p:sp>
      <p:sp>
        <p:nvSpPr>
          <p:cNvPr id="3" name="Content Placeholder 2"/>
          <p:cNvSpPr>
            <a:spLocks noGrp="1"/>
          </p:cNvSpPr>
          <p:nvPr>
            <p:ph idx="1"/>
          </p:nvPr>
        </p:nvSpPr>
        <p:spPr>
          <a:xfrm>
            <a:off x="3528812" y="3080378"/>
            <a:ext cx="6516709" cy="1349954"/>
          </a:xfrm>
        </p:spPr>
        <p:txBody>
          <a:bodyPr/>
          <a:lstStyle/>
          <a:p>
            <a:pPr marL="0" lvl="1" indent="0" algn="ctr">
              <a:buNone/>
            </a:pPr>
            <a:r>
              <a:rPr lang="en-US" sz="2800" dirty="0" smtClean="0">
                <a:latin typeface="Times New Roman" panose="02020603050405020304" pitchFamily="18" charset="0"/>
                <a:cs typeface="Times New Roman" panose="02020603050405020304" pitchFamily="18" charset="0"/>
              </a:rPr>
              <a:t>a. </a:t>
            </a:r>
            <a:r>
              <a:rPr lang="en-US" sz="2800" dirty="0" err="1" smtClean="0">
                <a:latin typeface="Times New Roman" panose="02020603050405020304" pitchFamily="18" charset="0"/>
                <a:cs typeface="Times New Roman" panose="02020603050405020304" pitchFamily="18" charset="0"/>
              </a:rPr>
              <a:t>Cơ</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xa</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1369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625" y="624110"/>
            <a:ext cx="8593987" cy="1280890"/>
          </a:xfrm>
        </p:spPr>
        <p:txBody>
          <a:bodyPr>
            <a:normAutofit fontScale="90000"/>
          </a:bodyPr>
          <a:lstStyle/>
          <a:p>
            <a:pPr lvl="1" algn="ctr" defTabSz="457200" rtl="0">
              <a:spcBef>
                <a:spcPct val="0"/>
              </a:spcBef>
            </a:pPr>
            <a:r>
              <a:rPr lang="en-US" sz="4400" dirty="0" err="1" smtClean="0">
                <a:solidFill>
                  <a:schemeClr val="accent2">
                    <a:lumMod val="75000"/>
                  </a:schemeClr>
                </a:solidFill>
                <a:latin typeface="Times New Roman" panose="02020603050405020304" pitchFamily="18" charset="0"/>
                <a:cs typeface="Times New Roman" panose="02020603050405020304" pitchFamily="18" charset="0"/>
              </a:rPr>
              <a:t>Cơ</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smtClean="0">
                <a:solidFill>
                  <a:schemeClr val="accent2">
                    <a:lumMod val="75000"/>
                  </a:schemeClr>
                </a:solidFill>
                <a:latin typeface="Times New Roman" panose="02020603050405020304" pitchFamily="18" charset="0"/>
                <a:cs typeface="Times New Roman" panose="02020603050405020304" pitchFamily="18" charset="0"/>
              </a:rPr>
              <a:t>chế</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smtClean="0">
                <a:solidFill>
                  <a:schemeClr val="accent2">
                    <a:lumMod val="75000"/>
                  </a:schemeClr>
                </a:solidFill>
                <a:latin typeface="Times New Roman" panose="02020603050405020304" pitchFamily="18" charset="0"/>
                <a:cs typeface="Times New Roman" panose="02020603050405020304" pitchFamily="18" charset="0"/>
              </a:rPr>
              <a:t>hoạt</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smtClean="0">
                <a:solidFill>
                  <a:schemeClr val="accent2">
                    <a:lumMod val="75000"/>
                  </a:schemeClr>
                </a:solidFill>
                <a:latin typeface="Times New Roman" panose="02020603050405020304" pitchFamily="18" charset="0"/>
                <a:cs typeface="Times New Roman" panose="02020603050405020304" pitchFamily="18" charset="0"/>
              </a:rPr>
              <a:t>động</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smtClean="0">
                <a:solidFill>
                  <a:schemeClr val="accent2">
                    <a:lumMod val="75000"/>
                  </a:schemeClr>
                </a:solidFill>
                <a:latin typeface="Times New Roman" panose="02020603050405020304" pitchFamily="18" charset="0"/>
                <a:cs typeface="Times New Roman" panose="02020603050405020304" pitchFamily="18" charset="0"/>
              </a:rPr>
              <a:t>phương</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smtClean="0">
                <a:solidFill>
                  <a:schemeClr val="accent2">
                    <a:lumMod val="75000"/>
                  </a:schemeClr>
                </a:solidFill>
                <a:latin typeface="Times New Roman" panose="02020603050405020304" pitchFamily="18" charset="0"/>
                <a:cs typeface="Times New Roman" panose="02020603050405020304" pitchFamily="18" charset="0"/>
              </a:rPr>
              <a:t>pháp</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g</a:t>
            </a:r>
            <a:r>
              <a:rPr lang="en-US" sz="4400" dirty="0" err="1" smtClean="0">
                <a:solidFill>
                  <a:schemeClr val="accent2">
                    <a:lumMod val="75000"/>
                  </a:schemeClr>
                </a:solidFill>
                <a:latin typeface="Times New Roman" panose="02020603050405020304" pitchFamily="18" charset="0"/>
                <a:cs typeface="Times New Roman" panose="02020603050405020304" pitchFamily="18" charset="0"/>
              </a:rPr>
              <a:t>ọi</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thủ</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tục</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từ</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910624" y="2820473"/>
            <a:ext cx="8593987" cy="3940935"/>
          </a:xfrm>
        </p:spPr>
        <p:txBody>
          <a:bodyPr>
            <a:normAutofit/>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khách</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chủ</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khách</a:t>
            </a:r>
            <a:r>
              <a:rPr lang="en-US" dirty="0" smtClean="0">
                <a:latin typeface="Times New Roman" panose="02020603050405020304" pitchFamily="18" charset="0"/>
                <a:cs typeface="Times New Roman" panose="02020603050405020304" pitchFamily="18" charset="0"/>
              </a:rPr>
              <a:t>.</a:t>
            </a:r>
          </a:p>
          <a:p>
            <a:r>
              <a:rPr lang="en-US" sz="1900" dirty="0">
                <a:latin typeface="Times New Roman" panose="02020603050405020304" pitchFamily="18" charset="0"/>
                <a:cs typeface="Times New Roman" panose="02020603050405020304" pitchFamily="18" charset="0"/>
              </a:rPr>
              <a:t>Ý </a:t>
            </a:r>
            <a:r>
              <a:rPr lang="en-US" sz="1900" dirty="0" err="1">
                <a:latin typeface="Times New Roman" panose="02020603050405020304" pitchFamily="18" charset="0"/>
                <a:cs typeface="Times New Roman" panose="02020603050405020304" pitchFamily="18" charset="0"/>
              </a:rPr>
              <a:t>tưởng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phương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pháp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gọi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thủ</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tục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từ</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xa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là</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giấu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quá</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trình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thực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hiện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thủ</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tục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trên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máy</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tính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điều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này</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được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thực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hiện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bằng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cách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giầu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quá</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trình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trao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đổi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thông</a:t>
            </a:r>
            <a:r>
              <a:rPr lang="en-US" sz="1900" dirty="0">
                <a:latin typeface="Times New Roman" panose="02020603050405020304" pitchFamily="18" charset="0"/>
                <a:cs typeface="Times New Roman" panose="02020603050405020304" pitchFamily="18" charset="0"/>
              </a:rPr>
              <a:t> tin </a:t>
            </a:r>
            <a:r>
              <a:rPr lang="en-US" sz="1900" dirty="0" err="1">
                <a:latin typeface="Times New Roman" panose="02020603050405020304" pitchFamily="18" charset="0"/>
                <a:cs typeface="Times New Roman" panose="02020603050405020304" pitchFamily="18" charset="0"/>
              </a:rPr>
              <a:t>giữa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máy</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tính</a:t>
            </a:r>
            <a:r>
              <a:rPr lang="en-US" sz="1900" dirty="0" smtClean="0">
                <a:latin typeface="Times New Roman" panose="02020603050405020304" pitchFamily="18" charset="0"/>
                <a:cs typeface="Times New Roman" panose="02020603050405020304" pitchFamily="18" charset="0"/>
              </a:rPr>
              <a:t>. </a:t>
            </a:r>
            <a:r>
              <a:rPr lang="en-US" dirty="0" smtClean="0"/>
              <a:t/>
            </a:r>
            <a:br>
              <a:rPr lang="en-US" dirty="0" smtClean="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769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hoạt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phương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pháp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gọi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thủ</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từ</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xa</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p>
        </p:txBody>
      </p:sp>
      <p:pic>
        <p:nvPicPr>
          <p:cNvPr id="4" name="Content Placeholder 3" descr="http://hocvienmang.com/newsimage/original/2017/08/image_1026_08_Rpc0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7751" y="2137893"/>
            <a:ext cx="6516711" cy="4378817"/>
          </a:xfrm>
          <a:prstGeom prst="rect">
            <a:avLst/>
          </a:prstGeom>
          <a:noFill/>
          <a:ln>
            <a:noFill/>
          </a:ln>
        </p:spPr>
      </p:pic>
    </p:spTree>
    <p:extLst>
      <p:ext uri="{BB962C8B-B14F-4D97-AF65-F5344CB8AC3E}">
        <p14:creationId xmlns:p14="http://schemas.microsoft.com/office/powerpoint/2010/main" val="2639365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0470"/>
            <a:ext cx="8911687" cy="1280890"/>
          </a:xfrm>
        </p:spPr>
        <p:txBody>
          <a:bodyPr>
            <a:normAutofit fontScale="90000"/>
          </a:bodyPr>
          <a:lstStyle/>
          <a:p>
            <a:pPr algn="ctr"/>
            <a:r>
              <a:rPr lang="en-US" sz="4400" dirty="0" err="1">
                <a:latin typeface="Times New Roman" panose="02020603050405020304" pitchFamily="18" charset="0"/>
                <a:cs typeface="Times New Roman" panose="02020603050405020304" pitchFamily="18" charset="0"/>
              </a:rPr>
              <a:t>Cơ</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chế</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hoạt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động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phương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pháp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gọi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thủ</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tục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từ</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949262" y="1898562"/>
            <a:ext cx="8812927" cy="4906849"/>
          </a:xfrm>
        </p:spPr>
        <p:txBody>
          <a:bodyPr>
            <a:normAutofit/>
          </a:bodyPr>
          <a:lstStyle/>
          <a:p>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mười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stub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Stub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p>
          <a:p>
            <a:pPr lvl="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Skeleton .</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Skeleton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Skeleton.</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Skeleton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a:t>
            </a:r>
          </a:p>
          <a:p>
            <a:pPr lvl="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Stub.</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Stub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193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786" y="624110"/>
            <a:ext cx="7228826" cy="1280890"/>
          </a:xfrm>
        </p:spPr>
        <p:txBody>
          <a:bodyPr>
            <a:normAutofit/>
          </a:bodyPr>
          <a:lstStyle/>
          <a:p>
            <a:r>
              <a:rPr lang="en-US" sz="5400" dirty="0" err="1">
                <a:latin typeface="Times New Roman" panose="02020603050405020304" pitchFamily="18" charset="0"/>
                <a:cs typeface="Times New Roman" panose="02020603050405020304" pitchFamily="18" charset="0"/>
              </a:rPr>
              <a:t>Gọi</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thủ</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tục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từ</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xa</a:t>
            </a:r>
            <a:endParaRPr lang="en-US" sz="5400" dirty="0"/>
          </a:p>
        </p:txBody>
      </p:sp>
      <p:sp>
        <p:nvSpPr>
          <p:cNvPr id="3" name="Content Placeholder 2"/>
          <p:cNvSpPr>
            <a:spLocks noGrp="1"/>
          </p:cNvSpPr>
          <p:nvPr>
            <p:ph idx="1"/>
          </p:nvPr>
        </p:nvSpPr>
        <p:spPr>
          <a:xfrm>
            <a:off x="3541690" y="3453866"/>
            <a:ext cx="6516709" cy="1349954"/>
          </a:xfrm>
        </p:spPr>
        <p:txBody>
          <a:bodyPr/>
          <a:lstStyle/>
          <a:p>
            <a:pPr marL="0" lvl="1" indent="0" algn="ctr">
              <a:buNone/>
            </a:pPr>
            <a:r>
              <a:rPr lang="en-US" sz="2800" dirty="0" smtClean="0">
                <a:latin typeface="Times New Roman" panose="02020603050405020304" pitchFamily="18" charset="0"/>
                <a:cs typeface="Times New Roman" panose="02020603050405020304" pitchFamily="18" charset="0"/>
              </a:rPr>
              <a:t>b.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endParaRPr lang="en-US" dirty="0"/>
          </a:p>
        </p:txBody>
      </p:sp>
    </p:spTree>
    <p:extLst>
      <p:ext uri="{BB962C8B-B14F-4D97-AF65-F5344CB8AC3E}">
        <p14:creationId xmlns:p14="http://schemas.microsoft.com/office/powerpoint/2010/main" val="1846517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025" y="1165022"/>
            <a:ext cx="7679587" cy="1280890"/>
          </a:xfrm>
        </p:spPr>
        <p:txBody>
          <a:bodyPr>
            <a:normAutofit/>
          </a:bodyPr>
          <a:lstStyle/>
          <a:p>
            <a:r>
              <a:rPr lang="en-US" sz="5400" dirty="0" err="1" smtClean="0">
                <a:latin typeface="Times New Roman" panose="02020603050405020304" pitchFamily="18" charset="0"/>
                <a:cs typeface="Times New Roman" panose="02020603050405020304" pitchFamily="18" charset="0"/>
              </a:rPr>
              <a:t>Nội</a:t>
            </a:r>
            <a:r>
              <a:rPr lang="en-US" sz="5400" dirty="0" smtClean="0">
                <a:latin typeface="Times New Roman" panose="02020603050405020304" pitchFamily="18" charset="0"/>
                <a:cs typeface="Times New Roman" panose="02020603050405020304" pitchFamily="18" charset="0"/>
              </a:rPr>
              <a:t> dung </a:t>
            </a:r>
            <a:r>
              <a:rPr lang="en-US" sz="5400" dirty="0" err="1" smtClean="0">
                <a:latin typeface="Times New Roman" panose="02020603050405020304" pitchFamily="18" charset="0"/>
                <a:cs typeface="Times New Roman" panose="02020603050405020304" pitchFamily="18" charset="0"/>
              </a:rPr>
              <a:t>chính</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25025" y="2614412"/>
            <a:ext cx="7950043" cy="3232416"/>
          </a:xfrm>
        </p:spPr>
        <p:txBody>
          <a:bodyPr>
            <a:noAutofit/>
          </a:bodyPr>
          <a:lstStyle/>
          <a:p>
            <a:pPr marL="514350" indent="-514350">
              <a:buFont typeface="+mj-lt"/>
              <a:buAutoNum type="arabicPeriod"/>
            </a:pPr>
            <a:r>
              <a:rPr lang="en-US" sz="3200" dirty="0" err="1" smtClean="0">
                <a:latin typeface="Times New Roman" panose="02020603050405020304" pitchFamily="18" charset="0"/>
                <a:cs typeface="Times New Roman" panose="02020603050405020304" pitchFamily="18" charset="0"/>
              </a:rPr>
              <a:t>Cơ</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sở</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truyền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thông</a:t>
            </a:r>
            <a:endParaRPr lang="en-US" sz="3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dirty="0" err="1" smtClean="0">
                <a:latin typeface="Times New Roman" panose="02020603050405020304" pitchFamily="18" charset="0"/>
                <a:cs typeface="Times New Roman" panose="02020603050405020304" pitchFamily="18" charset="0"/>
              </a:rPr>
              <a:t>Gọi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thủ</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tục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xa</a:t>
            </a:r>
            <a:endParaRPr lang="en-US" sz="3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dirty="0" err="1" smtClean="0">
                <a:latin typeface="Times New Roman" panose="02020603050405020304" pitchFamily="18" charset="0"/>
                <a:cs typeface="Times New Roman" panose="02020603050405020304" pitchFamily="18" charset="0"/>
              </a:rPr>
              <a:t>Truyền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thông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nhanh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hướng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thông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điệp</a:t>
            </a:r>
            <a:endParaRPr lang="en-US" sz="3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dirty="0" err="1" smtClean="0">
                <a:latin typeface="Times New Roman" panose="02020603050405020304" pitchFamily="18" charset="0"/>
                <a:cs typeface="Times New Roman" panose="02020603050405020304" pitchFamily="18" charset="0"/>
              </a:rPr>
              <a:t>Truyền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thông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hướng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luồng</a:t>
            </a:r>
            <a:endParaRPr lang="en-US" sz="3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dirty="0" err="1" smtClean="0">
                <a:latin typeface="Times New Roman" panose="02020603050405020304" pitchFamily="18" charset="0"/>
                <a:cs typeface="Times New Roman" panose="02020603050405020304" pitchFamily="18" charset="0"/>
              </a:rPr>
              <a:t>Truyền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thông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theo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nhóm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09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07" y="624110"/>
            <a:ext cx="8156105" cy="1280890"/>
          </a:xfrm>
        </p:spPr>
        <p:txBody>
          <a:bodyPr>
            <a:normAutofit/>
          </a:bodyPr>
          <a:lstStyle/>
          <a:p>
            <a:r>
              <a:rPr lang="en-US" sz="5400" dirty="0" err="1" smtClean="0">
                <a:latin typeface="Times New Roman" panose="02020603050405020304" pitchFamily="18" charset="0"/>
                <a:cs typeface="Times New Roman" panose="02020603050405020304" pitchFamily="18" charset="0"/>
              </a:rPr>
              <a:t>Vấn</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đề</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truyền</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tham</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số</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62141" y="2653047"/>
            <a:ext cx="7302322" cy="3850783"/>
          </a:xfrm>
        </p:spPr>
        <p:txBody>
          <a:bodyPr/>
          <a:lstStyle/>
          <a:p>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truyền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trỏ</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trỏ</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truyền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chiếu</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Truyền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Intel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little endian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Sun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big endian</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3545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752" y="624110"/>
            <a:ext cx="7756860" cy="1280890"/>
          </a:xfrm>
        </p:spPr>
        <p:txBody>
          <a:bodyPr>
            <a:normAutofit/>
          </a:bodyPr>
          <a:lstStyle/>
          <a:p>
            <a:r>
              <a:rPr lang="en-US" sz="5400" dirty="0" err="1">
                <a:latin typeface="Times New Roman" panose="02020603050405020304" pitchFamily="18" charset="0"/>
                <a:cs typeface="Times New Roman" panose="02020603050405020304" pitchFamily="18" charset="0"/>
              </a:rPr>
              <a:t>Vấn</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đề</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truyền</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tham</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số</a:t>
            </a:r>
            <a:endParaRPr lang="en-US" sz="5400" dirty="0"/>
          </a:p>
        </p:txBody>
      </p:sp>
      <p:sp>
        <p:nvSpPr>
          <p:cNvPr id="3" name="Content Placeholder 2"/>
          <p:cNvSpPr>
            <a:spLocks noGrp="1"/>
          </p:cNvSpPr>
          <p:nvPr>
            <p:ph idx="1"/>
          </p:nvPr>
        </p:nvSpPr>
        <p:spPr>
          <a:xfrm>
            <a:off x="3593205" y="2459865"/>
            <a:ext cx="6890197" cy="4372377"/>
          </a:xfrm>
        </p:spPr>
        <p:txBody>
          <a:bodyPr>
            <a:normAutofit/>
          </a:bodyPr>
          <a:lstStyle/>
          <a:p>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(5, “</a:t>
            </a:r>
            <a:r>
              <a:rPr lang="en-US" dirty="0" smtClean="0">
                <a:latin typeface="Times New Roman" panose="02020603050405020304" pitchFamily="18" charset="0"/>
                <a:cs typeface="Times New Roman" panose="02020603050405020304" pitchFamily="18" charset="0"/>
              </a:rPr>
              <a:t>JILL”)</a:t>
            </a:r>
          </a:p>
          <a:p>
            <a:endParaRPr lang="en-US" dirty="0">
              <a:latin typeface="Times New Roman" panose="02020603050405020304" pitchFamily="18" charset="0"/>
              <a:cs typeface="Times New Roman" panose="02020603050405020304" pitchFamily="18" charset="0"/>
            </a:endParaRPr>
          </a:p>
        </p:txBody>
      </p:sp>
      <p:pic>
        <p:nvPicPr>
          <p:cNvPr id="5" name="Picture 4" descr="http://hocvienmang.com/newsimage/original/2017/08/image_1027_08_Rpc04.PNG"/>
          <p:cNvPicPr/>
          <p:nvPr/>
        </p:nvPicPr>
        <p:blipFill>
          <a:blip r:embed="rId2">
            <a:extLst>
              <a:ext uri="{28A0092B-C50C-407E-A947-70E740481C1C}">
                <a14:useLocalDpi xmlns:a14="http://schemas.microsoft.com/office/drawing/2010/main" val="0"/>
              </a:ext>
            </a:extLst>
          </a:blip>
          <a:srcRect/>
          <a:stretch>
            <a:fillRect/>
          </a:stretch>
        </p:blipFill>
        <p:spPr bwMode="auto">
          <a:xfrm>
            <a:off x="4494727" y="3219718"/>
            <a:ext cx="4572000" cy="2331076"/>
          </a:xfrm>
          <a:prstGeom prst="rect">
            <a:avLst/>
          </a:prstGeom>
          <a:noFill/>
          <a:ln>
            <a:noFill/>
          </a:ln>
        </p:spPr>
      </p:pic>
    </p:spTree>
    <p:extLst>
      <p:ext uri="{BB962C8B-B14F-4D97-AF65-F5344CB8AC3E}">
        <p14:creationId xmlns:p14="http://schemas.microsoft.com/office/powerpoint/2010/main" val="3873470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115" y="624110"/>
            <a:ext cx="7795497" cy="1280890"/>
          </a:xfrm>
        </p:spPr>
        <p:txBody>
          <a:bodyPr>
            <a:normAutofit/>
          </a:bodyPr>
          <a:lstStyle/>
          <a:p>
            <a:r>
              <a:rPr lang="en-US" sz="5400" dirty="0" err="1">
                <a:latin typeface="Times New Roman" panose="02020603050405020304" pitchFamily="18" charset="0"/>
                <a:cs typeface="Times New Roman" panose="02020603050405020304" pitchFamily="18" charset="0"/>
              </a:rPr>
              <a:t>Vấn</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đề</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truyền</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tham</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số</a:t>
            </a:r>
            <a:endParaRPr lang="en-US" sz="5400" dirty="0"/>
          </a:p>
        </p:txBody>
      </p:sp>
      <p:sp>
        <p:nvSpPr>
          <p:cNvPr id="3" name="Content Placeholder 2"/>
          <p:cNvSpPr>
            <a:spLocks noGrp="1"/>
          </p:cNvSpPr>
          <p:nvPr>
            <p:ph idx="1"/>
          </p:nvPr>
        </p:nvSpPr>
        <p:spPr>
          <a:xfrm>
            <a:off x="3400024" y="3434366"/>
            <a:ext cx="6993228" cy="1446727"/>
          </a:xfrm>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a:t>
            </a:r>
            <a:r>
              <a:rPr lang="en-US" dirty="0" err="1" smtClean="0">
                <a:latin typeface="Times New Roman" panose="02020603050405020304" pitchFamily="18" charset="0"/>
                <a:cs typeface="Times New Roman" panose="02020603050405020304" pitchFamily="18" charset="0"/>
              </a:rPr>
              <a:t>áy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35264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786" y="624110"/>
            <a:ext cx="7228826" cy="1280890"/>
          </a:xfrm>
        </p:spPr>
        <p:txBody>
          <a:bodyPr>
            <a:normAutofit/>
          </a:bodyPr>
          <a:lstStyle/>
          <a:p>
            <a:r>
              <a:rPr lang="en-US" sz="5400" dirty="0" err="1">
                <a:latin typeface="Times New Roman" panose="02020603050405020304" pitchFamily="18" charset="0"/>
                <a:cs typeface="Times New Roman" panose="02020603050405020304" pitchFamily="18" charset="0"/>
              </a:rPr>
              <a:t>Gọi</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thủ</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tục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từ</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xa</a:t>
            </a:r>
            <a:endParaRPr lang="en-US" sz="5400" dirty="0"/>
          </a:p>
        </p:txBody>
      </p:sp>
      <p:sp>
        <p:nvSpPr>
          <p:cNvPr id="3" name="Content Placeholder 2"/>
          <p:cNvSpPr>
            <a:spLocks noGrp="1"/>
          </p:cNvSpPr>
          <p:nvPr>
            <p:ph idx="1"/>
          </p:nvPr>
        </p:nvSpPr>
        <p:spPr>
          <a:xfrm>
            <a:off x="3541690" y="3453866"/>
            <a:ext cx="6516709" cy="1349954"/>
          </a:xfrm>
        </p:spPr>
        <p:txBody>
          <a:bodyPr/>
          <a:lstStyle/>
          <a:p>
            <a:pPr marL="0" lvl="1" indent="0" algn="ctr">
              <a:buNone/>
            </a:pPr>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947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defTabSz="457200" rtl="0">
              <a:spcBef>
                <a:spcPct val="0"/>
              </a:spcBef>
            </a:pPr>
            <a:r>
              <a:rPr lang="en-US" sz="4400" dirty="0" err="1">
                <a:solidFill>
                  <a:schemeClr val="accent2">
                    <a:lumMod val="75000"/>
                  </a:schemeClr>
                </a:solidFill>
                <a:latin typeface="Times New Roman" panose="02020603050405020304" pitchFamily="18" charset="0"/>
                <a:cs typeface="Times New Roman" panose="02020603050405020304" pitchFamily="18" charset="0"/>
              </a:rPr>
              <a:t>Gọi</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thủ</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tục</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từ</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xa</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bằng</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phương</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pháp</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không</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đồng</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bộ</a:t>
            </a:r>
            <a:r>
              <a:rPr lang="en-US" dirty="0"/>
              <a:t/>
            </a:r>
            <a:br>
              <a:rPr lang="en-US" dirty="0"/>
            </a:br>
            <a:endParaRPr lang="en-US" dirty="0"/>
          </a:p>
        </p:txBody>
      </p:sp>
      <p:sp>
        <p:nvSpPr>
          <p:cNvPr id="3" name="Content Placeholder 2"/>
          <p:cNvSpPr>
            <a:spLocks noGrp="1"/>
          </p:cNvSpPr>
          <p:nvPr>
            <p:ph idx="1"/>
          </p:nvPr>
        </p:nvSpPr>
        <p:spPr>
          <a:xfrm>
            <a:off x="2592925" y="2202287"/>
            <a:ext cx="4245757" cy="4352878"/>
          </a:xfrm>
        </p:spPr>
        <p: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tỏa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a:t>
            </a:r>
          </a:p>
          <a:p>
            <a:endParaRPr lang="en-US" dirty="0"/>
          </a:p>
        </p:txBody>
      </p:sp>
      <p:pic>
        <p:nvPicPr>
          <p:cNvPr id="4" name="Picture 3" descr="http://hocvienmang.com/newsimage/original/2017/08/image_1030_08_Rpc07.PNG"/>
          <p:cNvPicPr/>
          <p:nvPr/>
        </p:nvPicPr>
        <p:blipFill>
          <a:blip r:embed="rId2">
            <a:extLst>
              <a:ext uri="{28A0092B-C50C-407E-A947-70E740481C1C}">
                <a14:useLocalDpi xmlns:a14="http://schemas.microsoft.com/office/drawing/2010/main" val="0"/>
              </a:ext>
            </a:extLst>
          </a:blip>
          <a:srcRect/>
          <a:stretch>
            <a:fillRect/>
          </a:stretch>
        </p:blipFill>
        <p:spPr bwMode="auto">
          <a:xfrm>
            <a:off x="6838682" y="2064821"/>
            <a:ext cx="5253977" cy="4052643"/>
          </a:xfrm>
          <a:prstGeom prst="rect">
            <a:avLst/>
          </a:prstGeom>
          <a:noFill/>
          <a:ln>
            <a:noFill/>
          </a:ln>
        </p:spPr>
      </p:pic>
    </p:spTree>
    <p:extLst>
      <p:ext uri="{BB962C8B-B14F-4D97-AF65-F5344CB8AC3E}">
        <p14:creationId xmlns:p14="http://schemas.microsoft.com/office/powerpoint/2010/main" val="3463770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361" y="624110"/>
            <a:ext cx="7396251" cy="1280890"/>
          </a:xfrm>
        </p:spPr>
        <p:txBody>
          <a:bodyPr>
            <a:normAutofit/>
          </a:bodyPr>
          <a:lstStyle/>
          <a:p>
            <a:r>
              <a:rPr lang="en-US" sz="5400" dirty="0" err="1">
                <a:latin typeface="Times New Roman" panose="02020603050405020304" pitchFamily="18" charset="0"/>
                <a:cs typeface="Times New Roman" panose="02020603050405020304" pitchFamily="18" charset="0"/>
              </a:rPr>
              <a:t>Gọi</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thủ</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tục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từ</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xa</a:t>
            </a:r>
            <a:endParaRPr lang="en-US" sz="5400" dirty="0"/>
          </a:p>
        </p:txBody>
      </p:sp>
      <p:sp>
        <p:nvSpPr>
          <p:cNvPr id="3" name="Content Placeholder 2"/>
          <p:cNvSpPr>
            <a:spLocks noGrp="1"/>
          </p:cNvSpPr>
          <p:nvPr>
            <p:ph idx="1"/>
          </p:nvPr>
        </p:nvSpPr>
        <p:spPr>
          <a:xfrm>
            <a:off x="3683357" y="3498761"/>
            <a:ext cx="7602313" cy="841419"/>
          </a:xfrm>
        </p:spPr>
        <p:txBody>
          <a:bodyPr>
            <a:normAutofit/>
          </a:bodyPr>
          <a:lstStyle/>
          <a:p>
            <a:pPr marL="0" indent="0">
              <a:buNone/>
            </a:pPr>
            <a:r>
              <a:rPr lang="en-US" sz="3600" dirty="0" smtClean="0">
                <a:solidFill>
                  <a:schemeClr val="tx1"/>
                </a:solidFill>
                <a:latin typeface="Times New Roman" panose="02020603050405020304" pitchFamily="18" charset="0"/>
                <a:cs typeface="Times New Roman" panose="02020603050405020304" pitchFamily="18" charset="0"/>
              </a:rPr>
              <a:t>d. </a:t>
            </a:r>
            <a:r>
              <a:rPr lang="en-US" sz="3600" dirty="0" err="1">
                <a:solidFill>
                  <a:schemeClr val="tx1"/>
                </a:solidFill>
                <a:latin typeface="Times New Roman" panose="02020603050405020304" pitchFamily="18" charset="0"/>
                <a:cs typeface="Times New Roman" panose="02020603050405020304" pitchFamily="18" charset="0"/>
              </a:rPr>
              <a:t>Mô</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hình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đối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tượng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phân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tán</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947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842" y="624110"/>
            <a:ext cx="7872770" cy="1280890"/>
          </a:xfrm>
        </p:spPr>
        <p:txBody>
          <a:bodyPr/>
          <a:lstStyle/>
          <a:p>
            <a:pPr lvl="1" algn="l" defTabSz="457200" rtl="0">
              <a:spcBef>
                <a:spcPct val="0"/>
              </a:spcBef>
            </a:pPr>
            <a:r>
              <a:rPr lang="en-US" sz="4400" dirty="0" err="1">
                <a:solidFill>
                  <a:schemeClr val="accent2">
                    <a:lumMod val="75000"/>
                  </a:schemeClr>
                </a:solidFill>
                <a:latin typeface="Times New Roman" panose="02020603050405020304" pitchFamily="18" charset="0"/>
                <a:cs typeface="Times New Roman" panose="02020603050405020304" pitchFamily="18" charset="0"/>
              </a:rPr>
              <a:t>Mô</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hình</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đối</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tượng</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phân</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tán</a:t>
            </a:r>
            <a:r>
              <a:rPr lang="en-US" dirty="0"/>
              <a:t/>
            </a:r>
            <a:br>
              <a:rPr lang="en-US" dirty="0"/>
            </a:br>
            <a:endParaRPr lang="en-US" dirty="0"/>
          </a:p>
        </p:txBody>
      </p:sp>
      <p:sp>
        <p:nvSpPr>
          <p:cNvPr id="3" name="Content Placeholder 2"/>
          <p:cNvSpPr>
            <a:spLocks noGrp="1"/>
          </p:cNvSpPr>
          <p:nvPr>
            <p:ph idx="1"/>
          </p:nvPr>
        </p:nvSpPr>
        <p:spPr>
          <a:xfrm>
            <a:off x="2589212" y="2292439"/>
            <a:ext cx="8915400" cy="3876540"/>
          </a:xfrm>
        </p:spPr>
        <p:txBody>
          <a:bodyPr>
            <a:normAutofit/>
          </a:bodyPr>
          <a:lstStyle/>
          <a:p>
            <a:r>
              <a:rPr lang="de-DE" dirty="0" smtClean="0">
                <a:latin typeface="Times New Roman" panose="02020603050405020304" pitchFamily="18" charset="0"/>
                <a:cs typeface="Times New Roman" panose="02020603050405020304" pitchFamily="18" charset="0"/>
              </a:rPr>
              <a:t>Xây dựng </a:t>
            </a:r>
            <a:r>
              <a:rPr lang="de-DE" dirty="0">
                <a:latin typeface="Times New Roman" panose="02020603050405020304" pitchFamily="18" charset="0"/>
                <a:cs typeface="Times New Roman" panose="02020603050405020304" pitchFamily="18" charset="0"/>
              </a:rPr>
              <a:t>hệ thống phân tán dựa trên quan điểm xây dựng các đối tượng phân </a:t>
            </a:r>
            <a:r>
              <a:rPr lang="de-DE" dirty="0" smtClean="0">
                <a:latin typeface="Times New Roman" panose="02020603050405020304" pitchFamily="18" charset="0"/>
                <a:cs typeface="Times New Roman" panose="02020603050405020304" pitchFamily="18" charset="0"/>
              </a:rPr>
              <a:t>tán. </a:t>
            </a:r>
          </a:p>
          <a:p>
            <a:r>
              <a:rPr lang="de-DE" dirty="0" smtClean="0">
                <a:latin typeface="Times New Roman" panose="02020603050405020304" pitchFamily="18" charset="0"/>
                <a:cs typeface="Times New Roman" panose="02020603050405020304" pitchFamily="18" charset="0"/>
              </a:rPr>
              <a:t>Để </a:t>
            </a:r>
            <a:r>
              <a:rPr lang="de-DE" dirty="0">
                <a:latin typeface="Times New Roman" panose="02020603050405020304" pitchFamily="18" charset="0"/>
                <a:cs typeface="Times New Roman" panose="02020603050405020304" pitchFamily="18" charset="0"/>
              </a:rPr>
              <a:t>thuận tiện cho việc xây dựng hệ thống phân tán người ta đã nâng tầm phương pháp gọi  thủ tục từ xa thành phương pháp gọi đối tượng từ xa, ví dụ Java RMI, Microsoft DCOM, CORBA và dịch vụ web.</a:t>
            </a:r>
            <a:br>
              <a:rPr lang="de-DE" dirty="0">
                <a:latin typeface="Times New Roman" panose="02020603050405020304" pitchFamily="18" charset="0"/>
                <a:cs typeface="Times New Roman" panose="02020603050405020304" pitchFamily="18" charset="0"/>
              </a:rPr>
            </a:br>
            <a:r>
              <a:rPr lang="de-DE" dirty="0">
                <a:latin typeface="Times New Roman" panose="02020603050405020304" pitchFamily="18" charset="0"/>
                <a:cs typeface="Times New Roman" panose="02020603050405020304" pitchFamily="18" charset="0"/>
              </a:rPr>
              <a:t>Đối tượng thực nằm ở phía máy chủ, nó có giao diện giống như trên máy khách và đồng thời một thành phần Skeleton có nhiệm vụ chuyển đối thông điệp từ phía máy khách thành lời gọi thủ tục tương ứng và sau đó chuyển kết quả thực hiện thành thông điệp để hệ điều hành chuyển tới máy khách</a:t>
            </a:r>
            <a:r>
              <a:rPr lang="de-DE"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89939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687" y="624110"/>
            <a:ext cx="8387925" cy="1280890"/>
          </a:xfrm>
        </p:spPr>
        <p:txBody>
          <a:bodyPr>
            <a:normAutofit/>
          </a:bodyPr>
          <a:lstStyle/>
          <a:p>
            <a:r>
              <a:rPr lang="en-US" sz="4800" dirty="0" err="1" smtClean="0">
                <a:latin typeface="Times New Roman" panose="02020603050405020304" pitchFamily="18" charset="0"/>
                <a:cs typeface="Times New Roman" panose="02020603050405020304" pitchFamily="18" charset="0"/>
              </a:rPr>
              <a:t>Truyền</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thông</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hướng</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thông</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điệp</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2808" y="3344213"/>
            <a:ext cx="5492561" cy="1691426"/>
          </a:xfrm>
        </p:spPr>
        <p:txBody>
          <a:bodyPr/>
          <a:lstStyle/>
          <a:p>
            <a:pPr marL="342900" lvl="1" indent="-342900"/>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đồng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đổi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p>
          <a:p>
            <a:pPr marL="342900" lvl="1" indent="-342900"/>
            <a:r>
              <a:rPr lang="en-US" sz="1800" dirty="0" err="1">
                <a:latin typeface="Times New Roman" panose="02020603050405020304" pitchFamily="18" charset="0"/>
                <a:cs typeface="Times New Roman" panose="02020603050405020304" pitchFamily="18" charset="0"/>
              </a:rPr>
              <a:t>Truyền</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hướng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điệp</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043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err="1">
                <a:latin typeface="Times New Roman" panose="02020603050405020304" pitchFamily="18" charset="0"/>
                <a:cs typeface="Times New Roman" panose="02020603050405020304" pitchFamily="18" charset="0"/>
              </a:rPr>
              <a:t>Tính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bền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bỉ</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đồng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bộ</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trao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thông</a:t>
            </a:r>
            <a:r>
              <a:rPr lang="en-US" sz="4000" dirty="0">
                <a:latin typeface="Times New Roman" panose="02020603050405020304" pitchFamily="18" charset="0"/>
                <a:cs typeface="Times New Roman" panose="02020603050405020304" pitchFamily="18" charset="0"/>
              </a:rPr>
              <a:t> tin</a:t>
            </a:r>
          </a:p>
        </p:txBody>
      </p:sp>
      <p:sp>
        <p:nvSpPr>
          <p:cNvPr id="3" name="Content Placeholder 2"/>
          <p:cNvSpPr>
            <a:spLocks noGrp="1"/>
          </p:cNvSpPr>
          <p:nvPr>
            <p:ph idx="1"/>
          </p:nvPr>
        </p:nvSpPr>
        <p:spPr>
          <a:xfrm>
            <a:off x="3735432" y="3769216"/>
            <a:ext cx="7610856" cy="1485364"/>
          </a:xfrm>
        </p:spPr>
        <p:txBody>
          <a:bodyPr/>
          <a:lstStyle/>
          <a:p>
            <a:r>
              <a:rPr lang="de-DE" dirty="0" smtClean="0">
                <a:latin typeface="Times New Roman" panose="02020603050405020304" pitchFamily="18" charset="0"/>
                <a:cs typeface="Times New Roman" panose="02020603050405020304" pitchFamily="18" charset="0"/>
              </a:rPr>
              <a:t>Xét về độ tin cậy, truyền thông điệp có thể thực hiện bằng hai phương pháp:</a:t>
            </a:r>
            <a:endParaRPr lang="en-US" dirty="0" smtClean="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de-DE" dirty="0" smtClean="0">
                <a:latin typeface="Times New Roman" panose="02020603050405020304" pitchFamily="18" charset="0"/>
                <a:cs typeface="Times New Roman" panose="02020603050405020304" pitchFamily="18" charset="0"/>
              </a:rPr>
              <a:t>Truyền tạm </a:t>
            </a:r>
            <a:r>
              <a:rPr lang="de-DE" dirty="0" smtClean="0">
                <a:latin typeface="Times New Roman" panose="02020603050405020304" pitchFamily="18" charset="0"/>
                <a:cs typeface="Times New Roman" panose="02020603050405020304" pitchFamily="18" charset="0"/>
              </a:rPr>
              <a:t>thời</a:t>
            </a:r>
          </a:p>
          <a:p>
            <a:pPr lvl="0">
              <a:buFont typeface="Arial" panose="020B0604020202020204" pitchFamily="34" charset="0"/>
              <a:buChar char="•"/>
            </a:pPr>
            <a:r>
              <a:rPr lang="de-DE" dirty="0" smtClean="0">
                <a:latin typeface="Times New Roman" panose="02020603050405020304" pitchFamily="18" charset="0"/>
                <a:cs typeface="Times New Roman" panose="02020603050405020304" pitchFamily="18" charset="0"/>
              </a:rPr>
              <a:t>Truyền </a:t>
            </a:r>
            <a:r>
              <a:rPr lang="de-DE" dirty="0" smtClean="0">
                <a:latin typeface="Times New Roman" panose="02020603050405020304" pitchFamily="18" charset="0"/>
                <a:cs typeface="Times New Roman" panose="02020603050405020304" pitchFamily="18" charset="0"/>
              </a:rPr>
              <a:t>bền </a:t>
            </a:r>
            <a:r>
              <a:rPr lang="de-DE" dirty="0" smtClean="0">
                <a:latin typeface="Times New Roman" panose="02020603050405020304" pitchFamily="18" charset="0"/>
                <a:cs typeface="Times New Roman" panose="02020603050405020304" pitchFamily="18" charset="0"/>
              </a:rPr>
              <a:t>bỉ</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429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err="1">
                <a:latin typeface="Times New Roman" panose="02020603050405020304" pitchFamily="18" charset="0"/>
                <a:cs typeface="Times New Roman" panose="02020603050405020304" pitchFamily="18" charset="0"/>
              </a:rPr>
              <a:t>Tính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bền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bỉ</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đồng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bộ</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trao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thông</a:t>
            </a:r>
            <a:r>
              <a:rPr lang="en-US" sz="4000" dirty="0">
                <a:latin typeface="Times New Roman" panose="02020603050405020304" pitchFamily="18" charset="0"/>
                <a:cs typeface="Times New Roman" panose="02020603050405020304" pitchFamily="18" charset="0"/>
              </a:rPr>
              <a:t> tin</a:t>
            </a:r>
            <a:endParaRPr lang="en-US" sz="4000" dirty="0"/>
          </a:p>
        </p:txBody>
      </p:sp>
      <p:sp>
        <p:nvSpPr>
          <p:cNvPr id="3" name="Content Placeholder 2"/>
          <p:cNvSpPr>
            <a:spLocks noGrp="1"/>
          </p:cNvSpPr>
          <p:nvPr>
            <p:ph idx="1"/>
          </p:nvPr>
        </p:nvSpPr>
        <p:spPr>
          <a:xfrm>
            <a:off x="3632400" y="3395729"/>
            <a:ext cx="7443430" cy="3777622"/>
          </a:xfrm>
        </p:spPr>
        <p:txBody>
          <a:bodyPr/>
          <a:lstStyle/>
          <a:p>
            <a:r>
              <a:rPr lang="de-DE" dirty="0">
                <a:latin typeface="Times New Roman" panose="02020603050405020304" pitchFamily="18" charset="0"/>
                <a:cs typeface="Times New Roman" panose="02020603050405020304" pitchFamily="18" charset="0"/>
              </a:rPr>
              <a:t>Xét về cách thức gửi/nhận, truyền thông điệp có thể được thực hiện bằng hai phương </a:t>
            </a:r>
            <a:r>
              <a:rPr lang="de-DE" dirty="0" smtClean="0">
                <a:latin typeface="Times New Roman" panose="02020603050405020304" pitchFamily="18" charset="0"/>
                <a:cs typeface="Times New Roman" panose="02020603050405020304" pitchFamily="18" charset="0"/>
              </a:rPr>
              <a:t>pháp:</a:t>
            </a:r>
          </a:p>
          <a:p>
            <a:pPr>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Truyền đồng </a:t>
            </a:r>
            <a:r>
              <a:rPr lang="de-DE" dirty="0" smtClean="0">
                <a:latin typeface="Times New Roman" panose="02020603050405020304" pitchFamily="18" charset="0"/>
                <a:cs typeface="Times New Roman" panose="02020603050405020304" pitchFamily="18" charset="0"/>
              </a:rPr>
              <a:t>bộ</a:t>
            </a:r>
          </a:p>
          <a:p>
            <a:pPr>
              <a:buFont typeface="Arial" panose="020B0604020202020204" pitchFamily="34" charset="0"/>
              <a:buChar char="•"/>
            </a:pPr>
            <a:r>
              <a:rPr lang="de-DE" dirty="0" smtClean="0">
                <a:latin typeface="Times New Roman" panose="02020603050405020304" pitchFamily="18" charset="0"/>
                <a:cs typeface="Times New Roman" panose="02020603050405020304" pitchFamily="18" charset="0"/>
              </a:rPr>
              <a:t>Truyền </a:t>
            </a:r>
            <a:r>
              <a:rPr lang="de-DE" dirty="0">
                <a:latin typeface="Times New Roman" panose="02020603050405020304" pitchFamily="18" charset="0"/>
                <a:cs typeface="Times New Roman" panose="02020603050405020304" pitchFamily="18" charset="0"/>
              </a:rPr>
              <a:t>không đồng </a:t>
            </a:r>
            <a:r>
              <a:rPr lang="de-DE" dirty="0" smtClean="0">
                <a:latin typeface="Times New Roman" panose="02020603050405020304" pitchFamily="18" charset="0"/>
                <a:cs typeface="Times New Roman" panose="02020603050405020304" pitchFamily="18" charset="0"/>
              </a:rPr>
              <a:t>bộ</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9029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37" y="1242296"/>
            <a:ext cx="7383374" cy="1280890"/>
          </a:xfrm>
        </p:spPr>
        <p:txBody>
          <a:bodyPr>
            <a:normAutofit/>
          </a:bodyPr>
          <a:lstStyle/>
          <a:p>
            <a:r>
              <a:rPr lang="en-US" sz="5400" dirty="0" err="1" smtClean="0">
                <a:latin typeface="Times New Roman" panose="02020603050405020304" pitchFamily="18" charset="0"/>
                <a:cs typeface="Times New Roman" panose="02020603050405020304" pitchFamily="18" charset="0"/>
              </a:rPr>
              <a:t>Cơ</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sở</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truyền</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thông</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35" y="3322749"/>
            <a:ext cx="6971248" cy="2369531"/>
          </a:xfrm>
        </p:spPr>
        <p:txBody>
          <a:bodyPr>
            <a:normAutofit/>
          </a:bodyPr>
          <a:lstStyle/>
          <a:p>
            <a:pPr marL="514350" indent="-514350">
              <a:buFont typeface="+mj-lt"/>
              <a:buAutoNum type="arabicPeriod"/>
            </a:pPr>
            <a:r>
              <a:rPr lang="en-US" sz="3600" dirty="0" err="1" smtClean="0">
                <a:latin typeface="Times New Roman" panose="02020603050405020304" pitchFamily="18" charset="0"/>
                <a:cs typeface="Times New Roman" panose="02020603050405020304" pitchFamily="18" charset="0"/>
              </a:rPr>
              <a:t>Giao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thức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mạng</a:t>
            </a:r>
            <a:endParaRPr lang="en-US" sz="36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600" dirty="0" err="1" smtClean="0">
                <a:latin typeface="Times New Roman" panose="02020603050405020304" pitchFamily="18" charset="0"/>
                <a:cs typeface="Times New Roman" panose="02020603050405020304" pitchFamily="18" charset="0"/>
              </a:rPr>
              <a:t>Phân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loại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truyền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thông</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975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err="1">
                <a:latin typeface="Times New Roman" panose="02020603050405020304" pitchFamily="18" charset="0"/>
                <a:cs typeface="Times New Roman" panose="02020603050405020304" pitchFamily="18" charset="0"/>
              </a:rPr>
              <a:t>Tính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bền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bỉ</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tính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đồng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bộ</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trao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thông</a:t>
            </a:r>
            <a:r>
              <a:rPr lang="en-US" sz="4000" dirty="0">
                <a:latin typeface="Times New Roman" panose="02020603050405020304" pitchFamily="18" charset="0"/>
                <a:cs typeface="Times New Roman" panose="02020603050405020304" pitchFamily="18" charset="0"/>
              </a:rPr>
              <a:t> tin</a:t>
            </a:r>
            <a:endParaRPr lang="en-US" sz="4000" dirty="0"/>
          </a:p>
        </p:txBody>
      </p:sp>
      <p:sp>
        <p:nvSpPr>
          <p:cNvPr id="3" name="Content Placeholder 2"/>
          <p:cNvSpPr>
            <a:spLocks noGrp="1"/>
          </p:cNvSpPr>
          <p:nvPr>
            <p:ph idx="1"/>
          </p:nvPr>
        </p:nvSpPr>
        <p:spPr>
          <a:xfrm>
            <a:off x="2589212" y="2133600"/>
            <a:ext cx="8915400" cy="4563414"/>
          </a:xfrm>
        </p:spPr>
        <p:txBody>
          <a:bodyPr>
            <a:normAutofit/>
          </a:bodyPr>
          <a:lstStyle/>
          <a:p>
            <a:r>
              <a:rPr lang="de-DE" dirty="0">
                <a:latin typeface="Times New Roman" panose="02020603050405020304" pitchFamily="18" charset="0"/>
                <a:cs typeface="Times New Roman" panose="02020603050405020304" pitchFamily="18" charset="0"/>
              </a:rPr>
              <a:t>Trong thực tế, để truyền thông điệp có thể tổ hợp các phương pháp trên, như vậy có bốn khả năng xảy ra</a:t>
            </a:r>
            <a:r>
              <a:rPr lang="de-DE"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de-DE" sz="1800" dirty="0">
                <a:latin typeface="Times New Roman" panose="02020603050405020304" pitchFamily="18" charset="0"/>
                <a:cs typeface="Times New Roman" panose="02020603050405020304" pitchFamily="18" charset="0"/>
              </a:rPr>
              <a:t>Truyền đồng bộ, tạm thời</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de-DE" sz="1800" dirty="0">
                <a:latin typeface="Times New Roman" panose="02020603050405020304" pitchFamily="18" charset="0"/>
                <a:cs typeface="Times New Roman" panose="02020603050405020304" pitchFamily="18" charset="0"/>
              </a:rPr>
              <a:t>Truyền đồng bộ, bền bỉ</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de-DE" sz="1800" dirty="0">
                <a:latin typeface="Times New Roman" panose="02020603050405020304" pitchFamily="18" charset="0"/>
                <a:cs typeface="Times New Roman" panose="02020603050405020304" pitchFamily="18" charset="0"/>
              </a:rPr>
              <a:t>Truyền không đồng bộ, tạm thời</a:t>
            </a:r>
            <a:endParaRPr lang="en-US" sz="18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Truyền không đồng bộ, tạm thời, dựa trên vùng đệm của bên nhận</a:t>
            </a:r>
            <a:endParaRPr lang="en-US" sz="18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Truyền không đồng bộ, tạm thời, dựa trên vùng đệm của bên gửi</a:t>
            </a:r>
            <a:endParaRPr lang="en-US" sz="18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Truyền không đồng bộ, tạm thời, dựa trên phản hồi của bên nhận</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de-DE" sz="1800" dirty="0">
                <a:latin typeface="Times New Roman" panose="02020603050405020304" pitchFamily="18" charset="0"/>
                <a:cs typeface="Times New Roman" panose="02020603050405020304" pitchFamily="18" charset="0"/>
              </a:rPr>
              <a:t>Truyền không đồng bộ, bền bỉ</a:t>
            </a:r>
            <a:endParaRPr lang="en-US" sz="1800"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Hầu hết các hệ thống phân tán lựa chọn phương pháp truyền tin không đồng bộ, tạm thời, và dựa trên phản hồi của bên nhận, như vậy có thể đảm bảo tính tin cậy nhưng không làm suy giảm hiệu năng của hệ thống.</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0318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defTabSz="457200" rtl="0">
              <a:spcBef>
                <a:spcPct val="0"/>
              </a:spcBef>
            </a:pPr>
            <a:r>
              <a:rPr lang="en-US" sz="4400" dirty="0" err="1">
                <a:solidFill>
                  <a:schemeClr val="accent2">
                    <a:lumMod val="75000"/>
                  </a:schemeClr>
                </a:solidFill>
                <a:latin typeface="Times New Roman" panose="02020603050405020304" pitchFamily="18" charset="0"/>
                <a:cs typeface="Times New Roman" panose="02020603050405020304" pitchFamily="18" charset="0"/>
              </a:rPr>
              <a:t>Truyền</a:t>
            </a:r>
            <a:r>
              <a:rPr lang="en-US" sz="4400" dirty="0">
                <a:solidFill>
                  <a:schemeClr val="accent2">
                    <a:lumMod val="75000"/>
                  </a:schemeClr>
                </a:solidFill>
                <a:latin typeface="Times New Roman" panose="02020603050405020304" pitchFamily="18" charset="0"/>
                <a:cs typeface="Times New Roman" panose="02020603050405020304" pitchFamily="18" charset="0"/>
              </a:rPr>
              <a:t> tin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nhanh</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hướng</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thông</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điệp</a:t>
            </a:r>
            <a:r>
              <a:rPr lang="en-US" sz="4400" dirty="0">
                <a:solidFill>
                  <a:schemeClr val="accent2">
                    <a:lumMod val="75000"/>
                  </a:schemeClr>
                </a:solidFill>
              </a:rPr>
              <a:t/>
            </a:r>
            <a:br>
              <a:rPr lang="en-US" sz="4400" dirty="0">
                <a:solidFill>
                  <a:schemeClr val="accent2">
                    <a:lumMod val="75000"/>
                  </a:schemeClr>
                </a:solidFill>
              </a:rPr>
            </a:br>
            <a:endParaRPr lang="en-US" sz="4400" dirty="0">
              <a:solidFill>
                <a:schemeClr val="accent2">
                  <a:lumMod val="75000"/>
                </a:schemeClr>
              </a:solidFill>
            </a:endParaRPr>
          </a:p>
        </p:txBody>
      </p:sp>
      <p:sp>
        <p:nvSpPr>
          <p:cNvPr id="3" name="Content Placeholder 2"/>
          <p:cNvSpPr>
            <a:spLocks noGrp="1"/>
          </p:cNvSpPr>
          <p:nvPr>
            <p:ph idx="1"/>
          </p:nvPr>
        </p:nvSpPr>
        <p:spPr/>
        <p:txBody>
          <a:bodyPr/>
          <a:lstStyle/>
          <a:p>
            <a:pPr lvl="0"/>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endParaRPr lang="en-US"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8616727"/>
              </p:ext>
            </p:extLst>
          </p:nvPr>
        </p:nvGraphicFramePr>
        <p:xfrm>
          <a:off x="4000500" y="2616200"/>
          <a:ext cx="6121399" cy="3886199"/>
        </p:xfrm>
        <a:graphic>
          <a:graphicData uri="http://schemas.openxmlformats.org/drawingml/2006/table">
            <a:tbl>
              <a:tblPr firstRow="1" firstCol="1" bandRow="1">
                <a:tableStyleId>{5C22544A-7EE6-4342-B048-85BDC9FD1C3A}</a:tableStyleId>
              </a:tblPr>
              <a:tblGrid>
                <a:gridCol w="1099843"/>
                <a:gridCol w="5021556"/>
              </a:tblGrid>
              <a:tr h="353291">
                <a:tc>
                  <a:txBody>
                    <a:bodyPr/>
                    <a:lstStyle/>
                    <a:p>
                      <a:pPr marL="0" marR="0" algn="ctr">
                        <a:lnSpc>
                          <a:spcPct val="107000"/>
                        </a:lnSpc>
                        <a:spcBef>
                          <a:spcPts val="0"/>
                        </a:spcBef>
                        <a:spcAft>
                          <a:spcPts val="800"/>
                        </a:spcAft>
                      </a:pPr>
                      <a:r>
                        <a:rPr lang="en-US" sz="1800" dirty="0" err="1">
                          <a:solidFill>
                            <a:schemeClr val="tx1"/>
                          </a:solidFill>
                          <a:effectLst/>
                          <a:latin typeface="Times New Roman" panose="02020603050405020304" pitchFamily="18" charset="0"/>
                          <a:cs typeface="Times New Roman" panose="02020603050405020304" pitchFamily="18" charset="0"/>
                        </a:rPr>
                        <a:t>Hàm</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c>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Ý </a:t>
                      </a:r>
                      <a:r>
                        <a:rPr lang="en-US" sz="1800" dirty="0" err="1">
                          <a:solidFill>
                            <a:schemeClr val="tx1"/>
                          </a:solidFill>
                          <a:effectLst/>
                          <a:latin typeface="Times New Roman" panose="02020603050405020304" pitchFamily="18" charset="0"/>
                          <a:cs typeface="Times New Roman" panose="02020603050405020304" pitchFamily="18" charset="0"/>
                        </a:rPr>
                        <a:t>nghĩa</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r>
              <a:tr h="529936">
                <a:tc>
                  <a:txBody>
                    <a:bodyPr/>
                    <a:lstStyle/>
                    <a:p>
                      <a:pPr marL="0" marR="0" algn="l">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Socket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cs typeface="Times New Roman" panose="02020603050405020304" pitchFamily="18" charset="0"/>
                        </a:rPr>
                        <a:t> Socket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tc>
              </a:tr>
              <a:tr h="353291">
                <a:tc>
                  <a:txBody>
                    <a:bodyPr/>
                    <a:lstStyle/>
                    <a:p>
                      <a:pPr marL="0" marR="0" algn="l">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Bind</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Gắn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địa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chỉ</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cục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vào</a:t>
                      </a:r>
                      <a:r>
                        <a:rPr lang="en-US" sz="1800" dirty="0">
                          <a:effectLst/>
                          <a:latin typeface="Times New Roman" panose="02020603050405020304" pitchFamily="18" charset="0"/>
                          <a:cs typeface="Times New Roman" panose="02020603050405020304" pitchFamily="18" charset="0"/>
                        </a:rPr>
                        <a:t> socket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tc>
              </a:tr>
              <a:tr h="353291">
                <a:tc>
                  <a:txBody>
                    <a:bodyPr/>
                    <a:lstStyle/>
                    <a:p>
                      <a:pPr marL="0" marR="0" algn="l">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Listen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báo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sẵn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sạng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tc>
              </a:tr>
              <a:tr h="529936">
                <a:tc>
                  <a:txBody>
                    <a:bodyPr/>
                    <a:lstStyle/>
                    <a:p>
                      <a:pPr marL="0" marR="0" algn="l">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Accept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Tiếp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yêu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tc>
              </a:tr>
              <a:tr h="529936">
                <a:tc>
                  <a:txBody>
                    <a:bodyPr/>
                    <a:lstStyle/>
                    <a:p>
                      <a:pPr marL="0" marR="0" algn="l">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Connect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Thiết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lập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tc>
              </a:tr>
              <a:tr h="353291">
                <a:tc>
                  <a:txBody>
                    <a:bodyPr/>
                    <a:lstStyle/>
                    <a:p>
                      <a:pPr marL="0" marR="0" algn="l">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Send</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Gửi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liệu</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tc>
              </a:tr>
              <a:tr h="529936">
                <a:tc>
                  <a:txBody>
                    <a:bodyPr/>
                    <a:lstStyle/>
                    <a:p>
                      <a:pPr marL="0" marR="0" algn="l">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Receive</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liệu</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tc>
              </a:tr>
              <a:tr h="353291">
                <a:tc>
                  <a:txBody>
                    <a:bodyPr/>
                    <a:lstStyle/>
                    <a:p>
                      <a:pPr marL="0" marR="0" algn="l">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Close</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Hủy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bỏ</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liên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kết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153" marR="57153" marT="0" marB="0"/>
                </a:tc>
              </a:tr>
            </a:tbl>
          </a:graphicData>
        </a:graphic>
      </p:graphicFrame>
    </p:spTree>
    <p:extLst>
      <p:ext uri="{BB962C8B-B14F-4D97-AF65-F5344CB8AC3E}">
        <p14:creationId xmlns:p14="http://schemas.microsoft.com/office/powerpoint/2010/main" val="2607706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400" y="624110"/>
            <a:ext cx="8558212" cy="1280890"/>
          </a:xfrm>
        </p:spPr>
        <p:txBody>
          <a:bodyPr>
            <a:noAutofit/>
          </a:bodyPr>
          <a:lstStyle/>
          <a:p>
            <a:r>
              <a:rPr lang="en-US" sz="4400" dirty="0" err="1">
                <a:latin typeface="Times New Roman" panose="02020603050405020304" pitchFamily="18" charset="0"/>
                <a:cs typeface="Times New Roman" panose="02020603050405020304" pitchFamily="18" charset="0"/>
              </a:rPr>
              <a:t>Truyền</a:t>
            </a:r>
            <a:r>
              <a:rPr lang="en-US" sz="4400" dirty="0">
                <a:latin typeface="Times New Roman" panose="02020603050405020304" pitchFamily="18" charset="0"/>
                <a:cs typeface="Times New Roman" panose="02020603050405020304" pitchFamily="18" charset="0"/>
              </a:rPr>
              <a:t> tin </a:t>
            </a:r>
            <a:r>
              <a:rPr lang="en-US" sz="4400" dirty="0" err="1">
                <a:latin typeface="Times New Roman" panose="02020603050405020304" pitchFamily="18" charset="0"/>
                <a:cs typeface="Times New Roman" panose="02020603050405020304" pitchFamily="18" charset="0"/>
              </a:rPr>
              <a:t>nhanh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hướng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thông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điệp</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89100"/>
            <a:ext cx="8915400" cy="4222122"/>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bỉ</a:t>
            </a: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20364612"/>
              </p:ext>
            </p:extLst>
          </p:nvPr>
        </p:nvGraphicFramePr>
        <p:xfrm>
          <a:off x="2807594" y="2269628"/>
          <a:ext cx="8697018" cy="4283572"/>
        </p:xfrm>
        <a:graphic>
          <a:graphicData uri="http://schemas.openxmlformats.org/drawingml/2006/table">
            <a:tbl>
              <a:tblPr firstRow="1" firstCol="1" bandRow="1">
                <a:tableStyleId>{5C22544A-7EE6-4342-B048-85BDC9FD1C3A}</a:tableStyleId>
              </a:tblPr>
              <a:tblGrid>
                <a:gridCol w="1763068"/>
                <a:gridCol w="6933950"/>
              </a:tblGrid>
              <a:tr h="168965">
                <a:tc>
                  <a:txBody>
                    <a:bodyPr/>
                    <a:lstStyle/>
                    <a:p>
                      <a:pPr marL="0" marR="0" algn="ctr">
                        <a:lnSpc>
                          <a:spcPct val="107000"/>
                        </a:lnSpc>
                        <a:spcBef>
                          <a:spcPts val="0"/>
                        </a:spcBef>
                        <a:spcAft>
                          <a:spcPts val="800"/>
                        </a:spcAft>
                      </a:pPr>
                      <a:r>
                        <a:rPr lang="en-US" sz="1800" dirty="0" err="1">
                          <a:solidFill>
                            <a:schemeClr val="tx1"/>
                          </a:solidFill>
                          <a:effectLst/>
                          <a:latin typeface="Times New Roman" panose="02020603050405020304" pitchFamily="18" charset="0"/>
                          <a:cs typeface="Times New Roman" panose="02020603050405020304" pitchFamily="18" charset="0"/>
                        </a:rPr>
                        <a:t>Hàm</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c>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Ý </a:t>
                      </a:r>
                      <a:r>
                        <a:rPr lang="en-US" sz="1800" dirty="0" err="1">
                          <a:solidFill>
                            <a:schemeClr val="tx1"/>
                          </a:solidFill>
                          <a:effectLst/>
                          <a:latin typeface="Times New Roman" panose="02020603050405020304" pitchFamily="18" charset="0"/>
                          <a:cs typeface="Times New Roman" panose="02020603050405020304" pitchFamily="18" charset="0"/>
                        </a:rPr>
                        <a:t>nghĩa</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r>
              <a:tr h="450574">
                <a:tc>
                  <a:txBody>
                    <a:bodyPr/>
                    <a:lstStyle/>
                    <a:p>
                      <a:pPr marL="0" marR="0" algn="l">
                        <a:lnSpc>
                          <a:spcPct val="107000"/>
                        </a:lnSpc>
                        <a:spcBef>
                          <a:spcPts val="0"/>
                        </a:spcBef>
                        <a:spcAft>
                          <a:spcPts val="800"/>
                        </a:spcAft>
                      </a:pPr>
                      <a:r>
                        <a:rPr lang="en-US" sz="1800" dirty="0" err="1">
                          <a:solidFill>
                            <a:schemeClr val="tx1"/>
                          </a:solidFill>
                          <a:effectLst/>
                          <a:latin typeface="Times New Roman" panose="02020603050405020304" pitchFamily="18" charset="0"/>
                          <a:cs typeface="Times New Roman" panose="02020603050405020304" pitchFamily="18" charset="0"/>
                        </a:rPr>
                        <a:t>MPLbsend</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Thêm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địp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đệm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gửi</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tc>
              </a:tr>
              <a:tr h="450574">
                <a:tc>
                  <a:txBody>
                    <a:bodyPr/>
                    <a:lstStyle/>
                    <a:p>
                      <a:pPr marL="0" marR="0" algn="l">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MPI-send</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Gửi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điệp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chờ</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đến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toàn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điệp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chuyển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đến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đệm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nhận</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tc>
              </a:tr>
              <a:tr h="450574">
                <a:tc>
                  <a:txBody>
                    <a:bodyPr/>
                    <a:lstStyle/>
                    <a:p>
                      <a:pPr marL="0" marR="0" algn="l">
                        <a:lnSpc>
                          <a:spcPct val="107000"/>
                        </a:lnSpc>
                        <a:spcBef>
                          <a:spcPts val="0"/>
                        </a:spcBef>
                        <a:spcAft>
                          <a:spcPts val="800"/>
                        </a:spcAft>
                      </a:pPr>
                      <a:r>
                        <a:rPr lang="en-US" sz="1800" dirty="0" err="1">
                          <a:solidFill>
                            <a:schemeClr val="tx1"/>
                          </a:solidFill>
                          <a:effectLst/>
                          <a:latin typeface="Times New Roman" panose="02020603050405020304" pitchFamily="18" charset="0"/>
                          <a:cs typeface="Times New Roman" panose="02020603050405020304" pitchFamily="18" charset="0"/>
                        </a:rPr>
                        <a:t>MPLssend</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Gửi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điệp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chờ</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đến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bắt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hiện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việc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điệp</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tc>
              </a:tr>
              <a:tr h="619539">
                <a:tc>
                  <a:txBody>
                    <a:bodyPr/>
                    <a:lstStyle/>
                    <a:p>
                      <a:pPr marL="0" marR="0" algn="l">
                        <a:lnSpc>
                          <a:spcPct val="107000"/>
                        </a:lnSpc>
                        <a:spcBef>
                          <a:spcPts val="0"/>
                        </a:spcBef>
                        <a:spcAft>
                          <a:spcPts val="800"/>
                        </a:spcAft>
                      </a:pPr>
                      <a:r>
                        <a:rPr lang="en-US" sz="1800" dirty="0" err="1">
                          <a:solidFill>
                            <a:schemeClr val="tx1"/>
                          </a:solidFill>
                          <a:effectLst/>
                          <a:latin typeface="Times New Roman" panose="02020603050405020304" pitchFamily="18" charset="0"/>
                          <a:cs typeface="Times New Roman" panose="02020603050405020304" pitchFamily="18" charset="0"/>
                        </a:rPr>
                        <a:t>MPLsendrecv</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c>
                  <a:txBody>
                    <a:bodyPr/>
                    <a:lstStyle/>
                    <a:p>
                      <a:pPr marL="0" marR="0" algn="l">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Chuyển thông điệp và chờ cho đến khi có xác nhận của bên nhận</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tc>
              </a:tr>
              <a:tr h="394252">
                <a:tc>
                  <a:txBody>
                    <a:bodyPr/>
                    <a:lstStyle/>
                    <a:p>
                      <a:pPr marL="0" marR="0" algn="l">
                        <a:lnSpc>
                          <a:spcPct val="107000"/>
                        </a:lnSpc>
                        <a:spcBef>
                          <a:spcPts val="0"/>
                        </a:spcBef>
                        <a:spcAft>
                          <a:spcPts val="800"/>
                        </a:spcAft>
                      </a:pPr>
                      <a:r>
                        <a:rPr lang="en-US" sz="1800" dirty="0" err="1">
                          <a:solidFill>
                            <a:schemeClr val="tx1"/>
                          </a:solidFill>
                          <a:effectLst/>
                          <a:latin typeface="Times New Roman" panose="02020603050405020304" pitchFamily="18" charset="0"/>
                          <a:cs typeface="Times New Roman" panose="02020603050405020304" pitchFamily="18" charset="0"/>
                        </a:rPr>
                        <a:t>MPUsend</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c>
                  <a:txBody>
                    <a:bodyPr/>
                    <a:lstStyle/>
                    <a:p>
                      <a:pPr marL="0" marR="0" algn="l">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Tham chiếu đến thông đang chở gửi</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tc>
              </a:tr>
              <a:tr h="506896">
                <a:tc>
                  <a:txBody>
                    <a:bodyPr/>
                    <a:lstStyle/>
                    <a:p>
                      <a:pPr marL="0" marR="0" algn="l">
                        <a:lnSpc>
                          <a:spcPct val="107000"/>
                        </a:lnSpc>
                        <a:spcBef>
                          <a:spcPts val="0"/>
                        </a:spcBef>
                        <a:spcAft>
                          <a:spcPts val="800"/>
                        </a:spcAft>
                      </a:pPr>
                      <a:r>
                        <a:rPr lang="en-US" sz="1800" dirty="0" err="1">
                          <a:solidFill>
                            <a:schemeClr val="tx1"/>
                          </a:solidFill>
                          <a:effectLst/>
                          <a:latin typeface="Times New Roman" panose="02020603050405020304" pitchFamily="18" charset="0"/>
                          <a:cs typeface="Times New Roman" panose="02020603050405020304" pitchFamily="18" charset="0"/>
                        </a:rPr>
                        <a:t>MPLissend</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c>
                  <a:txBody>
                    <a:bodyPr/>
                    <a:lstStyle/>
                    <a:p>
                      <a:pPr marL="0" marR="0" algn="l">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Tham chiếu đến thông đang chở gửi và chờ cho đến khi bên nhận bắt đầu</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tc>
              </a:tr>
              <a:tr h="394252">
                <a:tc>
                  <a:txBody>
                    <a:bodyPr/>
                    <a:lstStyle/>
                    <a:p>
                      <a:pPr marL="0" marR="0" algn="l">
                        <a:lnSpc>
                          <a:spcPct val="107000"/>
                        </a:lnSpc>
                        <a:spcBef>
                          <a:spcPts val="0"/>
                        </a:spcBef>
                        <a:spcAft>
                          <a:spcPts val="800"/>
                        </a:spcAft>
                      </a:pPr>
                      <a:r>
                        <a:rPr lang="en-US" sz="1800" dirty="0" err="1">
                          <a:solidFill>
                            <a:schemeClr val="tx1"/>
                          </a:solidFill>
                          <a:effectLst/>
                          <a:latin typeface="Times New Roman" panose="02020603050405020304" pitchFamily="18" charset="0"/>
                          <a:cs typeface="Times New Roman" panose="02020603050405020304" pitchFamily="18" charset="0"/>
                        </a:rPr>
                        <a:t>MPLrecv</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c>
                  <a:txBody>
                    <a:bodyPr/>
                    <a:lstStyle/>
                    <a:p>
                      <a:pPr marL="0" marR="0" algn="l">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Nhận thông điệp, phong tỏa nếu không có thông điệp</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tc>
              </a:tr>
              <a:tr h="450574">
                <a:tc>
                  <a:txBody>
                    <a:bodyPr/>
                    <a:lstStyle/>
                    <a:p>
                      <a:pPr marL="0" marR="0" algn="l">
                        <a:lnSpc>
                          <a:spcPct val="107000"/>
                        </a:lnSpc>
                        <a:spcBef>
                          <a:spcPts val="0"/>
                        </a:spcBef>
                        <a:spcAft>
                          <a:spcPts val="800"/>
                        </a:spcAft>
                      </a:pPr>
                      <a:r>
                        <a:rPr lang="en-US" sz="1800" dirty="0" err="1">
                          <a:solidFill>
                            <a:schemeClr val="tx1"/>
                          </a:solidFill>
                          <a:effectLst/>
                          <a:latin typeface="Times New Roman" panose="02020603050405020304" pitchFamily="18" charset="0"/>
                          <a:cs typeface="Times New Roman" panose="02020603050405020304" pitchFamily="18" charset="0"/>
                        </a:rPr>
                        <a:t>MPLirecv</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solidFill>
                      <a:schemeClr val="accent2"/>
                    </a:solidFill>
                  </a:tcPr>
                </a:tc>
                <a:tc>
                  <a:txBody>
                    <a:bodyPr/>
                    <a:lstStyle/>
                    <a:p>
                      <a:pPr marL="0" marR="0" algn="l">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điệp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tỏa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nếu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điệp</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23" marR="18223" marT="0" marB="0"/>
                </a:tc>
              </a:tr>
            </a:tbl>
          </a:graphicData>
        </a:graphic>
      </p:graphicFrame>
    </p:spTree>
    <p:extLst>
      <p:ext uri="{BB962C8B-B14F-4D97-AF65-F5344CB8AC3E}">
        <p14:creationId xmlns:p14="http://schemas.microsoft.com/office/powerpoint/2010/main" val="80193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1700" y="624110"/>
            <a:ext cx="8062912" cy="1280890"/>
          </a:xfrm>
        </p:spPr>
        <p:txBody>
          <a:bodyPr>
            <a:noAutofit/>
          </a:bodyPr>
          <a:lstStyle/>
          <a:p>
            <a:pPr lvl="0"/>
            <a:r>
              <a:rPr lang="en-US" sz="4800" dirty="0" err="1">
                <a:latin typeface="Times New Roman" panose="02020603050405020304" pitchFamily="18" charset="0"/>
                <a:cs typeface="Times New Roman" panose="02020603050405020304" pitchFamily="18" charset="0"/>
              </a:rPr>
              <a:t>Truyền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thông</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hướng</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luồng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75012" y="2730321"/>
            <a:ext cx="7088188" cy="3955601"/>
          </a:xfrm>
        </p:spPr>
        <p:txBody>
          <a:bodyPr/>
          <a:lstStyle/>
          <a:p>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Truyền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tin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đòi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383776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7900" y="624110"/>
            <a:ext cx="7986712" cy="1280890"/>
          </a:xfrm>
        </p:spPr>
        <p:txBody>
          <a:bodyPr>
            <a:normAutofit fontScale="90000"/>
          </a:bodyPr>
          <a:lstStyle/>
          <a:p>
            <a:pPr lvl="0"/>
            <a:r>
              <a:rPr lang="en-US" sz="5300" dirty="0" err="1">
                <a:latin typeface="Times New Roman" panose="02020603050405020304" pitchFamily="18" charset="0"/>
                <a:cs typeface="Times New Roman" panose="02020603050405020304" pitchFamily="18" charset="0"/>
              </a:rPr>
              <a:t>Truyền</a:t>
            </a:r>
            <a:r>
              <a:rPr lang="en-US" sz="5300" dirty="0">
                <a:latin typeface="Times New Roman" panose="02020603050405020304" pitchFamily="18" charset="0"/>
                <a:cs typeface="Times New Roman" panose="02020603050405020304" pitchFamily="18" charset="0"/>
              </a:rPr>
              <a:t> </a:t>
            </a:r>
            <a:r>
              <a:rPr lang="en-US" sz="5300" dirty="0" err="1">
                <a:latin typeface="Times New Roman" panose="02020603050405020304" pitchFamily="18" charset="0"/>
                <a:cs typeface="Times New Roman" panose="02020603050405020304" pitchFamily="18" charset="0"/>
              </a:rPr>
              <a:t>thông</a:t>
            </a:r>
            <a:r>
              <a:rPr lang="en-US" sz="5300" dirty="0">
                <a:latin typeface="Times New Roman" panose="02020603050405020304" pitchFamily="18" charset="0"/>
                <a:cs typeface="Times New Roman" panose="02020603050405020304" pitchFamily="18" charset="0"/>
              </a:rPr>
              <a:t> </a:t>
            </a:r>
            <a:r>
              <a:rPr lang="en-US" sz="5300" dirty="0" err="1">
                <a:latin typeface="Times New Roman" panose="02020603050405020304" pitchFamily="18" charset="0"/>
                <a:cs typeface="Times New Roman" panose="02020603050405020304" pitchFamily="18" charset="0"/>
              </a:rPr>
              <a:t>theo</a:t>
            </a:r>
            <a:r>
              <a:rPr lang="en-US" sz="5300" dirty="0">
                <a:latin typeface="Times New Roman" panose="02020603050405020304" pitchFamily="18" charset="0"/>
                <a:cs typeface="Times New Roman" panose="02020603050405020304" pitchFamily="18" charset="0"/>
              </a:rPr>
              <a:t> </a:t>
            </a:r>
            <a:r>
              <a:rPr lang="en-US" sz="5300" dirty="0" err="1">
                <a:latin typeface="Times New Roman" panose="02020603050405020304" pitchFamily="18" charset="0"/>
                <a:cs typeface="Times New Roman" panose="02020603050405020304" pitchFamily="18" charset="0"/>
              </a:rPr>
              <a:t>nhóm</a:t>
            </a:r>
            <a:r>
              <a:rPr lang="en-US" dirty="0"/>
              <a:t/>
            </a:r>
            <a:br>
              <a:rPr lang="en-US" dirty="0"/>
            </a:br>
            <a:endParaRPr lang="en-US" dirty="0"/>
          </a:p>
        </p:txBody>
      </p:sp>
      <p:sp>
        <p:nvSpPr>
          <p:cNvPr id="3" name="Content Placeholder 2"/>
          <p:cNvSpPr>
            <a:spLocks noGrp="1"/>
          </p:cNvSpPr>
          <p:nvPr>
            <p:ph idx="1"/>
          </p:nvPr>
        </p:nvSpPr>
        <p:spPr>
          <a:xfrm>
            <a:off x="3173412" y="3207378"/>
            <a:ext cx="7215188" cy="2008566"/>
          </a:xfrm>
        </p:spPr>
        <p:txBody>
          <a:bodyPr/>
          <a:lstStyle/>
          <a:p>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Truyền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thảo</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636920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754" y="624110"/>
            <a:ext cx="7331857" cy="1280890"/>
          </a:xfrm>
        </p:spPr>
        <p:txBody>
          <a:bodyPr>
            <a:normAutofit/>
          </a:bodyPr>
          <a:lstStyle/>
          <a:p>
            <a:r>
              <a:rPr lang="en-US" sz="5400" dirty="0" err="1" smtClean="0">
                <a:latin typeface="Times New Roman" panose="02020603050405020304" pitchFamily="18" charset="0"/>
                <a:cs typeface="Times New Roman" panose="02020603050405020304" pitchFamily="18" charset="0"/>
              </a:rPr>
              <a:t>Cơ</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sở</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truyền</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thông</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7606" y="3567448"/>
            <a:ext cx="6997006" cy="2343773"/>
          </a:xfrm>
        </p:spPr>
        <p:txBody>
          <a:bodyPr>
            <a:normAutofit/>
          </a:bodyPr>
          <a:lstStyle/>
          <a:p>
            <a:pPr marL="0" indent="0">
              <a:buNone/>
            </a:pPr>
            <a:r>
              <a:rPr lang="en-US" sz="4800" dirty="0" smtClean="0">
                <a:latin typeface="Times New Roman" panose="02020603050405020304" pitchFamily="18" charset="0"/>
                <a:cs typeface="Times New Roman" panose="02020603050405020304" pitchFamily="18" charset="0"/>
              </a:rPr>
              <a:t>1. </a:t>
            </a:r>
            <a:r>
              <a:rPr lang="en-US" sz="4800" dirty="0" err="1" smtClean="0">
                <a:latin typeface="Times New Roman" panose="02020603050405020304" pitchFamily="18" charset="0"/>
                <a:cs typeface="Times New Roman" panose="02020603050405020304" pitchFamily="18" charset="0"/>
              </a:rPr>
              <a:t>Giao</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thức</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mạng</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233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6090" y="624110"/>
            <a:ext cx="7048522" cy="1280890"/>
          </a:xfrm>
        </p:spPr>
        <p:txBody>
          <a:bodyPr>
            <a:normAutofit/>
          </a:bodyPr>
          <a:lstStyle/>
          <a:p>
            <a:r>
              <a:rPr lang="en-US" sz="5400" dirty="0" err="1" smtClean="0">
                <a:latin typeface="Times New Roman" panose="02020603050405020304" pitchFamily="18" charset="0"/>
                <a:cs typeface="Times New Roman" panose="02020603050405020304" pitchFamily="18" charset="0"/>
              </a:rPr>
              <a:t>Giao</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thức</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mạng</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68958" y="1976908"/>
            <a:ext cx="8752804" cy="4372378"/>
          </a:xfrm>
        </p:spPr>
        <p:txBody>
          <a:bodyPr>
            <a:normAutofit/>
          </a:bodyPr>
          <a:lstStyle/>
          <a:p>
            <a:r>
              <a:rPr lang="de-DE" dirty="0">
                <a:latin typeface="Times New Roman" panose="02020603050405020304" pitchFamily="18" charset="0"/>
                <a:cs typeface="Times New Roman" panose="02020603050405020304" pitchFamily="18" charset="0"/>
              </a:rPr>
              <a:t>Các tiến trình trong hệ thống phân tán không sử dụng chung bộ </a:t>
            </a:r>
            <a:r>
              <a:rPr lang="de-DE" dirty="0" smtClean="0">
                <a:latin typeface="Times New Roman" panose="02020603050405020304" pitchFamily="18" charset="0"/>
                <a:cs typeface="Times New Roman" panose="02020603050405020304" pitchFamily="18" charset="0"/>
              </a:rPr>
              <a:t>nhớ</a:t>
            </a:r>
            <a:r>
              <a:rPr lang="de-DE" dirty="0">
                <a:latin typeface="Times New Roman" panose="02020603050405020304" pitchFamily="18" charset="0"/>
                <a:cs typeface="Times New Roman" panose="02020603050405020304" pitchFamily="18" charset="0"/>
              </a:rPr>
              <a:t> </a:t>
            </a:r>
            <a:endParaRPr lang="de-DE" dirty="0" smtClean="0">
              <a:latin typeface="Times New Roman" panose="02020603050405020304" pitchFamily="18" charset="0"/>
              <a:cs typeface="Times New Roman" panose="02020603050405020304" pitchFamily="18" charset="0"/>
            </a:endParaRPr>
          </a:p>
          <a:p>
            <a:pPr>
              <a:buFont typeface="Symbol" panose="05050102010706020507" pitchFamily="18" charset="2"/>
              <a:buChar char="Þ"/>
            </a:pPr>
            <a:r>
              <a:rPr lang="de-DE" dirty="0" smtClean="0">
                <a:latin typeface="Times New Roman" panose="02020603050405020304" pitchFamily="18" charset="0"/>
                <a:cs typeface="Times New Roman" panose="02020603050405020304" pitchFamily="18" charset="0"/>
              </a:rPr>
              <a:t>Việc </a:t>
            </a:r>
            <a:r>
              <a:rPr lang="de-DE" dirty="0">
                <a:latin typeface="Times New Roman" panose="02020603050405020304" pitchFamily="18" charset="0"/>
                <a:cs typeface="Times New Roman" panose="02020603050405020304" pitchFamily="18" charset="0"/>
              </a:rPr>
              <a:t>trao đổi thông tin phải dựa hoàn toàn bằng phương thức truyền thông </a:t>
            </a:r>
            <a:r>
              <a:rPr lang="de-DE" dirty="0" smtClean="0">
                <a:latin typeface="Times New Roman" panose="02020603050405020304" pitchFamily="18" charset="0"/>
                <a:cs typeface="Times New Roman" panose="02020603050405020304" pitchFamily="18" charset="0"/>
              </a:rPr>
              <a:t>điệp</a:t>
            </a:r>
            <a:r>
              <a:rPr lang="de-DE" dirty="0" smtClean="0">
                <a:latin typeface="Times New Roman" panose="02020603050405020304" pitchFamily="18" charset="0"/>
                <a:cs typeface="Times New Roman" panose="02020603050405020304" pitchFamily="18" charset="0"/>
              </a:rPr>
              <a:t>.</a:t>
            </a:r>
          </a:p>
          <a:p>
            <a:pPr marL="0" indent="0">
              <a:buNone/>
            </a:pPr>
            <a:r>
              <a:rPr lang="de-DE" dirty="0">
                <a:latin typeface="Times New Roman" panose="02020603050405020304" pitchFamily="18" charset="0"/>
                <a:cs typeface="Times New Roman" panose="02020603050405020304" pitchFamily="18" charset="0"/>
              </a:rPr>
              <a:t> </a:t>
            </a:r>
            <a:r>
              <a:rPr lang="de-DE" dirty="0" smtClean="0">
                <a:latin typeface="Times New Roman" panose="02020603050405020304" pitchFamily="18" charset="0"/>
                <a:cs typeface="Times New Roman" panose="02020603050405020304" pitchFamily="18" charset="0"/>
              </a:rPr>
              <a:t>Vi dụ : Tiền trình A</a:t>
            </a:r>
            <a:endParaRPr lang="de-DE" dirty="0" smtClean="0">
              <a:latin typeface="Times New Roman" panose="02020603050405020304" pitchFamily="18" charset="0"/>
              <a:cs typeface="Times New Roman" panose="02020603050405020304" pitchFamily="18" charset="0"/>
            </a:endParaRPr>
          </a:p>
          <a:p>
            <a:r>
              <a:rPr lang="de-DE" dirty="0" smtClean="0">
                <a:latin typeface="Times New Roman" panose="02020603050405020304" pitchFamily="18" charset="0"/>
                <a:cs typeface="Times New Roman" panose="02020603050405020304" pitchFamily="18" charset="0"/>
              </a:rPr>
              <a:t>T</a:t>
            </a:r>
            <a:r>
              <a:rPr lang="de-DE" dirty="0" smtClean="0">
                <a:latin typeface="Times New Roman" panose="02020603050405020304" pitchFamily="18" charset="0"/>
                <a:cs typeface="Times New Roman" panose="02020603050405020304" pitchFamily="18" charset="0"/>
              </a:rPr>
              <a:t>hực </a:t>
            </a:r>
            <a:r>
              <a:rPr lang="de-DE" dirty="0">
                <a:latin typeface="Times New Roman" panose="02020603050405020304" pitchFamily="18" charset="0"/>
                <a:cs typeface="Times New Roman" panose="02020603050405020304" pitchFamily="18" charset="0"/>
              </a:rPr>
              <a:t>tế quá trình này khá phức tạp bởi trong hệ thống phân tán có thể có các máy tính thuộc các nhà sản xuất khác nhau và sử dụng tiêu chuẩn mã hóa thông tin khác nhau</a:t>
            </a:r>
            <a:r>
              <a:rPr lang="de-DE" dirty="0" smtClean="0">
                <a:latin typeface="Times New Roman" panose="02020603050405020304" pitchFamily="18" charset="0"/>
                <a:cs typeface="Times New Roman" panose="02020603050405020304" pitchFamily="18" charset="0"/>
              </a:rPr>
              <a:t>.</a:t>
            </a:r>
          </a:p>
          <a:p>
            <a:r>
              <a:rPr lang="de-DE" dirty="0">
                <a:latin typeface="Times New Roman" panose="02020603050405020304" pitchFamily="18" charset="0"/>
                <a:cs typeface="Times New Roman" panose="02020603050405020304" pitchFamily="18" charset="0"/>
              </a:rPr>
              <a:t>Để khắc phục vấn đề này, tổ chức chuẩn hóa Quốc tế ISO đã đưa ra mô hình liên kết hệ thống mở (OSI</a:t>
            </a:r>
            <a:r>
              <a:rPr lang="de-DE"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765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938" y="624110"/>
            <a:ext cx="7138674" cy="1280890"/>
          </a:xfrm>
        </p:spPr>
        <p:txBody>
          <a:bodyPr>
            <a:normAutofit/>
          </a:bodyPr>
          <a:lstStyle/>
          <a:p>
            <a:r>
              <a:rPr lang="en-US" sz="5400" dirty="0" err="1">
                <a:latin typeface="Times New Roman" panose="02020603050405020304" pitchFamily="18" charset="0"/>
                <a:cs typeface="Times New Roman" panose="02020603050405020304" pitchFamily="18" charset="0"/>
              </a:rPr>
              <a:t>Giao</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thức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mạng</a:t>
            </a:r>
            <a:endParaRPr lang="en-US" sz="5400" dirty="0"/>
          </a:p>
        </p:txBody>
      </p:sp>
      <p:sp>
        <p:nvSpPr>
          <p:cNvPr id="3" name="Content Placeholder 2"/>
          <p:cNvSpPr>
            <a:spLocks noGrp="1"/>
          </p:cNvSpPr>
          <p:nvPr>
            <p:ph idx="1"/>
          </p:nvPr>
        </p:nvSpPr>
        <p:spPr>
          <a:xfrm>
            <a:off x="3013657" y="2932090"/>
            <a:ext cx="8255358" cy="3777622"/>
          </a:xfrm>
        </p:spPr>
        <p:txBody>
          <a:bodyPr/>
          <a:lstStyle/>
          <a:p>
            <a:r>
              <a:rPr lang="de-DE" dirty="0">
                <a:latin typeface="Times New Roman" panose="02020603050405020304" pitchFamily="18" charset="0"/>
                <a:cs typeface="Times New Roman" panose="02020603050405020304" pitchFamily="18" charset="0"/>
              </a:rPr>
              <a:t>Xét trên khía </a:t>
            </a:r>
            <a:r>
              <a:rPr lang="de-DE" dirty="0" smtClean="0">
                <a:latin typeface="Times New Roman" panose="02020603050405020304" pitchFamily="18" charset="0"/>
                <a:cs typeface="Times New Roman" panose="02020603050405020304" pitchFamily="18" charset="0"/>
              </a:rPr>
              <a:t>cạnh </a:t>
            </a:r>
            <a:r>
              <a:rPr lang="de-DE" dirty="0">
                <a:latin typeface="Times New Roman" panose="02020603050405020304" pitchFamily="18" charset="0"/>
                <a:cs typeface="Times New Roman" panose="02020603050405020304" pitchFamily="18" charset="0"/>
              </a:rPr>
              <a:t>cách thiết lập liên kết giữa các thực thể truyền thông người ta phân ra hai loại giao thức</a:t>
            </a:r>
            <a:r>
              <a:rPr lang="de-DE"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Giao thức có liên kết: Cần phải thiết lập liên kết trước khi truyền dữ liệu, sau khi truyền xong thì phải hủy bỏ liên kết.</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Giao thức không liên kết: Không cần phải thiết lập liên kết khi truyền dữ liệu</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17673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665" y="624110"/>
            <a:ext cx="7215947" cy="1280890"/>
          </a:xfrm>
        </p:spPr>
        <p:txBody>
          <a:bodyPr>
            <a:normAutofit/>
          </a:bodyPr>
          <a:lstStyle/>
          <a:p>
            <a:r>
              <a:rPr lang="en-US" sz="5400" dirty="0" err="1">
                <a:latin typeface="Times New Roman" panose="02020603050405020304" pitchFamily="18" charset="0"/>
                <a:cs typeface="Times New Roman" panose="02020603050405020304" pitchFamily="18" charset="0"/>
              </a:rPr>
              <a:t>Giao</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thức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mạng</a:t>
            </a:r>
            <a:endParaRPr lang="en-US" sz="5400" dirty="0"/>
          </a:p>
        </p:txBody>
      </p:sp>
      <p:sp>
        <p:nvSpPr>
          <p:cNvPr id="3" name="Content Placeholder 2"/>
          <p:cNvSpPr>
            <a:spLocks noGrp="1"/>
          </p:cNvSpPr>
          <p:nvPr>
            <p:ph idx="1"/>
          </p:nvPr>
        </p:nvSpPr>
        <p:spPr>
          <a:xfrm>
            <a:off x="3232596" y="2133600"/>
            <a:ext cx="8272015" cy="3777622"/>
          </a:xfrm>
        </p:spPr>
        <p:txBody>
          <a:bodyPr/>
          <a:lstStyle/>
          <a:p>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OSI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32596" y="2678806"/>
            <a:ext cx="7920507" cy="3757913"/>
          </a:xfrm>
          <a:prstGeom prst="rect">
            <a:avLst/>
          </a:prstGeom>
        </p:spPr>
      </p:pic>
    </p:spTree>
    <p:extLst>
      <p:ext uri="{BB962C8B-B14F-4D97-AF65-F5344CB8AC3E}">
        <p14:creationId xmlns:p14="http://schemas.microsoft.com/office/powerpoint/2010/main" val="1749757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637" y="624110"/>
            <a:ext cx="6893975" cy="1280890"/>
          </a:xfrm>
        </p:spPr>
        <p:txBody>
          <a:bodyPr>
            <a:normAutofit/>
          </a:bodyPr>
          <a:lstStyle/>
          <a:p>
            <a:r>
              <a:rPr lang="en-US" sz="5400" dirty="0" err="1">
                <a:latin typeface="Times New Roman" panose="02020603050405020304" pitchFamily="18" charset="0"/>
                <a:cs typeface="Times New Roman" panose="02020603050405020304" pitchFamily="18" charset="0"/>
              </a:rPr>
              <a:t>Giao</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thức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mạng</a:t>
            </a:r>
            <a:endParaRPr lang="en-US" sz="5400" dirty="0"/>
          </a:p>
        </p:txBody>
      </p:sp>
      <p:sp>
        <p:nvSpPr>
          <p:cNvPr id="3" name="Content Placeholder 2"/>
          <p:cNvSpPr>
            <a:spLocks noGrp="1"/>
          </p:cNvSpPr>
          <p:nvPr>
            <p:ph idx="1"/>
          </p:nvPr>
        </p:nvSpPr>
        <p:spPr>
          <a:xfrm>
            <a:off x="2782395" y="3022242"/>
            <a:ext cx="8915400" cy="2361127"/>
          </a:xfrm>
        </p:spPr>
        <p:txBody>
          <a:bodyPr>
            <a:normAutofit/>
          </a:bodyPr>
          <a:lstStyle/>
          <a:p>
            <a:pPr marL="342900" lvl="1" indent="-342900"/>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thấp</a:t>
            </a:r>
            <a:endParaRPr lang="en-US" sz="1800" dirty="0">
              <a:latin typeface="Times New Roman" panose="02020603050405020304" pitchFamily="18" charset="0"/>
              <a:cs typeface="Times New Roman" panose="02020603050405020304" pitchFamily="18" charset="0"/>
            </a:endParaRPr>
          </a:p>
          <a:p>
            <a:pPr marL="400050" lvl="1" indent="0">
              <a:buNone/>
            </a:pP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hàm</a:t>
            </a:r>
            <a:r>
              <a:rPr lang="en-US" sz="1800" dirty="0">
                <a:latin typeface="Times New Roman" panose="02020603050405020304" pitchFamily="18" charset="0"/>
                <a:cs typeface="Times New Roman" panose="02020603050405020304" pitchFamily="18" charset="0"/>
              </a:rPr>
              <a:t> ý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OSI</a:t>
            </a:r>
            <a:r>
              <a:rPr lang="en-US" sz="1800" dirty="0" smtClean="0">
                <a:latin typeface="Times New Roman" panose="02020603050405020304" pitchFamily="18" charset="0"/>
                <a:cs typeface="Times New Roman" panose="02020603050405020304" pitchFamily="18" charset="0"/>
              </a:rPr>
              <a:t>:</a:t>
            </a:r>
          </a:p>
          <a:p>
            <a:pPr marL="685800" lvl="1">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t>
            </a:r>
            <a:r>
              <a:rPr lang="en-US" sz="1800" dirty="0" err="1" smtClean="0">
                <a:latin typeface="Times New Roman" panose="02020603050405020304" pitchFamily="18" charset="0"/>
                <a:cs typeface="Times New Roman" panose="02020603050405020304" pitchFamily="18" charset="0"/>
              </a:rPr>
              <a:t>ầng</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vật</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lý</a:t>
            </a:r>
            <a:endParaRPr lang="en-US" sz="1800" dirty="0">
              <a:latin typeface="Times New Roman" panose="02020603050405020304" pitchFamily="18" charset="0"/>
              <a:cs typeface="Times New Roman" panose="02020603050405020304" pitchFamily="18" charset="0"/>
            </a:endParaRPr>
          </a:p>
          <a:p>
            <a:pPr marL="685800" lvl="1">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T</a:t>
            </a:r>
            <a:r>
              <a:rPr lang="en-US" sz="1800" dirty="0" err="1" smtClean="0">
                <a:latin typeface="Times New Roman" panose="02020603050405020304" pitchFamily="18" charset="0"/>
                <a:cs typeface="Times New Roman" panose="02020603050405020304" pitchFamily="18" charset="0"/>
              </a:rPr>
              <a:t>ầng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685800" lvl="1">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T</a:t>
            </a:r>
            <a:r>
              <a:rPr lang="en-US" sz="1800" dirty="0" err="1" smtClean="0">
                <a:latin typeface="Times New Roman" panose="02020603050405020304" pitchFamily="18" charset="0"/>
                <a:cs typeface="Times New Roman" panose="02020603050405020304" pitchFamily="18" charset="0"/>
              </a:rPr>
              <a:t>ầng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mạng</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060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624110"/>
            <a:ext cx="6932612" cy="1280890"/>
          </a:xfrm>
        </p:spPr>
        <p:txBody>
          <a:bodyPr>
            <a:normAutofit/>
          </a:bodyPr>
          <a:lstStyle/>
          <a:p>
            <a:r>
              <a:rPr lang="en-US" sz="5400" dirty="0" err="1">
                <a:latin typeface="Times New Roman" panose="02020603050405020304" pitchFamily="18" charset="0"/>
                <a:cs typeface="Times New Roman" panose="02020603050405020304" pitchFamily="18" charset="0"/>
              </a:rPr>
              <a:t>Giao</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thức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mạng</a:t>
            </a:r>
            <a:endParaRPr lang="en-US" sz="5400" dirty="0"/>
          </a:p>
        </p:txBody>
      </p:sp>
      <p:sp>
        <p:nvSpPr>
          <p:cNvPr id="3" name="Content Placeholder 2"/>
          <p:cNvSpPr>
            <a:spLocks noGrp="1"/>
          </p:cNvSpPr>
          <p:nvPr>
            <p:ph idx="1"/>
          </p:nvPr>
        </p:nvSpPr>
        <p:spPr>
          <a:xfrm>
            <a:off x="2589212" y="2133599"/>
            <a:ext cx="4635836" cy="4305837"/>
          </a:xfrm>
        </p:spPr>
        <p:txBody>
          <a:bodyPr>
            <a:noAutofit/>
          </a:bodyPr>
          <a:lstStyle/>
          <a:p>
            <a:pPr marL="342900" lvl="1" indent="-342900"/>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tầng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tải</a:t>
            </a:r>
            <a:endParaRPr lang="en-US" sz="18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250806" y="1905000"/>
            <a:ext cx="4657748" cy="4688983"/>
          </a:xfrm>
          <a:prstGeom prst="rect">
            <a:avLst/>
          </a:prstGeom>
        </p:spPr>
      </p:pic>
    </p:spTree>
    <p:extLst>
      <p:ext uri="{BB962C8B-B14F-4D97-AF65-F5344CB8AC3E}">
        <p14:creationId xmlns:p14="http://schemas.microsoft.com/office/powerpoint/2010/main" val="2214511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365</TotalTime>
  <Words>1777</Words>
  <Application>Microsoft Office PowerPoint</Application>
  <PresentationFormat>Widescreen</PresentationFormat>
  <Paragraphs>173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Century Gothic</vt:lpstr>
      <vt:lpstr>Symbol</vt:lpstr>
      <vt:lpstr>Times New Roman</vt:lpstr>
      <vt:lpstr>Wingdings</vt:lpstr>
      <vt:lpstr>Wingdings 3</vt:lpstr>
      <vt:lpstr>Wisp</vt:lpstr>
      <vt:lpstr>CÁC HỆ THỐNG PHÂN TÁN</vt:lpstr>
      <vt:lpstr>Nội dung chính</vt:lpstr>
      <vt:lpstr>Cơ sở truyền thông</vt:lpstr>
      <vt:lpstr>Cơ sở truyền thông</vt:lpstr>
      <vt:lpstr>Giao thức mạng</vt:lpstr>
      <vt:lpstr>Giao thức mạng</vt:lpstr>
      <vt:lpstr>Giao thức mạng</vt:lpstr>
      <vt:lpstr>Giao thức mạng</vt:lpstr>
      <vt:lpstr>Giao thức mạng</vt:lpstr>
      <vt:lpstr>Giao thức mạng</vt:lpstr>
      <vt:lpstr>Giao thức mạng</vt:lpstr>
      <vt:lpstr>Cơ sở truyền thông</vt:lpstr>
      <vt:lpstr>Phân loại mạng truyền thông</vt:lpstr>
      <vt:lpstr>Gọi thủ tục từ xa</vt:lpstr>
      <vt:lpstr>Gọi thủ tục từ xa</vt:lpstr>
      <vt:lpstr>Cơ chế hoạt động của các phương pháp gọi thủ tục từ xa </vt:lpstr>
      <vt:lpstr>Cơ chế hoạt động của các phương pháp gọi thủ tục từ xa </vt:lpstr>
      <vt:lpstr>Cơ chế hoạt động của các phương pháp gọi thủ tục từ xa </vt:lpstr>
      <vt:lpstr>Gọi thủ tục từ xa</vt:lpstr>
      <vt:lpstr>Vấn đề truyền tham số</vt:lpstr>
      <vt:lpstr>Vấn đề truyền tham số</vt:lpstr>
      <vt:lpstr>Vấn đề truyền tham số</vt:lpstr>
      <vt:lpstr>Gọi thủ tục từ xa</vt:lpstr>
      <vt:lpstr>Gọi thủ tục từ xa bằng phương pháp không đồng bộ </vt:lpstr>
      <vt:lpstr>Gọi thủ tục từ xa</vt:lpstr>
      <vt:lpstr>Mô hình đối tượng phân tán </vt:lpstr>
      <vt:lpstr>Truyền thông hướng thông điệp</vt:lpstr>
      <vt:lpstr>Tính bền bỉ và tính đồng bộ trong trao đổi thông tin</vt:lpstr>
      <vt:lpstr>Tính bền bỉ và tính đồng bộ trong trao đổi thông tin</vt:lpstr>
      <vt:lpstr>Tính bền bỉ và tính đồng bộ trong trao đổi thông tin</vt:lpstr>
      <vt:lpstr>Truyền tin nhanh hướng thông điệp </vt:lpstr>
      <vt:lpstr>Truyền tin nhanh hướng thông điệp </vt:lpstr>
      <vt:lpstr>Truyền thông hướng luồng </vt:lpstr>
      <vt:lpstr>Truyền thông theo nhóm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hệ thống phân tán </dc:title>
  <dc:creator>Windows User</dc:creator>
  <cp:lastModifiedBy>Windows User</cp:lastModifiedBy>
  <cp:revision>250</cp:revision>
  <dcterms:created xsi:type="dcterms:W3CDTF">2020-08-14T03:53:21Z</dcterms:created>
  <dcterms:modified xsi:type="dcterms:W3CDTF">2020-08-17T05:00:52Z</dcterms:modified>
</cp:coreProperties>
</file>