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3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8263" y="1230833"/>
            <a:ext cx="4525010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7467600" y="0"/>
            <a:ext cx="160020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792" y="843298"/>
            <a:ext cx="3597910" cy="3148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36134" y="1040383"/>
            <a:ext cx="3738879" cy="3391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39" y="0"/>
            <a:ext cx="8950748" cy="7212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18998"/>
            <a:ext cx="614489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Nirmala UI"/>
                <a:cs typeface="Nirmala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8599" y="1918462"/>
            <a:ext cx="4480560" cy="264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4923231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sp>
        <p:nvSpPr>
          <p:cNvPr id="7" name="Rectangle 6"/>
          <p:cNvSpPr/>
          <p:nvPr userDrawn="1"/>
        </p:nvSpPr>
        <p:spPr>
          <a:xfrm>
            <a:off x="7467600" y="0"/>
            <a:ext cx="1600200" cy="742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1123950"/>
            <a:ext cx="4724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Project</a:t>
            </a:r>
            <a:r>
              <a:rPr lang="en-US" sz="3600" spc="-50" dirty="0"/>
              <a:t> </a:t>
            </a:r>
            <a:r>
              <a:rPr lang="en-US" sz="3600" spc="-10" dirty="0"/>
              <a:t>Management Process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94582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949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>
                <a:latin typeface="Segoe UI"/>
                <a:cs typeface="Segoe UI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875157"/>
            <a:ext cx="7818120" cy="347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2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logical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grouping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management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inputs,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tools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techniques,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outputs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1025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Initiating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(Start)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Planning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(Plan)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96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Executing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(Do)</a:t>
            </a:r>
            <a:endParaRPr sz="2000">
              <a:latin typeface="Segoe UI"/>
              <a:cs typeface="Segoe UI"/>
            </a:endParaRPr>
          </a:p>
          <a:p>
            <a:pPr marL="469900" marR="4199255" lvl="1" indent="286385">
              <a:lnSpc>
                <a:spcPct val="140000"/>
              </a:lnSpc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Monitoring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&amp;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Controlling </a:t>
            </a:r>
            <a:r>
              <a:rPr sz="2000" dirty="0">
                <a:latin typeface="Segoe UI"/>
                <a:cs typeface="Segoe UI"/>
              </a:rPr>
              <a:t>(Check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–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Act)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965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Closing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(Stop)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8363" y="1717586"/>
            <a:ext cx="4249800" cy="299097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937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38961" y="806805"/>
            <a:ext cx="6404610" cy="4044315"/>
            <a:chOff x="1338961" y="806805"/>
            <a:chExt cx="6404610" cy="4044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961" y="806805"/>
              <a:ext cx="6404483" cy="40438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111" y="1101953"/>
              <a:ext cx="2584068" cy="111978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812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5"/>
              </a:spcBef>
              <a:buChar char="&gt;"/>
              <a:tabLst>
                <a:tab pos="353060" algn="l"/>
              </a:tabLst>
            </a:pPr>
            <a:r>
              <a:rPr b="0" spc="-10" dirty="0">
                <a:latin typeface="Nirmala UI"/>
                <a:cs typeface="Nirmala UI"/>
              </a:rPr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0194" y="1175130"/>
            <a:ext cx="2491105" cy="1504950"/>
            <a:chOff x="790194" y="1175130"/>
            <a:chExt cx="2491105" cy="1504950"/>
          </a:xfrm>
        </p:grpSpPr>
        <p:sp>
          <p:nvSpPr>
            <p:cNvPr id="4" name="object 4"/>
            <p:cNvSpPr/>
            <p:nvPr/>
          </p:nvSpPr>
          <p:spPr>
            <a:xfrm>
              <a:off x="802894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2894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2894" y="1187830"/>
            <a:ext cx="2465705" cy="14795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92710" marR="84455" indent="-1270" algn="ctr">
              <a:lnSpc>
                <a:spcPct val="94700"/>
              </a:lnSpc>
              <a:spcBef>
                <a:spcPts val="630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2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groups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2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conducted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project phase.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01897" y="1175130"/>
            <a:ext cx="2491105" cy="1504950"/>
            <a:chOff x="3501897" y="1175130"/>
            <a:chExt cx="2491105" cy="1504950"/>
          </a:xfrm>
        </p:grpSpPr>
        <p:sp>
          <p:nvSpPr>
            <p:cNvPr id="8" name="object 8"/>
            <p:cNvSpPr/>
            <p:nvPr/>
          </p:nvSpPr>
          <p:spPr>
            <a:xfrm>
              <a:off x="3514597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BE6E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4597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14597" y="1187830"/>
            <a:ext cx="2465705" cy="1479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528955" marR="163195" indent="-358140">
              <a:lnSpc>
                <a:spcPct val="101400"/>
              </a:lnSpc>
              <a:spcBef>
                <a:spcPts val="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life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cycle</a:t>
            </a:r>
            <a:r>
              <a:rPr sz="22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Phases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13602" y="1175130"/>
            <a:ext cx="2491105" cy="1504950"/>
            <a:chOff x="6213602" y="1175130"/>
            <a:chExt cx="2491105" cy="1504950"/>
          </a:xfrm>
        </p:grpSpPr>
        <p:sp>
          <p:nvSpPr>
            <p:cNvPr id="12" name="object 12"/>
            <p:cNvSpPr/>
            <p:nvPr/>
          </p:nvSpPr>
          <p:spPr>
            <a:xfrm>
              <a:off x="6226302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BD8D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26302" y="1187830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226302" y="1187830"/>
            <a:ext cx="2465705" cy="14795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444500" marR="436880" indent="272415">
              <a:lnSpc>
                <a:spcPct val="101400"/>
              </a:lnSpc>
              <a:spcBef>
                <a:spcPts val="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clear dependencies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0194" y="2900743"/>
            <a:ext cx="2491105" cy="1504950"/>
            <a:chOff x="790194" y="2900743"/>
            <a:chExt cx="2491105" cy="1504950"/>
          </a:xfrm>
        </p:grpSpPr>
        <p:sp>
          <p:nvSpPr>
            <p:cNvPr id="16" name="object 16"/>
            <p:cNvSpPr/>
            <p:nvPr/>
          </p:nvSpPr>
          <p:spPr>
            <a:xfrm>
              <a:off x="802894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BCA9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894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2894" y="2913443"/>
            <a:ext cx="2465705" cy="147955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68910" marR="161290" indent="-1905" algn="ctr">
              <a:lnSpc>
                <a:spcPct val="96400"/>
              </a:lnSpc>
              <a:spcBef>
                <a:spcPts val="1795"/>
              </a:spcBef>
            </a:pP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In-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depended</a:t>
            </a:r>
            <a:r>
              <a:rPr sz="22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focus.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1897" y="2900743"/>
            <a:ext cx="2491105" cy="1504950"/>
            <a:chOff x="3501897" y="2900743"/>
            <a:chExt cx="2491105" cy="1504950"/>
          </a:xfrm>
        </p:grpSpPr>
        <p:sp>
          <p:nvSpPr>
            <p:cNvPr id="20" name="object 20"/>
            <p:cNvSpPr/>
            <p:nvPr/>
          </p:nvSpPr>
          <p:spPr>
            <a:xfrm>
              <a:off x="3514597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B5BB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4597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14597" y="2913443"/>
            <a:ext cx="2465705" cy="147955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291465" marR="281305" indent="-2540" algn="ctr">
              <a:lnSpc>
                <a:spcPct val="96400"/>
              </a:lnSpc>
              <a:spcBef>
                <a:spcPts val="1795"/>
              </a:spcBef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22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complex projects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split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phases.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13602" y="2900743"/>
            <a:ext cx="2491105" cy="1504950"/>
            <a:chOff x="6213602" y="2900743"/>
            <a:chExt cx="2491105" cy="1504950"/>
          </a:xfrm>
        </p:grpSpPr>
        <p:sp>
          <p:nvSpPr>
            <p:cNvPr id="24" name="object 24"/>
            <p:cNvSpPr/>
            <p:nvPr/>
          </p:nvSpPr>
          <p:spPr>
            <a:xfrm>
              <a:off x="6226302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2465197" y="0"/>
                  </a:moveTo>
                  <a:lnTo>
                    <a:pt x="0" y="0"/>
                  </a:lnTo>
                  <a:lnTo>
                    <a:pt x="0" y="1479169"/>
                  </a:lnTo>
                  <a:lnTo>
                    <a:pt x="2465197" y="1479169"/>
                  </a:lnTo>
                  <a:lnTo>
                    <a:pt x="2465197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26302" y="2913443"/>
              <a:ext cx="2465705" cy="1479550"/>
            </a:xfrm>
            <a:custGeom>
              <a:avLst/>
              <a:gdLst/>
              <a:ahLst/>
              <a:cxnLst/>
              <a:rect l="l" t="t" r="r" b="b"/>
              <a:pathLst>
                <a:path w="2465704" h="1479550">
                  <a:moveTo>
                    <a:pt x="0" y="1479169"/>
                  </a:moveTo>
                  <a:lnTo>
                    <a:pt x="2465197" y="1479169"/>
                  </a:lnTo>
                  <a:lnTo>
                    <a:pt x="2465197" y="0"/>
                  </a:lnTo>
                  <a:lnTo>
                    <a:pt x="0" y="0"/>
                  </a:lnTo>
                  <a:lnTo>
                    <a:pt x="0" y="147916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26302" y="2913443"/>
            <a:ext cx="2465705" cy="147955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59385" marR="149860" indent="-635" algn="ctr">
              <a:lnSpc>
                <a:spcPct val="94700"/>
              </a:lnSpc>
              <a:spcBef>
                <a:spcPts val="16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Initiation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processes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carried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each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phases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507" y="86994"/>
            <a:ext cx="4411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Initiating</a:t>
            </a:r>
            <a:r>
              <a:rPr spc="-80" dirty="0"/>
              <a:t> </a:t>
            </a:r>
            <a:r>
              <a:rPr dirty="0"/>
              <a:t>Process</a:t>
            </a:r>
            <a:r>
              <a:rPr spc="-85" dirty="0"/>
              <a:t> </a:t>
            </a:r>
            <a:r>
              <a:rPr spc="-10" dirty="0"/>
              <a:t>Group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3112" y="2086887"/>
            <a:ext cx="3916045" cy="16351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New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Project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or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Project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Phase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Project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Manager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selected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Project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charter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-4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approved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Scope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is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Defined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07" y="854405"/>
            <a:ext cx="83362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It</a:t>
            </a:r>
            <a:r>
              <a:rPr sz="2400" spc="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define</a:t>
            </a:r>
            <a:r>
              <a:rPr sz="2400" spc="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1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new</a:t>
            </a:r>
            <a:r>
              <a:rPr sz="2400" spc="1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1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1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new</a:t>
            </a:r>
            <a:r>
              <a:rPr sz="2400" spc="1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phase  of</a:t>
            </a:r>
            <a:r>
              <a:rPr sz="2400" spc="1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an</a:t>
            </a:r>
            <a:r>
              <a:rPr sz="2400" spc="5" dirty="0">
                <a:latin typeface="Segoe UI"/>
                <a:cs typeface="Segoe UI"/>
              </a:rPr>
              <a:t>  </a:t>
            </a:r>
            <a:r>
              <a:rPr sz="2400" spc="-10" dirty="0">
                <a:latin typeface="Segoe UI"/>
                <a:cs typeface="Segoe UI"/>
              </a:rPr>
              <a:t>existing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3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by</a:t>
            </a:r>
            <a:r>
              <a:rPr sz="2400" spc="3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obtaining</a:t>
            </a:r>
            <a:r>
              <a:rPr sz="2400" spc="4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authorization</a:t>
            </a:r>
            <a:r>
              <a:rPr sz="2400" spc="409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3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start</a:t>
            </a:r>
            <a:r>
              <a:rPr sz="2400" spc="40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3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40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or </a:t>
            </a:r>
            <a:r>
              <a:rPr sz="2400" spc="-10" dirty="0">
                <a:latin typeface="Segoe UI"/>
                <a:cs typeface="Segoe UI"/>
              </a:rPr>
              <a:t>phase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0501" y="2181225"/>
            <a:ext cx="3754120" cy="183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Finance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/budget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is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committed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Stakeholders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are</a:t>
            </a:r>
            <a:r>
              <a:rPr sz="2200" spc="-9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identified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Segoe UI"/>
                <a:cs typeface="Segoe UI"/>
              </a:rPr>
              <a:t>Stakeholder</a:t>
            </a:r>
            <a:r>
              <a:rPr sz="2200" spc="-10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expectations</a:t>
            </a:r>
            <a:r>
              <a:rPr sz="2200" spc="-105" dirty="0">
                <a:latin typeface="Segoe UI"/>
                <a:cs typeface="Segoe UI"/>
              </a:rPr>
              <a:t> </a:t>
            </a:r>
            <a:r>
              <a:rPr sz="2200" spc="-50" dirty="0">
                <a:latin typeface="Segoe UI"/>
                <a:cs typeface="Segoe UI"/>
              </a:rPr>
              <a:t>&amp;</a:t>
            </a:r>
            <a:endParaRPr sz="22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understood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98" y="86994"/>
            <a:ext cx="441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Initiating</a:t>
            </a:r>
            <a:r>
              <a:rPr spc="-85" dirty="0"/>
              <a:t> </a:t>
            </a:r>
            <a:r>
              <a:rPr dirty="0"/>
              <a:t>Process</a:t>
            </a:r>
            <a:r>
              <a:rPr spc="-85" dirty="0"/>
              <a:t> </a:t>
            </a:r>
            <a:r>
              <a:rPr spc="-10" dirty="0"/>
              <a:t>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3507" y="854405"/>
            <a:ext cx="6560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There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two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processes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this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process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group.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795" y="2159465"/>
            <a:ext cx="6835743" cy="10108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41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Initiating</a:t>
            </a:r>
            <a:r>
              <a:rPr spc="-85" dirty="0"/>
              <a:t> </a:t>
            </a:r>
            <a:r>
              <a:rPr dirty="0"/>
              <a:t>Process</a:t>
            </a:r>
            <a:r>
              <a:rPr spc="-85" dirty="0"/>
              <a:t> </a:t>
            </a:r>
            <a:r>
              <a:rPr spc="-10" dirty="0"/>
              <a:t>Group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38671"/>
            <a:ext cx="3626485" cy="35140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Segoe UI"/>
                <a:cs typeface="Segoe UI"/>
              </a:rPr>
              <a:t>Steps</a:t>
            </a:r>
            <a:endParaRPr sz="2400" dirty="0">
              <a:latin typeface="Segoe UI"/>
              <a:cs typeface="Segoe UI"/>
            </a:endParaRPr>
          </a:p>
          <a:p>
            <a:pPr marL="413384" lvl="1" indent="-287020">
              <a:lnSpc>
                <a:spcPct val="100000"/>
              </a:lnSpc>
              <a:spcBef>
                <a:spcPts val="489"/>
              </a:spcBef>
              <a:buClr>
                <a:srgbClr val="E36C09"/>
              </a:buClr>
              <a:buAutoNum type="arabicPeriod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Select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manager</a:t>
            </a:r>
            <a:endParaRPr sz="2000" dirty="0">
              <a:latin typeface="Segoe UI"/>
              <a:cs typeface="Segoe UI"/>
            </a:endParaRPr>
          </a:p>
          <a:p>
            <a:pPr marL="413384" marR="90170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Determine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company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culture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existing</a:t>
            </a:r>
            <a:r>
              <a:rPr sz="2000" spc="-10" dirty="0">
                <a:latin typeface="Segoe UI"/>
                <a:cs typeface="Segoe UI"/>
              </a:rPr>
              <a:t> system</a:t>
            </a:r>
            <a:endParaRPr sz="2000" dirty="0">
              <a:latin typeface="Segoe UI"/>
              <a:cs typeface="Segoe UI"/>
            </a:endParaRPr>
          </a:p>
          <a:p>
            <a:pPr marL="413384" marR="5080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Collect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processes,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procedure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historical</a:t>
            </a:r>
            <a:r>
              <a:rPr sz="2000" spc="-10" dirty="0">
                <a:latin typeface="Segoe UI"/>
                <a:cs typeface="Segoe UI"/>
              </a:rPr>
              <a:t> information</a:t>
            </a:r>
            <a:endParaRPr sz="2000" dirty="0">
              <a:latin typeface="Segoe UI"/>
              <a:cs typeface="Segoe UI"/>
            </a:endParaRPr>
          </a:p>
          <a:p>
            <a:pPr marL="413384" marR="4006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Divide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large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projects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into </a:t>
            </a:r>
            <a:r>
              <a:rPr sz="2000" spc="-10" dirty="0">
                <a:latin typeface="Segoe UI"/>
                <a:cs typeface="Segoe UI"/>
              </a:rPr>
              <a:t>phases</a:t>
            </a:r>
            <a:endParaRPr sz="2000" dirty="0">
              <a:latin typeface="Segoe UI"/>
              <a:cs typeface="Segoe UI"/>
            </a:endParaRPr>
          </a:p>
          <a:p>
            <a:pPr marL="413384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AutoNum type="arabicPeriod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Understand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business</a:t>
            </a:r>
            <a:endParaRPr sz="2000" dirty="0">
              <a:latin typeface="Segoe UI"/>
              <a:cs typeface="Segoe UI"/>
            </a:endParaRPr>
          </a:p>
          <a:p>
            <a:pPr marL="413384">
              <a:lnSpc>
                <a:spcPct val="100000"/>
              </a:lnSpc>
            </a:pPr>
            <a:r>
              <a:rPr sz="2000" spc="-20" dirty="0">
                <a:latin typeface="Segoe UI"/>
                <a:cs typeface="Segoe UI"/>
              </a:rPr>
              <a:t>case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2244" y="1311401"/>
            <a:ext cx="4293870" cy="301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5"/>
              </a:spcBef>
              <a:buClr>
                <a:srgbClr val="E36C09"/>
              </a:buClr>
              <a:buAutoNum type="arabicPeriod" startAt="6"/>
              <a:tabLst>
                <a:tab pos="360045" algn="l"/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Uncover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initial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requirements, </a:t>
            </a:r>
            <a:r>
              <a:rPr sz="2000" dirty="0">
                <a:latin typeface="Segoe UI"/>
                <a:cs typeface="Segoe UI"/>
              </a:rPr>
              <a:t>assumptions,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risks,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constraints,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 </a:t>
            </a:r>
            <a:r>
              <a:rPr sz="2000" dirty="0">
                <a:latin typeface="Segoe UI"/>
                <a:cs typeface="Segoe UI"/>
              </a:rPr>
              <a:t>existing</a:t>
            </a:r>
            <a:r>
              <a:rPr sz="2000" spc="-10" dirty="0">
                <a:latin typeface="Segoe UI"/>
                <a:cs typeface="Segoe UI"/>
              </a:rPr>
              <a:t> agreements</a:t>
            </a:r>
            <a:endParaRPr sz="2000">
              <a:latin typeface="Segoe UI"/>
              <a:cs typeface="Segoe UI"/>
            </a:endParaRPr>
          </a:p>
          <a:p>
            <a:pPr marL="360045" marR="901065" indent="-34798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6"/>
              <a:tabLst>
                <a:tab pos="360045" algn="l"/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Assess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product </a:t>
            </a:r>
            <a:r>
              <a:rPr sz="2000" dirty="0">
                <a:latin typeface="Segoe UI"/>
                <a:cs typeface="Segoe UI"/>
              </a:rPr>
              <a:t>feasibility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within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given </a:t>
            </a:r>
            <a:r>
              <a:rPr sz="2000" spc="-10" dirty="0">
                <a:latin typeface="Segoe UI"/>
                <a:cs typeface="Segoe UI"/>
              </a:rPr>
              <a:t>constraints</a:t>
            </a:r>
            <a:endParaRPr sz="2000">
              <a:latin typeface="Segoe UI"/>
              <a:cs typeface="Segoe UI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6"/>
              <a:tabLst>
                <a:tab pos="360045" algn="l"/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Create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measureable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objectives</a:t>
            </a:r>
            <a:endParaRPr sz="2000">
              <a:latin typeface="Segoe UI"/>
              <a:cs typeface="Segoe UI"/>
            </a:endParaRPr>
          </a:p>
          <a:p>
            <a:pPr marL="360045" indent="-34798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AutoNum type="arabicPeriod" startAt="6"/>
              <a:tabLst>
                <a:tab pos="360045" algn="l"/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Develop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charter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egoe UI"/>
                <a:cs typeface="Segoe UI"/>
              </a:rPr>
              <a:t>Next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slide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411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Initiating</a:t>
            </a:r>
            <a:r>
              <a:rPr spc="-85" dirty="0"/>
              <a:t> </a:t>
            </a:r>
            <a:r>
              <a:rPr dirty="0"/>
              <a:t>Process</a:t>
            </a:r>
            <a:r>
              <a:rPr spc="-85" dirty="0"/>
              <a:t> </a:t>
            </a:r>
            <a:r>
              <a:rPr spc="-10" dirty="0"/>
              <a:t>Group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38671"/>
            <a:ext cx="3648710" cy="31483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Segoe UI"/>
                <a:cs typeface="Segoe UI"/>
              </a:rPr>
              <a:t>Steps</a:t>
            </a:r>
          </a:p>
          <a:p>
            <a:pPr marL="584200" marR="5080" lvl="1" indent="-457834">
              <a:lnSpc>
                <a:spcPct val="100000"/>
              </a:lnSpc>
              <a:spcBef>
                <a:spcPts val="489"/>
              </a:spcBef>
              <a:buClr>
                <a:srgbClr val="E36C09"/>
              </a:buClr>
              <a:buAutoNum type="arabicPeriod" startAt="10"/>
              <a:tabLst>
                <a:tab pos="584200" algn="l"/>
                <a:tab pos="584835" algn="l"/>
              </a:tabLst>
            </a:pPr>
            <a:r>
              <a:rPr sz="2000" dirty="0" smtClean="0">
                <a:latin typeface="Segoe UI"/>
                <a:cs typeface="Segoe UI"/>
              </a:rPr>
              <a:t>Identify</a:t>
            </a:r>
            <a:r>
              <a:rPr sz="2000" spc="-30" dirty="0" smtClean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stakeholder</a:t>
            </a:r>
            <a:r>
              <a:rPr sz="2000" spc="-30" dirty="0" smtClean="0">
                <a:latin typeface="Segoe UI"/>
                <a:cs typeface="Segoe UI"/>
              </a:rPr>
              <a:t> </a:t>
            </a:r>
            <a:r>
              <a:rPr sz="2000" spc="-25" dirty="0" smtClean="0">
                <a:latin typeface="Segoe UI"/>
                <a:cs typeface="Segoe UI"/>
              </a:rPr>
              <a:t>and </a:t>
            </a:r>
            <a:r>
              <a:rPr sz="2000" dirty="0" smtClean="0">
                <a:latin typeface="Segoe UI"/>
                <a:cs typeface="Segoe UI"/>
              </a:rPr>
              <a:t>determine</a:t>
            </a:r>
            <a:r>
              <a:rPr sz="2000" spc="-30" dirty="0" smtClean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their </a:t>
            </a:r>
            <a:r>
              <a:rPr sz="2000" dirty="0" smtClean="0">
                <a:latin typeface="Segoe UI"/>
                <a:cs typeface="Segoe UI"/>
              </a:rPr>
              <a:t>expectations,</a:t>
            </a:r>
            <a:r>
              <a:rPr sz="2000" spc="-45" dirty="0" smtClean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influence</a:t>
            </a:r>
            <a:r>
              <a:rPr sz="2000" spc="-5" dirty="0" smtClean="0">
                <a:latin typeface="Segoe UI"/>
                <a:cs typeface="Segoe UI"/>
              </a:rPr>
              <a:t> </a:t>
            </a:r>
            <a:r>
              <a:rPr sz="2000" spc="-25" dirty="0" smtClean="0">
                <a:latin typeface="Segoe UI"/>
                <a:cs typeface="Segoe UI"/>
              </a:rPr>
              <a:t>and </a:t>
            </a:r>
            <a:r>
              <a:rPr sz="2000" spc="-10" dirty="0" smtClean="0">
                <a:latin typeface="Segoe UI"/>
                <a:cs typeface="Segoe UI"/>
              </a:rPr>
              <a:t>impact</a:t>
            </a:r>
            <a:endParaRPr sz="2000" dirty="0" smtClean="0">
              <a:latin typeface="Segoe UI"/>
              <a:cs typeface="Segoe UI"/>
            </a:endParaRPr>
          </a:p>
          <a:p>
            <a:pPr marL="584200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0"/>
              <a:tabLst>
                <a:tab pos="584200" algn="l"/>
                <a:tab pos="584835" algn="l"/>
              </a:tabLst>
            </a:pPr>
            <a:r>
              <a:rPr sz="2000" dirty="0" smtClean="0">
                <a:latin typeface="Segoe UI"/>
                <a:cs typeface="Segoe UI"/>
              </a:rPr>
              <a:t>Request</a:t>
            </a:r>
            <a:r>
              <a:rPr sz="2000" spc="-75" dirty="0" smtClean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changes</a:t>
            </a:r>
            <a:endParaRPr sz="2000" dirty="0">
              <a:latin typeface="Segoe UI"/>
              <a:cs typeface="Segoe UI"/>
            </a:endParaRPr>
          </a:p>
          <a:p>
            <a:pPr marL="584200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0"/>
              <a:tabLst>
                <a:tab pos="584200" algn="l"/>
                <a:tab pos="584835" algn="l"/>
              </a:tabLst>
            </a:pPr>
            <a:r>
              <a:rPr sz="2000" dirty="0">
                <a:latin typeface="Segoe UI"/>
                <a:cs typeface="Segoe UI"/>
              </a:rPr>
              <a:t>Develop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assumption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log</a:t>
            </a:r>
            <a:endParaRPr sz="2000" dirty="0">
              <a:latin typeface="Segoe UI"/>
              <a:cs typeface="Segoe UI"/>
            </a:endParaRPr>
          </a:p>
          <a:p>
            <a:pPr marL="584200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0"/>
              <a:tabLst>
                <a:tab pos="584200" algn="l"/>
                <a:tab pos="584835" algn="l"/>
              </a:tabLst>
            </a:pPr>
            <a:r>
              <a:rPr sz="2000" dirty="0">
                <a:latin typeface="Segoe UI"/>
                <a:cs typeface="Segoe UI"/>
              </a:rPr>
              <a:t>Develop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stakeholder</a:t>
            </a:r>
            <a:endParaRPr sz="2000" dirty="0">
              <a:latin typeface="Segoe UI"/>
              <a:cs typeface="Segoe UI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Segoe UI"/>
                <a:cs typeface="Segoe UI"/>
              </a:rPr>
              <a:t>register</a:t>
            </a:r>
            <a:endParaRPr sz="200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8998"/>
            <a:ext cx="37293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Char char="&gt;"/>
              <a:tabLst>
                <a:tab pos="312420" algn="l"/>
              </a:tabLst>
            </a:pPr>
            <a:r>
              <a:rPr sz="2400" dirty="0"/>
              <a:t>Planning</a:t>
            </a:r>
            <a:r>
              <a:rPr sz="2400" spc="-40" dirty="0"/>
              <a:t> </a:t>
            </a:r>
            <a:r>
              <a:rPr sz="2400" dirty="0"/>
              <a:t>Process</a:t>
            </a:r>
            <a:r>
              <a:rPr sz="2400" spc="-35" dirty="0"/>
              <a:t> </a:t>
            </a:r>
            <a:r>
              <a:rPr sz="2400" spc="-10" dirty="0"/>
              <a:t>Group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8599" y="2105685"/>
            <a:ext cx="3298190" cy="19710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Establish</a:t>
            </a:r>
            <a:r>
              <a:rPr sz="2200" spc="-5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scope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Refine</a:t>
            </a:r>
            <a:r>
              <a:rPr sz="2200" spc="-12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objectives</a:t>
            </a:r>
            <a:endParaRPr sz="2200">
              <a:latin typeface="Segoe UI"/>
              <a:cs typeface="Segoe UI"/>
            </a:endParaRPr>
          </a:p>
          <a:p>
            <a:pPr marL="354965" marR="508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Defining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products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to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be </a:t>
            </a:r>
            <a:r>
              <a:rPr sz="2200" spc="-10" dirty="0">
                <a:latin typeface="Segoe UI"/>
                <a:cs typeface="Segoe UI"/>
              </a:rPr>
              <a:t>produced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Define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work</a:t>
            </a:r>
            <a:r>
              <a:rPr sz="2200" spc="-8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required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07" y="854405"/>
            <a:ext cx="83369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It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place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where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PM,</a:t>
            </a:r>
            <a:r>
              <a:rPr sz="2400" spc="3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3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teams</a:t>
            </a:r>
            <a:r>
              <a:rPr sz="2400" spc="3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decides</a:t>
            </a:r>
            <a:r>
              <a:rPr sz="2400" spc="30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what </a:t>
            </a:r>
            <a:r>
              <a:rPr sz="2400" dirty="0">
                <a:latin typeface="Segoe UI"/>
                <a:cs typeface="Segoe UI"/>
              </a:rPr>
              <a:t>they</a:t>
            </a:r>
            <a:r>
              <a:rPr sz="2400" spc="59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want,</a:t>
            </a:r>
            <a:r>
              <a:rPr sz="2400" spc="-3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how</a:t>
            </a:r>
            <a:r>
              <a:rPr sz="2400" spc="-2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5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do,</a:t>
            </a:r>
            <a:r>
              <a:rPr sz="2400" spc="5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when</a:t>
            </a:r>
            <a:r>
              <a:rPr sz="2400" spc="-3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5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do,</a:t>
            </a:r>
            <a:r>
              <a:rPr sz="2400" spc="5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who</a:t>
            </a:r>
            <a:r>
              <a:rPr sz="2400" spc="5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5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do,</a:t>
            </a:r>
            <a:r>
              <a:rPr sz="2400" spc="59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money </a:t>
            </a:r>
            <a:r>
              <a:rPr sz="2400" dirty="0">
                <a:latin typeface="Segoe UI"/>
                <a:cs typeface="Segoe UI"/>
              </a:rPr>
              <a:t>needed,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time needed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on.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0501" y="2023643"/>
            <a:ext cx="3820160" cy="15684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Sequencing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work</a:t>
            </a:r>
            <a:r>
              <a:rPr sz="2200" spc="-9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(schedule)</a:t>
            </a:r>
            <a:endParaRPr sz="2200">
              <a:latin typeface="Segoe UI"/>
              <a:cs typeface="Segoe UI"/>
            </a:endParaRPr>
          </a:p>
          <a:p>
            <a:pPr marL="355600" marR="28067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Estimating</a:t>
            </a:r>
            <a:r>
              <a:rPr sz="2200" spc="-2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the</a:t>
            </a:r>
            <a:r>
              <a:rPr sz="2200" spc="-5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resource( </a:t>
            </a:r>
            <a:r>
              <a:rPr sz="2200" dirty="0">
                <a:latin typeface="Segoe UI"/>
                <a:cs typeface="Segoe UI"/>
              </a:rPr>
              <a:t>effort)</a:t>
            </a:r>
            <a:r>
              <a:rPr sz="2200" spc="-3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&amp;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finalize</a:t>
            </a:r>
            <a:r>
              <a:rPr sz="2200" spc="1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schedule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Estimating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costs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(budget)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687" y="693458"/>
            <a:ext cx="7287133" cy="44143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35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Planning</a:t>
            </a:r>
            <a:r>
              <a:rPr spc="-85" dirty="0"/>
              <a:t> </a:t>
            </a:r>
            <a:r>
              <a:rPr dirty="0"/>
              <a:t>Process</a:t>
            </a:r>
            <a:r>
              <a:rPr spc="-110" dirty="0"/>
              <a:t> </a:t>
            </a:r>
            <a:r>
              <a:rPr spc="-10" dirty="0"/>
              <a:t>Group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35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Planning</a:t>
            </a:r>
            <a:r>
              <a:rPr spc="-85" dirty="0"/>
              <a:t> </a:t>
            </a:r>
            <a:r>
              <a:rPr dirty="0"/>
              <a:t>Process</a:t>
            </a:r>
            <a:r>
              <a:rPr spc="-110" dirty="0"/>
              <a:t> </a:t>
            </a:r>
            <a:r>
              <a:rPr spc="-10" dirty="0"/>
              <a:t>Group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5206" y="738671"/>
            <a:ext cx="3891279" cy="38188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Segoe UI"/>
                <a:cs typeface="Segoe UI"/>
              </a:rPr>
              <a:t>Steps</a:t>
            </a:r>
          </a:p>
          <a:p>
            <a:pPr marL="356870" marR="353695" lvl="1" indent="-230504">
              <a:lnSpc>
                <a:spcPct val="100000"/>
              </a:lnSpc>
              <a:spcBef>
                <a:spcPts val="489"/>
              </a:spcBef>
              <a:buClr>
                <a:srgbClr val="E36C09"/>
              </a:buClr>
              <a:buAutoNum type="arabicPeriod"/>
              <a:tabLst>
                <a:tab pos="357505" algn="l"/>
              </a:tabLst>
            </a:pPr>
            <a:r>
              <a:rPr sz="2000" dirty="0" smtClean="0">
                <a:latin typeface="Segoe UI"/>
                <a:cs typeface="Segoe UI"/>
              </a:rPr>
              <a:t>Determine</a:t>
            </a:r>
            <a:r>
              <a:rPr sz="2000" spc="-55" dirty="0" smtClean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development </a:t>
            </a:r>
            <a:r>
              <a:rPr sz="2000" dirty="0" smtClean="0">
                <a:latin typeface="Segoe UI"/>
                <a:cs typeface="Segoe UI"/>
              </a:rPr>
              <a:t>approach,</a:t>
            </a:r>
            <a:r>
              <a:rPr sz="2000" spc="-35" dirty="0" smtClean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life</a:t>
            </a:r>
            <a:r>
              <a:rPr sz="2000" spc="-20" dirty="0" smtClean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cycle</a:t>
            </a:r>
            <a:r>
              <a:rPr sz="2000" spc="-25" dirty="0" smtClean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and</a:t>
            </a:r>
            <a:r>
              <a:rPr sz="2000" spc="-30" dirty="0" smtClean="0">
                <a:latin typeface="Segoe UI"/>
                <a:cs typeface="Segoe UI"/>
              </a:rPr>
              <a:t> </a:t>
            </a:r>
            <a:r>
              <a:rPr sz="2000" spc="-25" dirty="0" smtClean="0">
                <a:latin typeface="Segoe UI"/>
                <a:cs typeface="Segoe UI"/>
              </a:rPr>
              <a:t>how </a:t>
            </a:r>
            <a:r>
              <a:rPr sz="2000" dirty="0" smtClean="0">
                <a:latin typeface="Segoe UI"/>
                <a:cs typeface="Segoe UI"/>
              </a:rPr>
              <a:t>you</a:t>
            </a:r>
            <a:r>
              <a:rPr sz="2000" spc="-15" dirty="0" smtClean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will plan</a:t>
            </a:r>
            <a:r>
              <a:rPr sz="2000" spc="-5" dirty="0" smtClean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for</a:t>
            </a:r>
            <a:r>
              <a:rPr sz="2000" spc="-5" dirty="0" smtClean="0">
                <a:latin typeface="Segoe UI"/>
                <a:cs typeface="Segoe UI"/>
              </a:rPr>
              <a:t> </a:t>
            </a:r>
            <a:r>
              <a:rPr sz="2000" spc="-20" dirty="0" smtClean="0">
                <a:latin typeface="Segoe UI"/>
                <a:cs typeface="Segoe UI"/>
              </a:rPr>
              <a:t>each </a:t>
            </a:r>
            <a:r>
              <a:rPr sz="2000" dirty="0" smtClean="0">
                <a:latin typeface="Segoe UI"/>
                <a:cs typeface="Segoe UI"/>
              </a:rPr>
              <a:t>knowledge</a:t>
            </a:r>
            <a:r>
              <a:rPr sz="2000" spc="-20" dirty="0" smtClean="0">
                <a:latin typeface="Segoe UI"/>
                <a:cs typeface="Segoe UI"/>
              </a:rPr>
              <a:t> area</a:t>
            </a:r>
            <a:endParaRPr sz="2000" dirty="0" smtClean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/>
              <a:tabLst>
                <a:tab pos="357505" algn="l"/>
              </a:tabLst>
            </a:pPr>
            <a:r>
              <a:rPr sz="2000" dirty="0" smtClean="0">
                <a:latin typeface="Segoe UI"/>
                <a:cs typeface="Segoe UI"/>
              </a:rPr>
              <a:t>Determine</a:t>
            </a:r>
            <a:r>
              <a:rPr sz="2000" spc="-35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prioritize</a:t>
            </a:r>
            <a:endParaRPr sz="2000" dirty="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requirements</a:t>
            </a:r>
            <a:endParaRPr sz="2000" dirty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3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Create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scope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statement</a:t>
            </a:r>
            <a:endParaRPr sz="2000" dirty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AutoNum type="arabicPeriod" startAt="3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Assess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what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purchase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</a:t>
            </a:r>
            <a:endParaRPr sz="2000" dirty="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create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procurement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documents</a:t>
            </a:r>
            <a:endParaRPr sz="2000" dirty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5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Determine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planning</a:t>
            </a:r>
            <a:r>
              <a:rPr sz="2000" spc="-20" dirty="0">
                <a:latin typeface="Segoe UI"/>
                <a:cs typeface="Segoe UI"/>
              </a:rPr>
              <a:t> team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2244" y="1195806"/>
            <a:ext cx="4034154" cy="33185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AutoNum type="arabicPeriod" startAt="6"/>
              <a:tabLst>
                <a:tab pos="413384" algn="l"/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Create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WBS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WBS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Dictionary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6"/>
              <a:tabLst>
                <a:tab pos="413384" algn="l"/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Create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activity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list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6"/>
              <a:tabLst>
                <a:tab pos="413384" algn="l"/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Create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network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diagram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6"/>
              <a:tabLst>
                <a:tab pos="413384" algn="l"/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Estimate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resource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requirements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6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Estimate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duration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cost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AutoNum type="arabicPeriod" startAt="6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Determine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critical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path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6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Develop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schedule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6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Develop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budget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egoe UI"/>
                <a:cs typeface="Segoe UI"/>
              </a:rPr>
              <a:t>Next</a:t>
            </a:r>
            <a:r>
              <a:rPr sz="2000" spc="-10" dirty="0">
                <a:latin typeface="Segoe UI"/>
                <a:cs typeface="Segoe UI"/>
              </a:rPr>
              <a:t> slide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4492" y="920953"/>
            <a:ext cx="4180204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What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 done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during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each </a:t>
            </a:r>
            <a:r>
              <a:rPr sz="2400" spc="-25" dirty="0">
                <a:latin typeface="Segoe UI"/>
                <a:cs typeface="Segoe UI"/>
              </a:rPr>
              <a:t>of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0" dirty="0">
                <a:latin typeface="Segoe UI"/>
                <a:cs typeface="Segoe UI"/>
              </a:rPr>
              <a:t> management </a:t>
            </a:r>
            <a:r>
              <a:rPr sz="2400" dirty="0">
                <a:latin typeface="Segoe UI"/>
                <a:cs typeface="Segoe UI"/>
              </a:rPr>
              <a:t>process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groups</a:t>
            </a:r>
            <a:endParaRPr sz="24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Initiating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Planning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Executing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dirty="0">
                <a:latin typeface="Segoe UI"/>
                <a:cs typeface="Segoe UI"/>
              </a:rPr>
              <a:t>Monitoring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Controlling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Closing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134" y="939165"/>
            <a:ext cx="36836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What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you do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not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but </a:t>
            </a:r>
            <a:r>
              <a:rPr sz="2400" dirty="0">
                <a:latin typeface="Segoe UI"/>
                <a:cs typeface="Segoe UI"/>
              </a:rPr>
              <a:t>should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your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real </a:t>
            </a:r>
            <a:r>
              <a:rPr sz="2400" dirty="0">
                <a:latin typeface="Segoe UI"/>
                <a:cs typeface="Segoe UI"/>
              </a:rPr>
              <a:t>world during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each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management </a:t>
            </a:r>
            <a:r>
              <a:rPr sz="2400" dirty="0">
                <a:latin typeface="Segoe UI"/>
                <a:cs typeface="Segoe UI"/>
              </a:rPr>
              <a:t>process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groups.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35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Planning</a:t>
            </a:r>
            <a:r>
              <a:rPr spc="-85" dirty="0"/>
              <a:t> </a:t>
            </a:r>
            <a:r>
              <a:rPr dirty="0"/>
              <a:t>Process</a:t>
            </a:r>
            <a:r>
              <a:rPr spc="-110" dirty="0"/>
              <a:t> </a:t>
            </a:r>
            <a:r>
              <a:rPr spc="-10" dirty="0"/>
              <a:t>Group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14045" y="738450"/>
            <a:ext cx="3597910" cy="40259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Segoe UI"/>
                <a:cs typeface="Segoe UI"/>
              </a:rPr>
              <a:t>Steps</a:t>
            </a:r>
          </a:p>
          <a:p>
            <a:pPr marL="413384" marR="377825" indent="-401320">
              <a:lnSpc>
                <a:spcPct val="90000"/>
              </a:lnSpc>
              <a:spcBef>
                <a:spcPts val="484"/>
              </a:spcBef>
              <a:buClr>
                <a:srgbClr val="E36C09"/>
              </a:buClr>
              <a:buAutoNum type="arabicPeriod" startAt="14"/>
              <a:tabLst>
                <a:tab pos="414020" algn="l"/>
              </a:tabLst>
            </a:pPr>
            <a:r>
              <a:rPr sz="2000" dirty="0" smtClean="0">
                <a:latin typeface="Segoe UI"/>
                <a:cs typeface="Segoe UI"/>
              </a:rPr>
              <a:t>Determine</a:t>
            </a:r>
            <a:r>
              <a:rPr sz="2000" spc="-35" dirty="0" smtClean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quality </a:t>
            </a:r>
            <a:r>
              <a:rPr sz="2000" dirty="0" smtClean="0">
                <a:latin typeface="Segoe UI"/>
                <a:cs typeface="Segoe UI"/>
              </a:rPr>
              <a:t>standards,</a:t>
            </a:r>
            <a:r>
              <a:rPr sz="2000" spc="-55" dirty="0" smtClean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processes</a:t>
            </a:r>
            <a:r>
              <a:rPr sz="2000" spc="-30" dirty="0" smtClean="0">
                <a:latin typeface="Segoe UI"/>
                <a:cs typeface="Segoe UI"/>
              </a:rPr>
              <a:t> </a:t>
            </a:r>
            <a:r>
              <a:rPr sz="2000" spc="-25" dirty="0" smtClean="0">
                <a:latin typeface="Segoe UI"/>
                <a:cs typeface="Segoe UI"/>
              </a:rPr>
              <a:t>and </a:t>
            </a:r>
            <a:r>
              <a:rPr sz="2000" spc="-10" dirty="0" smtClean="0">
                <a:latin typeface="Segoe UI"/>
                <a:cs typeface="Segoe UI"/>
              </a:rPr>
              <a:t>metrics</a:t>
            </a:r>
            <a:endParaRPr sz="2000" dirty="0" smtClean="0">
              <a:latin typeface="Segoe UI"/>
              <a:cs typeface="Segoe UI"/>
            </a:endParaRPr>
          </a:p>
          <a:p>
            <a:pPr marL="413384" indent="-401320">
              <a:lnSpc>
                <a:spcPts val="2280"/>
              </a:lnSpc>
              <a:spcBef>
                <a:spcPts val="240"/>
              </a:spcBef>
              <a:buClr>
                <a:srgbClr val="E36C09"/>
              </a:buClr>
              <a:buAutoNum type="arabicPeriod" startAt="14"/>
              <a:tabLst>
                <a:tab pos="414020" algn="l"/>
              </a:tabLst>
            </a:pPr>
            <a:r>
              <a:rPr sz="2000" dirty="0" smtClean="0">
                <a:latin typeface="Segoe UI"/>
                <a:cs typeface="Segoe UI"/>
              </a:rPr>
              <a:t>Determine </a:t>
            </a:r>
            <a:r>
              <a:rPr sz="2000" dirty="0">
                <a:latin typeface="Segoe UI"/>
                <a:cs typeface="Segoe UI"/>
              </a:rPr>
              <a:t>team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charter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</a:t>
            </a:r>
            <a:endParaRPr sz="2000" dirty="0">
              <a:latin typeface="Segoe UI"/>
              <a:cs typeface="Segoe UI"/>
            </a:endParaRPr>
          </a:p>
          <a:p>
            <a:pPr marL="413384">
              <a:lnSpc>
                <a:spcPts val="2280"/>
              </a:lnSpc>
            </a:pPr>
            <a:r>
              <a:rPr sz="2000" dirty="0">
                <a:latin typeface="Segoe UI"/>
                <a:cs typeface="Segoe UI"/>
              </a:rPr>
              <a:t>all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roles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responsibilities</a:t>
            </a:r>
            <a:endParaRPr sz="2000" dirty="0">
              <a:latin typeface="Segoe UI"/>
              <a:cs typeface="Segoe UI"/>
            </a:endParaRPr>
          </a:p>
          <a:p>
            <a:pPr marL="413384" marR="284480" indent="-401320">
              <a:lnSpc>
                <a:spcPts val="2160"/>
              </a:lnSpc>
              <a:spcBef>
                <a:spcPts val="509"/>
              </a:spcBef>
              <a:buClr>
                <a:srgbClr val="E36C09"/>
              </a:buClr>
              <a:buAutoNum type="arabicPeriod" startAt="16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Plan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communications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 </a:t>
            </a:r>
            <a:r>
              <a:rPr sz="2000" dirty="0">
                <a:latin typeface="Segoe UI"/>
                <a:cs typeface="Segoe UI"/>
              </a:rPr>
              <a:t>stakeholder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engagement</a:t>
            </a:r>
            <a:endParaRPr sz="2000" dirty="0">
              <a:latin typeface="Segoe UI"/>
              <a:cs typeface="Segoe UI"/>
            </a:endParaRPr>
          </a:p>
          <a:p>
            <a:pPr marL="413384" marR="118745" indent="-401320">
              <a:lnSpc>
                <a:spcPct val="90000"/>
              </a:lnSpc>
              <a:spcBef>
                <a:spcPts val="450"/>
              </a:spcBef>
              <a:buClr>
                <a:srgbClr val="E36C09"/>
              </a:buClr>
              <a:buAutoNum type="arabicPeriod" startAt="16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Perform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risk</a:t>
            </a:r>
            <a:r>
              <a:rPr sz="2000" spc="-10" dirty="0">
                <a:latin typeface="Segoe UI"/>
                <a:cs typeface="Segoe UI"/>
              </a:rPr>
              <a:t> identification </a:t>
            </a:r>
            <a:r>
              <a:rPr sz="2000" dirty="0">
                <a:latin typeface="Segoe UI"/>
                <a:cs typeface="Segoe UI"/>
              </a:rPr>
              <a:t>qualitative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quantitative </a:t>
            </a:r>
            <a:r>
              <a:rPr sz="2000" dirty="0">
                <a:latin typeface="Segoe UI"/>
                <a:cs typeface="Segoe UI"/>
              </a:rPr>
              <a:t>risk analysis,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risk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response planning</a:t>
            </a:r>
            <a:endParaRPr sz="2000" dirty="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240"/>
              </a:spcBef>
              <a:buClr>
                <a:srgbClr val="E36C09"/>
              </a:buClr>
              <a:buAutoNum type="arabicPeriod" startAt="16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Go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back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-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iteration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7002" y="1124203"/>
            <a:ext cx="4235450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5"/>
              </a:spcBef>
              <a:buClr>
                <a:srgbClr val="E36C09"/>
              </a:buClr>
              <a:buAutoNum type="arabicPeriod" startAt="19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Finalize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procurement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strategy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</a:t>
            </a:r>
            <a:endParaRPr sz="2000">
              <a:latin typeface="Segoe UI"/>
              <a:cs typeface="Segoe UI"/>
            </a:endParaRPr>
          </a:p>
          <a:p>
            <a:pPr marL="413384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documents</a:t>
            </a:r>
            <a:endParaRPr sz="2000">
              <a:latin typeface="Segoe UI"/>
              <a:cs typeface="Segoe UI"/>
            </a:endParaRPr>
          </a:p>
          <a:p>
            <a:pPr marL="413384" marR="138430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20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Create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change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configuration </a:t>
            </a:r>
            <a:r>
              <a:rPr sz="2000" dirty="0">
                <a:latin typeface="Segoe UI"/>
                <a:cs typeface="Segoe UI"/>
              </a:rPr>
              <a:t>management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plan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AutoNum type="arabicPeriod" startAt="20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Finalize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all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management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plans</a:t>
            </a:r>
            <a:endParaRPr sz="2000">
              <a:latin typeface="Segoe UI"/>
              <a:cs typeface="Segoe UI"/>
            </a:endParaRPr>
          </a:p>
          <a:p>
            <a:pPr marL="413384" marR="330200" indent="-401320">
              <a:lnSpc>
                <a:spcPct val="100000"/>
              </a:lnSpc>
              <a:spcBef>
                <a:spcPts val="475"/>
              </a:spcBef>
              <a:buClr>
                <a:srgbClr val="E36C09"/>
              </a:buClr>
              <a:buAutoNum type="arabicPeriod" startAt="20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Develop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realistic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sufficient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mgnt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plan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baseline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AutoNum type="arabicPeriod" startAt="20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Gain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formal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approval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plan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20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Hold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kickoff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meeting</a:t>
            </a:r>
            <a:endParaRPr sz="2000">
              <a:latin typeface="Segoe UI"/>
              <a:cs typeface="Segoe UI"/>
            </a:endParaRPr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20"/>
              <a:tabLst>
                <a:tab pos="414020" algn="l"/>
              </a:tabLst>
            </a:pPr>
            <a:r>
              <a:rPr sz="2000" dirty="0">
                <a:latin typeface="Segoe UI"/>
                <a:cs typeface="Segoe UI"/>
              </a:rPr>
              <a:t>Request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511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Executing</a:t>
            </a:r>
            <a:r>
              <a:rPr spc="-114" dirty="0"/>
              <a:t> </a:t>
            </a:r>
            <a:r>
              <a:rPr dirty="0"/>
              <a:t>Process</a:t>
            </a:r>
            <a:r>
              <a:rPr spc="-125" dirty="0"/>
              <a:t> </a:t>
            </a:r>
            <a:r>
              <a:rPr spc="-10" dirty="0"/>
              <a:t>Group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8599" y="1778253"/>
            <a:ext cx="4284345" cy="2573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Directing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managing</a:t>
            </a:r>
            <a:r>
              <a:rPr sz="2200" spc="-4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project</a:t>
            </a:r>
            <a:endParaRPr sz="22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Segoe UI"/>
                <a:cs typeface="Segoe UI"/>
              </a:rPr>
              <a:t>execution</a:t>
            </a:r>
            <a:endParaRPr sz="2200">
              <a:latin typeface="Segoe UI"/>
              <a:cs typeface="Segoe UI"/>
            </a:endParaRPr>
          </a:p>
          <a:p>
            <a:pPr marL="354965" marR="362585" indent="-342900">
              <a:lnSpc>
                <a:spcPct val="100000"/>
              </a:lnSpc>
              <a:spcBef>
                <a:spcPts val="525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Establishing</a:t>
            </a:r>
            <a:r>
              <a:rPr sz="2200" spc="-3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and</a:t>
            </a:r>
            <a:r>
              <a:rPr sz="2200" spc="-65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manage</a:t>
            </a:r>
            <a:r>
              <a:rPr sz="2200" spc="-6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the </a:t>
            </a:r>
            <a:r>
              <a:rPr sz="2200" dirty="0">
                <a:latin typeface="Segoe UI"/>
                <a:cs typeface="Segoe UI"/>
              </a:rPr>
              <a:t>project</a:t>
            </a:r>
            <a:r>
              <a:rPr sz="2200" spc="-105" dirty="0">
                <a:latin typeface="Segoe UI"/>
                <a:cs typeface="Segoe UI"/>
              </a:rPr>
              <a:t> </a:t>
            </a:r>
            <a:r>
              <a:rPr sz="2200" spc="-20" dirty="0">
                <a:latin typeface="Segoe UI"/>
                <a:cs typeface="Segoe UI"/>
              </a:rPr>
              <a:t>team.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Coordinating</a:t>
            </a:r>
            <a:r>
              <a:rPr sz="2200" spc="-9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people</a:t>
            </a:r>
            <a:r>
              <a:rPr sz="2200" spc="-130" dirty="0">
                <a:latin typeface="Segoe UI"/>
                <a:cs typeface="Segoe UI"/>
              </a:rPr>
              <a:t> </a:t>
            </a:r>
            <a:r>
              <a:rPr sz="2200" spc="-25" dirty="0">
                <a:latin typeface="Segoe UI"/>
                <a:cs typeface="Segoe UI"/>
              </a:rPr>
              <a:t>and</a:t>
            </a:r>
            <a:endParaRPr sz="22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</a:pPr>
            <a:r>
              <a:rPr sz="2200" spc="-10" dirty="0">
                <a:latin typeface="Segoe UI"/>
                <a:cs typeface="Segoe UI"/>
              </a:rPr>
              <a:t>resources</a:t>
            </a:r>
            <a:endParaRPr sz="22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E36C09"/>
              </a:buClr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Segoe UI"/>
                <a:cs typeface="Segoe UI"/>
              </a:rPr>
              <a:t>Monitoring</a:t>
            </a:r>
            <a:r>
              <a:rPr sz="2200" spc="-70" dirty="0">
                <a:latin typeface="Segoe UI"/>
                <a:cs typeface="Segoe UI"/>
              </a:rPr>
              <a:t> </a:t>
            </a:r>
            <a:r>
              <a:rPr sz="2200" dirty="0">
                <a:latin typeface="Segoe UI"/>
                <a:cs typeface="Segoe UI"/>
              </a:rPr>
              <a:t>team</a:t>
            </a:r>
            <a:r>
              <a:rPr sz="2200" spc="-8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performance</a:t>
            </a:r>
            <a:endParaRPr sz="22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07" y="854405"/>
            <a:ext cx="83350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Processes</a:t>
            </a:r>
            <a:r>
              <a:rPr sz="2400" spc="17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performed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complete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work</a:t>
            </a:r>
            <a:r>
              <a:rPr sz="2400" spc="18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defined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PMP</a:t>
            </a:r>
            <a:r>
              <a:rPr sz="2400" spc="19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to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satisfy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specification.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1142" y="1710586"/>
            <a:ext cx="3335654" cy="15684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Clr>
                <a:srgbClr val="E36C09"/>
              </a:buClr>
              <a:buFont typeface="Wingdings"/>
              <a:buChar char=""/>
              <a:tabLst>
                <a:tab pos="356235" algn="l"/>
              </a:tabLst>
            </a:pPr>
            <a:r>
              <a:rPr sz="2200" spc="-10" dirty="0">
                <a:latin typeface="Segoe UI"/>
                <a:cs typeface="Segoe UI"/>
              </a:rPr>
              <a:t>Procurement</a:t>
            </a:r>
            <a:endParaRPr sz="2200">
              <a:latin typeface="Segoe UI"/>
              <a:cs typeface="Segoe UI"/>
            </a:endParaRPr>
          </a:p>
          <a:p>
            <a:pPr marL="355600" indent="-343535">
              <a:lnSpc>
                <a:spcPct val="100000"/>
              </a:lnSpc>
              <a:spcBef>
                <a:spcPts val="535"/>
              </a:spcBef>
              <a:buClr>
                <a:srgbClr val="E36C09"/>
              </a:buClr>
              <a:buFont typeface="Wingdings"/>
              <a:buChar char=""/>
              <a:tabLst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Distributing</a:t>
            </a:r>
            <a:r>
              <a:rPr sz="2200" spc="-12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information</a:t>
            </a:r>
            <a:endParaRPr sz="2200">
              <a:latin typeface="Segoe UI"/>
              <a:cs typeface="Segoe UI"/>
            </a:endParaRPr>
          </a:p>
          <a:p>
            <a:pPr marL="355600" marR="622300" indent="-343535">
              <a:lnSpc>
                <a:spcPct val="100000"/>
              </a:lnSpc>
              <a:spcBef>
                <a:spcPts val="525"/>
              </a:spcBef>
              <a:buClr>
                <a:srgbClr val="E36C09"/>
              </a:buClr>
              <a:buFont typeface="Wingdings"/>
              <a:buChar char=""/>
              <a:tabLst>
                <a:tab pos="356235" algn="l"/>
              </a:tabLst>
            </a:pPr>
            <a:r>
              <a:rPr sz="2200" dirty="0">
                <a:latin typeface="Segoe UI"/>
                <a:cs typeface="Segoe UI"/>
              </a:rPr>
              <a:t>Performing</a:t>
            </a:r>
            <a:r>
              <a:rPr sz="2200" spc="-130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quality </a:t>
            </a:r>
            <a:r>
              <a:rPr sz="2200" dirty="0">
                <a:latin typeface="Segoe UI"/>
                <a:cs typeface="Segoe UI"/>
              </a:rPr>
              <a:t>assurance</a:t>
            </a:r>
            <a:r>
              <a:rPr sz="2200" spc="-75" dirty="0">
                <a:latin typeface="Segoe UI"/>
                <a:cs typeface="Segoe UI"/>
              </a:rPr>
              <a:t> </a:t>
            </a:r>
            <a:r>
              <a:rPr sz="2200" spc="-10" dirty="0">
                <a:latin typeface="Segoe UI"/>
                <a:cs typeface="Segoe UI"/>
              </a:rPr>
              <a:t>activities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51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Executing</a:t>
            </a:r>
            <a:r>
              <a:rPr spc="-105" dirty="0"/>
              <a:t> </a:t>
            </a:r>
            <a:r>
              <a:rPr dirty="0"/>
              <a:t>Process</a:t>
            </a:r>
            <a:r>
              <a:rPr spc="-120" dirty="0"/>
              <a:t> </a:t>
            </a:r>
            <a:r>
              <a:rPr spc="-10" dirty="0"/>
              <a:t>Group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9425" y="682002"/>
            <a:ext cx="2972180" cy="42368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51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Executing</a:t>
            </a:r>
            <a:r>
              <a:rPr spc="-105" dirty="0"/>
              <a:t> </a:t>
            </a:r>
            <a:r>
              <a:rPr dirty="0"/>
              <a:t>Process</a:t>
            </a:r>
            <a:r>
              <a:rPr spc="-120" dirty="0"/>
              <a:t> </a:t>
            </a:r>
            <a:r>
              <a:rPr spc="-10" dirty="0"/>
              <a:t>Group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1419" y="738450"/>
            <a:ext cx="3867150" cy="391966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Segoe UI"/>
                <a:cs typeface="Segoe UI"/>
              </a:rPr>
              <a:t>Steps</a:t>
            </a:r>
            <a:endParaRPr sz="2400" dirty="0">
              <a:latin typeface="Segoe UI"/>
              <a:cs typeface="Segoe UI"/>
            </a:endParaRPr>
          </a:p>
          <a:p>
            <a:pPr marL="356870" marR="118745" lvl="1" indent="-230504">
              <a:lnSpc>
                <a:spcPts val="2160"/>
              </a:lnSpc>
              <a:spcBef>
                <a:spcPts val="515"/>
              </a:spcBef>
              <a:buClr>
                <a:srgbClr val="E36C09"/>
              </a:buClr>
              <a:buAutoNum type="arabicPeriod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Execute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work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according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25" dirty="0">
                <a:latin typeface="Segoe UI"/>
                <a:cs typeface="Segoe UI"/>
              </a:rPr>
              <a:t> the </a:t>
            </a:r>
            <a:r>
              <a:rPr sz="2000" dirty="0">
                <a:latin typeface="Segoe UI"/>
                <a:cs typeface="Segoe UI"/>
              </a:rPr>
              <a:t>PM </a:t>
            </a:r>
            <a:r>
              <a:rPr sz="2000" spc="-20" dirty="0">
                <a:latin typeface="Segoe UI"/>
                <a:cs typeface="Segoe UI"/>
              </a:rPr>
              <a:t>Plan</a:t>
            </a:r>
            <a:endParaRPr sz="2000" dirty="0">
              <a:latin typeface="Segoe UI"/>
              <a:cs typeface="Segoe UI"/>
            </a:endParaRPr>
          </a:p>
          <a:p>
            <a:pPr marL="356870" marR="233679" lvl="1" indent="-230504">
              <a:lnSpc>
                <a:spcPts val="2160"/>
              </a:lnSpc>
              <a:spcBef>
                <a:spcPts val="484"/>
              </a:spcBef>
              <a:buClr>
                <a:srgbClr val="E36C09"/>
              </a:buClr>
              <a:buAutoNum type="arabicPeriod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Produce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product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deliverables </a:t>
            </a:r>
            <a:r>
              <a:rPr sz="2000" dirty="0">
                <a:latin typeface="Segoe UI"/>
                <a:cs typeface="Segoe UI"/>
              </a:rPr>
              <a:t>(product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scope)</a:t>
            </a:r>
            <a:endParaRPr sz="2000" dirty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210"/>
              </a:spcBef>
              <a:buClr>
                <a:srgbClr val="E36C09"/>
              </a:buClr>
              <a:buAutoNum type="arabicPeriod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Gather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work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performance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data</a:t>
            </a:r>
            <a:endParaRPr sz="2000" dirty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240"/>
              </a:spcBef>
              <a:buClr>
                <a:srgbClr val="E36C09"/>
              </a:buClr>
              <a:buAutoNum type="arabicPeriod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Request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changes</a:t>
            </a:r>
            <a:endParaRPr sz="2000" dirty="0">
              <a:latin typeface="Segoe UI"/>
              <a:cs typeface="Segoe UI"/>
            </a:endParaRPr>
          </a:p>
          <a:p>
            <a:pPr marL="356870" lvl="1" indent="-231140">
              <a:lnSpc>
                <a:spcPts val="2280"/>
              </a:lnSpc>
              <a:spcBef>
                <a:spcPts val="240"/>
              </a:spcBef>
              <a:buClr>
                <a:srgbClr val="E36C09"/>
              </a:buClr>
              <a:buAutoNum type="arabicPeriod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Implement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only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approved</a:t>
            </a:r>
            <a:endParaRPr sz="2000" dirty="0">
              <a:latin typeface="Segoe UI"/>
              <a:cs typeface="Segoe UI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latin typeface="Segoe UI"/>
                <a:cs typeface="Segoe UI"/>
              </a:rPr>
              <a:t>changes</a:t>
            </a:r>
            <a:endParaRPr sz="2000" dirty="0">
              <a:latin typeface="Segoe UI"/>
              <a:cs typeface="Segoe UI"/>
            </a:endParaRPr>
          </a:p>
          <a:p>
            <a:pPr marL="356870" marR="5080" lvl="1" indent="-230504">
              <a:lnSpc>
                <a:spcPts val="2160"/>
              </a:lnSpc>
              <a:spcBef>
                <a:spcPts val="515"/>
              </a:spcBef>
              <a:buClr>
                <a:srgbClr val="E36C09"/>
              </a:buClr>
              <a:buAutoNum type="arabicPeriod" startAt="6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Continuously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improve;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perform </a:t>
            </a:r>
            <a:r>
              <a:rPr sz="2000" dirty="0">
                <a:latin typeface="Segoe UI"/>
                <a:cs typeface="Segoe UI"/>
              </a:rPr>
              <a:t>progressive</a:t>
            </a:r>
            <a:r>
              <a:rPr sz="2000" spc="-7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elaboration</a:t>
            </a:r>
            <a:endParaRPr sz="2000" dirty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204"/>
              </a:spcBef>
              <a:buClr>
                <a:srgbClr val="E36C09"/>
              </a:buClr>
              <a:buAutoNum type="arabicPeriod" startAt="6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Follow </a:t>
            </a:r>
            <a:r>
              <a:rPr sz="2000" spc="-10" dirty="0">
                <a:latin typeface="Segoe UI"/>
                <a:cs typeface="Segoe UI"/>
              </a:rPr>
              <a:t>processes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2244" y="1172717"/>
            <a:ext cx="4077970" cy="34226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60045" marR="5080" indent="-347980">
              <a:lnSpc>
                <a:spcPct val="90000"/>
              </a:lnSpc>
              <a:spcBef>
                <a:spcPts val="350"/>
              </a:spcBef>
              <a:buClr>
                <a:srgbClr val="E36C09"/>
              </a:buClr>
              <a:buAutoNum type="arabicPeriod" startAt="8"/>
              <a:tabLst>
                <a:tab pos="360045" algn="l"/>
                <a:tab pos="360680" algn="l"/>
              </a:tabLst>
            </a:pPr>
            <a:r>
              <a:rPr sz="2100" dirty="0">
                <a:latin typeface="Segoe UI"/>
                <a:cs typeface="Segoe UI"/>
              </a:rPr>
              <a:t>Determine</a:t>
            </a:r>
            <a:r>
              <a:rPr sz="2100" spc="-35" dirty="0">
                <a:latin typeface="Segoe UI"/>
                <a:cs typeface="Segoe UI"/>
              </a:rPr>
              <a:t> </a:t>
            </a:r>
            <a:r>
              <a:rPr sz="2100" dirty="0">
                <a:latin typeface="Segoe UI"/>
                <a:cs typeface="Segoe UI"/>
              </a:rPr>
              <a:t>whether</a:t>
            </a:r>
            <a:r>
              <a:rPr sz="2100" spc="-35" dirty="0">
                <a:latin typeface="Segoe UI"/>
                <a:cs typeface="Segoe UI"/>
              </a:rPr>
              <a:t> </a:t>
            </a:r>
            <a:r>
              <a:rPr sz="2100" dirty="0">
                <a:latin typeface="Segoe UI"/>
                <a:cs typeface="Segoe UI"/>
              </a:rPr>
              <a:t>quality</a:t>
            </a:r>
            <a:r>
              <a:rPr sz="2100" spc="-20" dirty="0">
                <a:latin typeface="Segoe UI"/>
                <a:cs typeface="Segoe UI"/>
              </a:rPr>
              <a:t> plan </a:t>
            </a:r>
            <a:r>
              <a:rPr sz="2100" dirty="0">
                <a:latin typeface="Segoe UI"/>
                <a:cs typeface="Segoe UI"/>
              </a:rPr>
              <a:t>and</a:t>
            </a:r>
            <a:r>
              <a:rPr sz="2100" spc="-20" dirty="0">
                <a:latin typeface="Segoe UI"/>
                <a:cs typeface="Segoe UI"/>
              </a:rPr>
              <a:t> </a:t>
            </a:r>
            <a:r>
              <a:rPr sz="2100" dirty="0">
                <a:latin typeface="Segoe UI"/>
                <a:cs typeface="Segoe UI"/>
              </a:rPr>
              <a:t>process</a:t>
            </a:r>
            <a:r>
              <a:rPr sz="2100" spc="-45" dirty="0">
                <a:latin typeface="Segoe UI"/>
                <a:cs typeface="Segoe UI"/>
              </a:rPr>
              <a:t> </a:t>
            </a:r>
            <a:r>
              <a:rPr sz="2100" dirty="0">
                <a:latin typeface="Segoe UI"/>
                <a:cs typeface="Segoe UI"/>
              </a:rPr>
              <a:t>are</a:t>
            </a:r>
            <a:r>
              <a:rPr sz="2100" spc="-35" dirty="0">
                <a:latin typeface="Segoe UI"/>
                <a:cs typeface="Segoe UI"/>
              </a:rPr>
              <a:t> </a:t>
            </a:r>
            <a:r>
              <a:rPr sz="2100" dirty="0">
                <a:latin typeface="Segoe UI"/>
                <a:cs typeface="Segoe UI"/>
              </a:rPr>
              <a:t>correct</a:t>
            </a:r>
            <a:r>
              <a:rPr sz="2100" spc="-45" dirty="0">
                <a:latin typeface="Segoe UI"/>
                <a:cs typeface="Segoe UI"/>
              </a:rPr>
              <a:t> </a:t>
            </a:r>
            <a:r>
              <a:rPr sz="2100" spc="-25" dirty="0">
                <a:latin typeface="Segoe UI"/>
                <a:cs typeface="Segoe UI"/>
              </a:rPr>
              <a:t>and </a:t>
            </a:r>
            <a:r>
              <a:rPr sz="2100" spc="-10" dirty="0">
                <a:latin typeface="Segoe UI"/>
                <a:cs typeface="Segoe UI"/>
              </a:rPr>
              <a:t>effective</a:t>
            </a:r>
            <a:endParaRPr sz="2100">
              <a:latin typeface="Segoe UI"/>
              <a:cs typeface="Segoe UI"/>
            </a:endParaRPr>
          </a:p>
          <a:p>
            <a:pPr marL="360045" indent="-347980">
              <a:lnSpc>
                <a:spcPts val="2280"/>
              </a:lnSpc>
              <a:spcBef>
                <a:spcPts val="245"/>
              </a:spcBef>
              <a:buClr>
                <a:srgbClr val="E36C09"/>
              </a:buClr>
              <a:buAutoNum type="arabicPeriod" startAt="8"/>
              <a:tabLst>
                <a:tab pos="360045" algn="l"/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Perform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quality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audits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issue</a:t>
            </a:r>
            <a:endParaRPr sz="2000">
              <a:latin typeface="Segoe UI"/>
              <a:cs typeface="Segoe UI"/>
            </a:endParaRPr>
          </a:p>
          <a:p>
            <a:pPr marL="360045">
              <a:lnSpc>
                <a:spcPts val="2280"/>
              </a:lnSpc>
            </a:pPr>
            <a:r>
              <a:rPr sz="2000" dirty="0">
                <a:latin typeface="Segoe UI"/>
                <a:cs typeface="Segoe UI"/>
              </a:rPr>
              <a:t>quality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report</a:t>
            </a:r>
            <a:endParaRPr sz="2000">
              <a:latin typeface="Segoe UI"/>
              <a:cs typeface="Segoe UI"/>
            </a:endParaRPr>
          </a:p>
          <a:p>
            <a:pPr marL="360045" marR="215900" indent="-347980">
              <a:lnSpc>
                <a:spcPts val="2160"/>
              </a:lnSpc>
              <a:spcBef>
                <a:spcPts val="509"/>
              </a:spcBef>
              <a:buClr>
                <a:srgbClr val="E36C09"/>
              </a:buClr>
              <a:buAutoNum type="arabicPeriod" startAt="10"/>
              <a:tabLst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Acquire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final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team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physical resource</a:t>
            </a:r>
            <a:endParaRPr sz="2000">
              <a:latin typeface="Segoe UI"/>
              <a:cs typeface="Segoe UI"/>
            </a:endParaRPr>
          </a:p>
          <a:p>
            <a:pPr marL="360045" indent="-347980">
              <a:lnSpc>
                <a:spcPct val="100000"/>
              </a:lnSpc>
              <a:spcBef>
                <a:spcPts val="210"/>
              </a:spcBef>
              <a:buClr>
                <a:srgbClr val="E36C09"/>
              </a:buClr>
              <a:buAutoNum type="arabicPeriod" startAt="10"/>
              <a:tabLst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Manage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people</a:t>
            </a:r>
            <a:endParaRPr sz="2000">
              <a:latin typeface="Segoe UI"/>
              <a:cs typeface="Segoe UI"/>
            </a:endParaRPr>
          </a:p>
          <a:p>
            <a:pPr marL="360045" marR="362585" indent="-347980">
              <a:lnSpc>
                <a:spcPts val="2160"/>
              </a:lnSpc>
              <a:spcBef>
                <a:spcPts val="515"/>
              </a:spcBef>
              <a:buClr>
                <a:srgbClr val="E36C09"/>
              </a:buClr>
              <a:buAutoNum type="arabicPeriod" startAt="10"/>
              <a:tabLst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Evaluate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team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individual </a:t>
            </a:r>
            <a:r>
              <a:rPr sz="2000" dirty="0">
                <a:latin typeface="Segoe UI"/>
                <a:cs typeface="Segoe UI"/>
              </a:rPr>
              <a:t>performance; provide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training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egoe UI"/>
                <a:cs typeface="Segoe UI"/>
              </a:rPr>
              <a:t>Next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slide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513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Executing</a:t>
            </a:r>
            <a:r>
              <a:rPr spc="-105" dirty="0"/>
              <a:t> </a:t>
            </a:r>
            <a:r>
              <a:rPr dirty="0"/>
              <a:t>Process</a:t>
            </a:r>
            <a:r>
              <a:rPr spc="-120" dirty="0"/>
              <a:t> </a:t>
            </a:r>
            <a:r>
              <a:rPr spc="-10" dirty="0"/>
              <a:t>Group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843298"/>
            <a:ext cx="3851275" cy="367472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Segoe UI"/>
                <a:cs typeface="Segoe UI"/>
              </a:rPr>
              <a:t>Steps</a:t>
            </a:r>
          </a:p>
          <a:p>
            <a:pPr marL="358140" indent="-34607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3"/>
              <a:tabLst>
                <a:tab pos="358775" algn="l"/>
              </a:tabLst>
            </a:pPr>
            <a:r>
              <a:rPr sz="2000" dirty="0" smtClean="0">
                <a:latin typeface="Segoe UI"/>
                <a:cs typeface="Segoe UI"/>
              </a:rPr>
              <a:t>Hold</a:t>
            </a:r>
            <a:r>
              <a:rPr sz="2000" spc="-25" dirty="0" smtClean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team</a:t>
            </a:r>
            <a:r>
              <a:rPr sz="2000" spc="-30" dirty="0" smtClean="0">
                <a:latin typeface="Segoe UI"/>
                <a:cs typeface="Segoe UI"/>
              </a:rPr>
              <a:t> </a:t>
            </a:r>
            <a:r>
              <a:rPr sz="2000" dirty="0" smtClean="0">
                <a:latin typeface="Segoe UI"/>
                <a:cs typeface="Segoe UI"/>
              </a:rPr>
              <a:t>building</a:t>
            </a:r>
            <a:r>
              <a:rPr sz="2000" spc="15" dirty="0" smtClean="0">
                <a:latin typeface="Segoe UI"/>
                <a:cs typeface="Segoe UI"/>
              </a:rPr>
              <a:t> </a:t>
            </a:r>
            <a:r>
              <a:rPr sz="2000" spc="-10" dirty="0" smtClean="0">
                <a:latin typeface="Segoe UI"/>
                <a:cs typeface="Segoe UI"/>
              </a:rPr>
              <a:t>activities</a:t>
            </a:r>
            <a:endParaRPr sz="2000" dirty="0" smtClean="0">
              <a:latin typeface="Segoe UI"/>
              <a:cs typeface="Segoe UI"/>
            </a:endParaRPr>
          </a:p>
          <a:p>
            <a:pPr marL="358140" indent="-346075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AutoNum type="arabicPeriod" startAt="13"/>
              <a:tabLst>
                <a:tab pos="358775" algn="l"/>
              </a:tabLst>
            </a:pPr>
            <a:r>
              <a:rPr sz="2000" dirty="0" smtClean="0">
                <a:latin typeface="Segoe UI"/>
                <a:cs typeface="Segoe UI"/>
              </a:rPr>
              <a:t>Give</a:t>
            </a:r>
            <a:r>
              <a:rPr sz="2000" spc="-20" dirty="0" smtClean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recognition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rewards</a:t>
            </a:r>
            <a:endParaRPr sz="2000" dirty="0">
              <a:latin typeface="Segoe UI"/>
              <a:cs typeface="Segoe UI"/>
            </a:endParaRPr>
          </a:p>
          <a:p>
            <a:pPr marL="358140" indent="-34607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3"/>
              <a:tabLst>
                <a:tab pos="358775" algn="l"/>
              </a:tabLst>
            </a:pPr>
            <a:r>
              <a:rPr sz="2000" dirty="0">
                <a:latin typeface="Segoe UI"/>
                <a:cs typeface="Segoe UI"/>
              </a:rPr>
              <a:t>Use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issue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logs</a:t>
            </a:r>
            <a:endParaRPr sz="2000" dirty="0">
              <a:latin typeface="Segoe UI"/>
              <a:cs typeface="Segoe UI"/>
            </a:endParaRPr>
          </a:p>
          <a:p>
            <a:pPr marL="358140" indent="-34607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3"/>
              <a:tabLst>
                <a:tab pos="358775" algn="l"/>
              </a:tabLst>
            </a:pPr>
            <a:r>
              <a:rPr sz="2000" dirty="0">
                <a:latin typeface="Segoe UI"/>
                <a:cs typeface="Segoe UI"/>
              </a:rPr>
              <a:t>Facilitate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conflict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resolution</a:t>
            </a:r>
            <a:endParaRPr sz="2000" dirty="0">
              <a:latin typeface="Segoe UI"/>
              <a:cs typeface="Segoe UI"/>
            </a:endParaRPr>
          </a:p>
          <a:p>
            <a:pPr marL="358140" indent="-34607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3"/>
              <a:tabLst>
                <a:tab pos="358775" algn="l"/>
              </a:tabLst>
            </a:pPr>
            <a:r>
              <a:rPr sz="2000" dirty="0">
                <a:latin typeface="Segoe UI"/>
                <a:cs typeface="Segoe UI"/>
              </a:rPr>
              <a:t>Release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resource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work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is</a:t>
            </a:r>
            <a:endParaRPr sz="2000" dirty="0">
              <a:latin typeface="Segoe UI"/>
              <a:cs typeface="Segoe UI"/>
            </a:endParaRPr>
          </a:p>
          <a:p>
            <a:pPr marL="35814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completed</a:t>
            </a:r>
            <a:endParaRPr sz="2000" dirty="0">
              <a:latin typeface="Segoe UI"/>
              <a:cs typeface="Segoe UI"/>
            </a:endParaRPr>
          </a:p>
          <a:p>
            <a:pPr marL="358140" indent="-34607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8"/>
              <a:tabLst>
                <a:tab pos="358775" algn="l"/>
              </a:tabLst>
            </a:pPr>
            <a:r>
              <a:rPr sz="2000" dirty="0">
                <a:latin typeface="Segoe UI"/>
                <a:cs typeface="Segoe UI"/>
              </a:rPr>
              <a:t>Send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receive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information</a:t>
            </a:r>
            <a:endParaRPr sz="2000" dirty="0">
              <a:latin typeface="Segoe UI"/>
              <a:cs typeface="Segoe UI"/>
            </a:endParaRPr>
          </a:p>
          <a:p>
            <a:pPr marL="3581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solicit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feedback</a:t>
            </a:r>
            <a:endParaRPr sz="2000" dirty="0">
              <a:latin typeface="Segoe UI"/>
              <a:cs typeface="Segoe UI"/>
            </a:endParaRPr>
          </a:p>
          <a:p>
            <a:pPr marL="358140" indent="-34607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9"/>
              <a:tabLst>
                <a:tab pos="358775" algn="l"/>
              </a:tabLst>
            </a:pPr>
            <a:r>
              <a:rPr sz="2000" dirty="0">
                <a:latin typeface="Segoe UI"/>
                <a:cs typeface="Segoe UI"/>
              </a:rPr>
              <a:t>Report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 </a:t>
            </a:r>
            <a:r>
              <a:rPr sz="2000" spc="-10" dirty="0">
                <a:latin typeface="Segoe UI"/>
                <a:cs typeface="Segoe UI"/>
              </a:rPr>
              <a:t>performance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7315" y="1397888"/>
            <a:ext cx="4196715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marR="5080" indent="-230504">
              <a:lnSpc>
                <a:spcPct val="100000"/>
              </a:lnSpc>
              <a:spcBef>
                <a:spcPts val="105"/>
              </a:spcBef>
              <a:buClr>
                <a:srgbClr val="E36C09"/>
              </a:buClr>
              <a:buSzPct val="95000"/>
              <a:buAutoNum type="arabicPeriod" startAt="20"/>
              <a:tabLst>
                <a:tab pos="342900" algn="l"/>
              </a:tabLst>
            </a:pPr>
            <a:r>
              <a:rPr sz="2000" dirty="0">
                <a:latin typeface="Segoe UI"/>
                <a:cs typeface="Segoe UI"/>
              </a:rPr>
              <a:t>Facilitate</a:t>
            </a:r>
            <a:r>
              <a:rPr sz="2000" spc="-1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stakeholder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engagement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manage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expectation</a:t>
            </a:r>
            <a:endParaRPr sz="2000">
              <a:latin typeface="Segoe UI"/>
              <a:cs typeface="Segoe UI"/>
            </a:endParaRPr>
          </a:p>
          <a:p>
            <a:pPr marL="342900" indent="-33020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SzPct val="95000"/>
              <a:buAutoNum type="arabicPeriod" startAt="20"/>
              <a:tabLst>
                <a:tab pos="342900" algn="l"/>
              </a:tabLst>
            </a:pPr>
            <a:r>
              <a:rPr sz="2000" dirty="0">
                <a:latin typeface="Segoe UI"/>
                <a:cs typeface="Segoe UI"/>
              </a:rPr>
              <a:t>Hold</a:t>
            </a:r>
            <a:r>
              <a:rPr sz="2000" spc="-10" dirty="0">
                <a:latin typeface="Segoe UI"/>
                <a:cs typeface="Segoe UI"/>
              </a:rPr>
              <a:t> meetings</a:t>
            </a:r>
            <a:endParaRPr sz="2000">
              <a:latin typeface="Segoe UI"/>
              <a:cs typeface="Segoe UI"/>
            </a:endParaRPr>
          </a:p>
          <a:p>
            <a:pPr marL="242570" marR="465455" indent="-23050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SzPct val="95000"/>
              <a:buAutoNum type="arabicPeriod" startAt="20"/>
              <a:tabLst>
                <a:tab pos="342900" algn="l"/>
              </a:tabLst>
            </a:pPr>
            <a:r>
              <a:rPr sz="2000" dirty="0">
                <a:latin typeface="Segoe UI"/>
                <a:cs typeface="Segoe UI"/>
              </a:rPr>
              <a:t>Evaluate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sellers; negotiate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 </a:t>
            </a:r>
            <a:r>
              <a:rPr sz="2000" dirty="0">
                <a:latin typeface="Segoe UI"/>
                <a:cs typeface="Segoe UI"/>
              </a:rPr>
              <a:t>contract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 </a:t>
            </a:r>
            <a:r>
              <a:rPr sz="2000" spc="-10" dirty="0">
                <a:latin typeface="Segoe UI"/>
                <a:cs typeface="Segoe UI"/>
              </a:rPr>
              <a:t>sellers</a:t>
            </a:r>
            <a:endParaRPr sz="2000">
              <a:latin typeface="Segoe UI"/>
              <a:cs typeface="Segoe UI"/>
            </a:endParaRPr>
          </a:p>
          <a:p>
            <a:pPr marL="342900" indent="-33020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SzPct val="95000"/>
              <a:buAutoNum type="arabicPeriod" startAt="20"/>
              <a:tabLst>
                <a:tab pos="342900" algn="l"/>
              </a:tabLst>
            </a:pPr>
            <a:r>
              <a:rPr sz="2000" dirty="0">
                <a:latin typeface="Segoe UI"/>
                <a:cs typeface="Segoe UI"/>
              </a:rPr>
              <a:t>Use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share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knowledge</a:t>
            </a:r>
            <a:endParaRPr sz="2000">
              <a:latin typeface="Segoe UI"/>
              <a:cs typeface="Segoe UI"/>
            </a:endParaRPr>
          </a:p>
          <a:p>
            <a:pPr marL="342265" indent="-33020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SzPct val="95000"/>
              <a:buAutoNum type="arabicPeriod" startAt="20"/>
              <a:tabLst>
                <a:tab pos="342900" algn="l"/>
              </a:tabLst>
            </a:pPr>
            <a:r>
              <a:rPr sz="2000" dirty="0">
                <a:latin typeface="Segoe UI"/>
                <a:cs typeface="Segoe UI"/>
              </a:rPr>
              <a:t>Executing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contingency</a:t>
            </a:r>
            <a:r>
              <a:rPr sz="2000" spc="-20" dirty="0">
                <a:latin typeface="Segoe UI"/>
                <a:cs typeface="Segoe UI"/>
              </a:rPr>
              <a:t> plan</a:t>
            </a:r>
            <a:endParaRPr sz="2000">
              <a:latin typeface="Segoe UI"/>
              <a:cs typeface="Segoe UI"/>
            </a:endParaRPr>
          </a:p>
          <a:p>
            <a:pPr marL="342265" indent="-33020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SzPct val="95000"/>
              <a:buAutoNum type="arabicPeriod" startAt="20"/>
              <a:tabLst>
                <a:tab pos="342900" algn="l"/>
              </a:tabLst>
            </a:pPr>
            <a:r>
              <a:rPr sz="2000" dirty="0">
                <a:latin typeface="Segoe UI"/>
                <a:cs typeface="Segoe UI"/>
              </a:rPr>
              <a:t>Update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PM plan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10" dirty="0">
                <a:latin typeface="Segoe UI"/>
                <a:cs typeface="Segoe UI"/>
              </a:rPr>
              <a:t> project</a:t>
            </a:r>
            <a:endParaRPr sz="2000">
              <a:latin typeface="Segoe UI"/>
              <a:cs typeface="Segoe UI"/>
            </a:endParaRPr>
          </a:p>
          <a:p>
            <a:pPr marL="24257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documents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Char char="&gt;"/>
              <a:tabLst>
                <a:tab pos="312420" algn="l"/>
              </a:tabLst>
            </a:pPr>
            <a:r>
              <a:rPr sz="2400" dirty="0"/>
              <a:t>Monitoring</a:t>
            </a:r>
            <a:r>
              <a:rPr sz="2400" spc="-25" dirty="0"/>
              <a:t> </a:t>
            </a:r>
            <a:r>
              <a:rPr sz="2400" dirty="0"/>
              <a:t>&amp;</a:t>
            </a:r>
            <a:r>
              <a:rPr sz="2400" spc="-25" dirty="0"/>
              <a:t> </a:t>
            </a:r>
            <a:r>
              <a:rPr sz="2400" dirty="0"/>
              <a:t>Controlling</a:t>
            </a:r>
            <a:r>
              <a:rPr sz="2400" spc="-25" dirty="0"/>
              <a:t> </a:t>
            </a:r>
            <a:r>
              <a:rPr sz="2400" dirty="0"/>
              <a:t>Process</a:t>
            </a:r>
            <a:r>
              <a:rPr sz="2400" spc="-55" dirty="0"/>
              <a:t> </a:t>
            </a:r>
            <a:r>
              <a:rPr sz="2400" spc="-10" dirty="0"/>
              <a:t>Group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28599" y="2240661"/>
            <a:ext cx="4243070" cy="264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Involves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tracking,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reviewing,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egoe UI"/>
                <a:cs typeface="Segoe UI"/>
              </a:rPr>
              <a:t>regulating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progress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Includes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status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reporting,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progress </a:t>
            </a:r>
            <a:r>
              <a:rPr sz="2000" dirty="0">
                <a:latin typeface="Segoe UI"/>
                <a:cs typeface="Segoe UI"/>
              </a:rPr>
              <a:t>measurement,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forecasting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Reports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scope,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schedule,</a:t>
            </a:r>
            <a:r>
              <a:rPr sz="2000" spc="-10" dirty="0">
                <a:latin typeface="Segoe UI"/>
                <a:cs typeface="Segoe UI"/>
              </a:rPr>
              <a:t> cost,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resources,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quality,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risks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Controls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project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egoe UI"/>
                <a:cs typeface="Segoe UI"/>
              </a:rPr>
              <a:t>document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507" y="700785"/>
            <a:ext cx="83369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Those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processes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required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track,</a:t>
            </a:r>
            <a:r>
              <a:rPr sz="2400" spc="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review,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5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regulate</a:t>
            </a:r>
            <a:r>
              <a:rPr sz="2400" spc="60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dirty="0">
                <a:latin typeface="Segoe UI"/>
                <a:cs typeface="Segoe UI"/>
              </a:rPr>
              <a:t>progress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performance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 the project;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identify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any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areas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1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which</a:t>
            </a:r>
            <a:r>
              <a:rPr sz="2400" spc="18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changes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14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1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plan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are</a:t>
            </a:r>
            <a:r>
              <a:rPr sz="2400" spc="15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required;</a:t>
            </a:r>
            <a:r>
              <a:rPr sz="2400" spc="16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and</a:t>
            </a:r>
            <a:r>
              <a:rPr sz="2400" spc="17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initiate</a:t>
            </a:r>
            <a:r>
              <a:rPr sz="2400" spc="16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dirty="0">
                <a:latin typeface="Segoe UI"/>
                <a:cs typeface="Segoe UI"/>
              </a:rPr>
              <a:t>corresponding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changes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8951" y="2293747"/>
            <a:ext cx="3740150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9270" indent="-343535" algn="just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Wingdings"/>
              <a:buChar char=""/>
              <a:tabLst>
                <a:tab pos="356235" algn="l"/>
              </a:tabLst>
            </a:pPr>
            <a:r>
              <a:rPr sz="2000" dirty="0">
                <a:latin typeface="Segoe UI"/>
                <a:cs typeface="Segoe UI"/>
              </a:rPr>
              <a:t>Includes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control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scope, </a:t>
            </a:r>
            <a:r>
              <a:rPr sz="2000" dirty="0">
                <a:latin typeface="Segoe UI"/>
                <a:cs typeface="Segoe UI"/>
              </a:rPr>
              <a:t>schedule,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costs,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risks</a:t>
            </a:r>
            <a:endParaRPr sz="2000">
              <a:latin typeface="Segoe UI"/>
              <a:cs typeface="Segoe UI"/>
            </a:endParaRPr>
          </a:p>
          <a:p>
            <a:pPr marL="355600" marR="521334" indent="-343535" algn="just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Wingdings"/>
              <a:buChar char=""/>
              <a:tabLst>
                <a:tab pos="356235" algn="l"/>
              </a:tabLst>
            </a:pPr>
            <a:r>
              <a:rPr sz="2000" dirty="0">
                <a:latin typeface="Segoe UI"/>
                <a:cs typeface="Segoe UI"/>
              </a:rPr>
              <a:t>Formalizes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acceptance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 </a:t>
            </a:r>
            <a:r>
              <a:rPr sz="2000" dirty="0">
                <a:latin typeface="Segoe UI"/>
                <a:cs typeface="Segoe UI"/>
              </a:rPr>
              <a:t>deliverables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(called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scope verification)</a:t>
            </a:r>
            <a:endParaRPr sz="2000">
              <a:latin typeface="Segoe UI"/>
              <a:cs typeface="Segoe UI"/>
            </a:endParaRPr>
          </a:p>
          <a:p>
            <a:pPr marL="355600" indent="-343535" algn="just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6235" algn="l"/>
              </a:tabLst>
            </a:pPr>
            <a:r>
              <a:rPr sz="2000" dirty="0">
                <a:latin typeface="Segoe UI"/>
                <a:cs typeface="Segoe UI"/>
              </a:rPr>
              <a:t>Records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quality</a:t>
            </a:r>
            <a:r>
              <a:rPr sz="2000" spc="-6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control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results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Char char="&gt;"/>
              <a:tabLst>
                <a:tab pos="312420" algn="l"/>
              </a:tabLst>
            </a:pPr>
            <a:r>
              <a:rPr sz="2400" dirty="0"/>
              <a:t>Monitoring</a:t>
            </a:r>
            <a:r>
              <a:rPr sz="2400" spc="-25" dirty="0"/>
              <a:t> </a:t>
            </a:r>
            <a:r>
              <a:rPr sz="2400" dirty="0"/>
              <a:t>&amp;</a:t>
            </a:r>
            <a:r>
              <a:rPr sz="2400" spc="-25" dirty="0"/>
              <a:t> </a:t>
            </a:r>
            <a:r>
              <a:rPr sz="2400" dirty="0"/>
              <a:t>Controlling</a:t>
            </a:r>
            <a:r>
              <a:rPr sz="2400" spc="-25" dirty="0"/>
              <a:t> </a:t>
            </a:r>
            <a:r>
              <a:rPr sz="2400" dirty="0"/>
              <a:t>Process</a:t>
            </a:r>
            <a:r>
              <a:rPr sz="2400" spc="-40" dirty="0"/>
              <a:t> </a:t>
            </a:r>
            <a:r>
              <a:rPr sz="2400" spc="-10" dirty="0"/>
              <a:t>Group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882" y="732955"/>
            <a:ext cx="5746717" cy="42444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Char char="&gt;"/>
              <a:tabLst>
                <a:tab pos="312420" algn="l"/>
              </a:tabLst>
            </a:pPr>
            <a:r>
              <a:rPr sz="2400" dirty="0"/>
              <a:t>Monitoring</a:t>
            </a:r>
            <a:r>
              <a:rPr sz="2400" spc="-30" dirty="0"/>
              <a:t> </a:t>
            </a:r>
            <a:r>
              <a:rPr sz="2400" dirty="0"/>
              <a:t>&amp;</a:t>
            </a:r>
            <a:r>
              <a:rPr sz="2400" spc="-25" dirty="0"/>
              <a:t> </a:t>
            </a:r>
            <a:r>
              <a:rPr sz="2400" dirty="0"/>
              <a:t>Controlling</a:t>
            </a:r>
            <a:r>
              <a:rPr sz="2400" spc="-25" dirty="0"/>
              <a:t> </a:t>
            </a:r>
            <a:r>
              <a:rPr sz="2400" dirty="0"/>
              <a:t>Process</a:t>
            </a:r>
            <a:r>
              <a:rPr sz="2400" spc="-45" dirty="0"/>
              <a:t> </a:t>
            </a:r>
            <a:r>
              <a:rPr sz="2400" spc="-10" dirty="0"/>
              <a:t>Group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45282"/>
            <a:ext cx="3659504" cy="3911968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6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 smtClean="0">
                <a:latin typeface="Segoe UI"/>
                <a:cs typeface="Segoe UI"/>
              </a:rPr>
              <a:t>Steps</a:t>
            </a:r>
            <a:endParaRPr sz="2200" dirty="0">
              <a:latin typeface="Segoe UI"/>
              <a:cs typeface="Segoe UI"/>
            </a:endParaRPr>
          </a:p>
          <a:p>
            <a:pPr marL="356870" lvl="1" indent="-230504">
              <a:lnSpc>
                <a:spcPts val="2165"/>
              </a:lnSpc>
              <a:spcBef>
                <a:spcPts val="225"/>
              </a:spcBef>
              <a:buClr>
                <a:srgbClr val="E36C09"/>
              </a:buClr>
              <a:buAutoNum type="arabicPeriod"/>
              <a:tabLst>
                <a:tab pos="357505" algn="l"/>
              </a:tabLst>
            </a:pPr>
            <a:r>
              <a:rPr sz="1900" spc="-55" dirty="0">
                <a:latin typeface="Segoe UI"/>
                <a:cs typeface="Segoe UI"/>
              </a:rPr>
              <a:t>Take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action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to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monitor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spc="-25" dirty="0">
                <a:latin typeface="Segoe UI"/>
                <a:cs typeface="Segoe UI"/>
              </a:rPr>
              <a:t>and</a:t>
            </a:r>
            <a:endParaRPr sz="1900" dirty="0">
              <a:latin typeface="Segoe UI"/>
              <a:cs typeface="Segoe UI"/>
            </a:endParaRPr>
          </a:p>
          <a:p>
            <a:pPr marL="356870">
              <a:lnSpc>
                <a:spcPts val="2165"/>
              </a:lnSpc>
            </a:pPr>
            <a:r>
              <a:rPr sz="1900" dirty="0">
                <a:latin typeface="Segoe UI"/>
                <a:cs typeface="Segoe UI"/>
              </a:rPr>
              <a:t>control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-5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project</a:t>
            </a:r>
            <a:endParaRPr sz="1900" dirty="0">
              <a:latin typeface="Segoe UI"/>
              <a:cs typeface="Segoe UI"/>
            </a:endParaRPr>
          </a:p>
          <a:p>
            <a:pPr marL="356870" marR="5080" lvl="1" indent="-230504">
              <a:lnSpc>
                <a:spcPts val="2050"/>
              </a:lnSpc>
              <a:spcBef>
                <a:spcPts val="490"/>
              </a:spcBef>
              <a:buClr>
                <a:srgbClr val="E36C09"/>
              </a:buClr>
              <a:buAutoNum type="arabicPeriod" startAt="2"/>
              <a:tabLst>
                <a:tab pos="357505" algn="l"/>
              </a:tabLst>
            </a:pPr>
            <a:r>
              <a:rPr sz="1900" dirty="0">
                <a:latin typeface="Segoe UI"/>
                <a:cs typeface="Segoe UI"/>
              </a:rPr>
              <a:t>Measure</a:t>
            </a:r>
            <a:r>
              <a:rPr sz="1900" spc="-10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performance</a:t>
            </a:r>
            <a:r>
              <a:rPr sz="1900" spc="-9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against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performance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measurement baseline</a:t>
            </a:r>
            <a:endParaRPr sz="1900" dirty="0">
              <a:latin typeface="Segoe UI"/>
              <a:cs typeface="Segoe UI"/>
            </a:endParaRPr>
          </a:p>
          <a:p>
            <a:pPr marL="356870" marR="128905" lvl="1" indent="-230504">
              <a:lnSpc>
                <a:spcPts val="2050"/>
              </a:lnSpc>
              <a:spcBef>
                <a:spcPts val="465"/>
              </a:spcBef>
              <a:buClr>
                <a:srgbClr val="E36C09"/>
              </a:buClr>
              <a:buAutoNum type="arabicPeriod" startAt="2"/>
              <a:tabLst>
                <a:tab pos="357505" algn="l"/>
              </a:tabLst>
            </a:pPr>
            <a:r>
              <a:rPr sz="1900" dirty="0">
                <a:latin typeface="Segoe UI"/>
                <a:cs typeface="Segoe UI"/>
              </a:rPr>
              <a:t>Measure</a:t>
            </a:r>
            <a:r>
              <a:rPr sz="1900" spc="-10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performance</a:t>
            </a:r>
            <a:r>
              <a:rPr sz="1900" spc="-90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against </a:t>
            </a:r>
            <a:r>
              <a:rPr sz="1900" dirty="0">
                <a:latin typeface="Segoe UI"/>
                <a:cs typeface="Segoe UI"/>
              </a:rPr>
              <a:t>other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metrics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in</a:t>
            </a:r>
            <a:r>
              <a:rPr sz="1900" spc="-3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the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PM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spc="-20" dirty="0">
                <a:latin typeface="Segoe UI"/>
                <a:cs typeface="Segoe UI"/>
              </a:rPr>
              <a:t>plan</a:t>
            </a:r>
            <a:endParaRPr sz="1900" dirty="0">
              <a:latin typeface="Segoe UI"/>
              <a:cs typeface="Segoe UI"/>
            </a:endParaRPr>
          </a:p>
          <a:p>
            <a:pPr marL="356870" lvl="1" indent="-230504">
              <a:lnSpc>
                <a:spcPts val="2165"/>
              </a:lnSpc>
              <a:spcBef>
                <a:spcPts val="200"/>
              </a:spcBef>
              <a:buClr>
                <a:srgbClr val="E36C09"/>
              </a:buClr>
              <a:buAutoNum type="arabicPeriod" startAt="2"/>
              <a:tabLst>
                <a:tab pos="357505" algn="l"/>
              </a:tabLst>
            </a:pPr>
            <a:r>
              <a:rPr sz="1900" dirty="0">
                <a:latin typeface="Segoe UI"/>
                <a:cs typeface="Segoe UI"/>
              </a:rPr>
              <a:t>Analyze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and</a:t>
            </a:r>
            <a:r>
              <a:rPr sz="1900" spc="-4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evaluate</a:t>
            </a:r>
            <a:endParaRPr sz="1900" dirty="0">
              <a:latin typeface="Segoe UI"/>
              <a:cs typeface="Segoe UI"/>
            </a:endParaRPr>
          </a:p>
          <a:p>
            <a:pPr marL="356870">
              <a:lnSpc>
                <a:spcPts val="2165"/>
              </a:lnSpc>
            </a:pPr>
            <a:r>
              <a:rPr sz="1900" spc="-10" dirty="0">
                <a:latin typeface="Segoe UI"/>
                <a:cs typeface="Segoe UI"/>
              </a:rPr>
              <a:t>performance</a:t>
            </a:r>
            <a:endParaRPr sz="1900" dirty="0">
              <a:latin typeface="Segoe UI"/>
              <a:cs typeface="Segoe UI"/>
            </a:endParaRPr>
          </a:p>
          <a:p>
            <a:pPr marL="356870" marR="69850" lvl="1" indent="-230504">
              <a:lnSpc>
                <a:spcPts val="2050"/>
              </a:lnSpc>
              <a:spcBef>
                <a:spcPts val="484"/>
              </a:spcBef>
              <a:buClr>
                <a:srgbClr val="E36C09"/>
              </a:buClr>
              <a:buAutoNum type="arabicPeriod" startAt="5"/>
              <a:tabLst>
                <a:tab pos="357505" algn="l"/>
              </a:tabLst>
            </a:pPr>
            <a:r>
              <a:rPr sz="1900" dirty="0">
                <a:latin typeface="Segoe UI"/>
                <a:cs typeface="Segoe UI"/>
              </a:rPr>
              <a:t>Determine</a:t>
            </a:r>
            <a:r>
              <a:rPr sz="1900" spc="-90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if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variances</a:t>
            </a:r>
            <a:r>
              <a:rPr sz="1900" spc="-7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warrant </a:t>
            </a:r>
            <a:r>
              <a:rPr sz="1900" dirty="0">
                <a:latin typeface="Segoe UI"/>
                <a:cs typeface="Segoe UI"/>
              </a:rPr>
              <a:t>a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corrective</a:t>
            </a:r>
            <a:r>
              <a:rPr sz="1900" spc="-5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action</a:t>
            </a:r>
            <a:r>
              <a:rPr sz="1900" spc="-35" dirty="0">
                <a:latin typeface="Segoe UI"/>
                <a:cs typeface="Segoe UI"/>
              </a:rPr>
              <a:t> </a:t>
            </a:r>
            <a:r>
              <a:rPr sz="1900" dirty="0">
                <a:latin typeface="Segoe UI"/>
                <a:cs typeface="Segoe UI"/>
              </a:rPr>
              <a:t>or</a:t>
            </a:r>
            <a:r>
              <a:rPr sz="1900" spc="-40" dirty="0">
                <a:latin typeface="Segoe UI"/>
                <a:cs typeface="Segoe UI"/>
              </a:rPr>
              <a:t> </a:t>
            </a:r>
            <a:r>
              <a:rPr sz="1900" spc="-20" dirty="0">
                <a:latin typeface="Segoe UI"/>
                <a:cs typeface="Segoe UI"/>
              </a:rPr>
              <a:t>other </a:t>
            </a:r>
            <a:r>
              <a:rPr sz="1900" dirty="0">
                <a:latin typeface="Segoe UI"/>
                <a:cs typeface="Segoe UI"/>
              </a:rPr>
              <a:t>change</a:t>
            </a:r>
            <a:r>
              <a:rPr sz="1900" spc="-65" dirty="0">
                <a:latin typeface="Segoe UI"/>
                <a:cs typeface="Segoe UI"/>
              </a:rPr>
              <a:t> </a:t>
            </a:r>
            <a:r>
              <a:rPr sz="1900" spc="-10" dirty="0">
                <a:latin typeface="Segoe UI"/>
                <a:cs typeface="Segoe UI"/>
              </a:rPr>
              <a:t>request(s)</a:t>
            </a:r>
            <a:endParaRPr sz="19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2244" y="1238199"/>
            <a:ext cx="424624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indent="-347980">
              <a:lnSpc>
                <a:spcPct val="100000"/>
              </a:lnSpc>
              <a:spcBef>
                <a:spcPts val="105"/>
              </a:spcBef>
              <a:buClr>
                <a:srgbClr val="E36C09"/>
              </a:buClr>
              <a:buAutoNum type="arabicPeriod" startAt="6"/>
              <a:tabLst>
                <a:tab pos="360045" algn="l"/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Influence</a:t>
            </a:r>
            <a:r>
              <a:rPr sz="2000" spc="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factors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cause</a:t>
            </a:r>
            <a:endParaRPr sz="2000">
              <a:latin typeface="Segoe UI"/>
              <a:cs typeface="Segoe UI"/>
            </a:endParaRPr>
          </a:p>
          <a:p>
            <a:pPr marL="360045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7"/>
              <a:tabLst>
                <a:tab pos="360045" algn="l"/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Request</a:t>
            </a:r>
            <a:r>
              <a:rPr sz="2000" spc="-6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7"/>
              <a:tabLst>
                <a:tab pos="360045" algn="l"/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Perform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integrated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change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</a:t>
            </a:r>
            <a:endParaRPr sz="2000">
              <a:latin typeface="Segoe UI"/>
              <a:cs typeface="Segoe UI"/>
            </a:endParaRPr>
          </a:p>
          <a:p>
            <a:pPr marL="360045" indent="-34798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7"/>
              <a:tabLst>
                <a:tab pos="360045" algn="l"/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Approve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reject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  <a:p>
            <a:pPr marL="360045" marR="287020" indent="-34798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7"/>
              <a:tabLst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Update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PM</a:t>
            </a:r>
            <a:r>
              <a:rPr sz="2000" spc="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plan and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project documents</a:t>
            </a:r>
            <a:endParaRPr sz="2000">
              <a:latin typeface="Segoe UI"/>
              <a:cs typeface="Segoe UI"/>
            </a:endParaRPr>
          </a:p>
          <a:p>
            <a:pPr marL="360045" marR="123189" indent="-34798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AutoNum type="arabicPeriod" startAt="7"/>
              <a:tabLst>
                <a:tab pos="360680" algn="l"/>
              </a:tabLst>
            </a:pPr>
            <a:r>
              <a:rPr sz="2000" dirty="0">
                <a:latin typeface="Segoe UI"/>
                <a:cs typeface="Segoe UI"/>
              </a:rPr>
              <a:t>Inform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stakeholders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results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change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requests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egoe UI"/>
                <a:cs typeface="Segoe UI"/>
              </a:rPr>
              <a:t>Next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slide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Char char="&gt;"/>
              <a:tabLst>
                <a:tab pos="312420" algn="l"/>
              </a:tabLst>
            </a:pPr>
            <a:r>
              <a:rPr sz="2400" dirty="0"/>
              <a:t>Monitoring</a:t>
            </a:r>
            <a:r>
              <a:rPr sz="2400" spc="-25" dirty="0"/>
              <a:t> </a:t>
            </a:r>
            <a:r>
              <a:rPr sz="2400" dirty="0"/>
              <a:t>&amp;</a:t>
            </a:r>
            <a:r>
              <a:rPr sz="2400" spc="-25" dirty="0"/>
              <a:t> </a:t>
            </a:r>
            <a:r>
              <a:rPr sz="2400" dirty="0"/>
              <a:t>Controlling</a:t>
            </a:r>
            <a:r>
              <a:rPr sz="2400" spc="-25" dirty="0"/>
              <a:t> </a:t>
            </a:r>
            <a:r>
              <a:rPr sz="2400" dirty="0"/>
              <a:t>Process</a:t>
            </a:r>
            <a:r>
              <a:rPr sz="2400" spc="-40" dirty="0"/>
              <a:t> </a:t>
            </a:r>
            <a:r>
              <a:rPr sz="2400" spc="-10" dirty="0"/>
              <a:t>Group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Steps</a:t>
            </a:r>
            <a:r>
              <a:rPr spc="-75" dirty="0"/>
              <a:t> </a:t>
            </a:r>
            <a:endParaRPr spc="-10" dirty="0"/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2"/>
              <a:tabLst>
                <a:tab pos="414020" algn="l"/>
              </a:tabLst>
            </a:pPr>
            <a:r>
              <a:rPr sz="2000" dirty="0"/>
              <a:t>Monitor</a:t>
            </a:r>
            <a:r>
              <a:rPr sz="2000" spc="-25" dirty="0"/>
              <a:t> </a:t>
            </a:r>
            <a:r>
              <a:rPr sz="2000" spc="-10" dirty="0"/>
              <a:t>stakeholder</a:t>
            </a:r>
            <a:endParaRPr sz="2000" dirty="0"/>
          </a:p>
          <a:p>
            <a:pPr marL="413384">
              <a:lnSpc>
                <a:spcPct val="100000"/>
              </a:lnSpc>
              <a:spcBef>
                <a:spcPts val="5"/>
              </a:spcBef>
            </a:pPr>
            <a:r>
              <a:rPr sz="2000" spc="-10" dirty="0"/>
              <a:t>engagement</a:t>
            </a:r>
            <a:endParaRPr sz="2000" dirty="0"/>
          </a:p>
          <a:p>
            <a:pPr marL="413384" marR="702945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3"/>
              <a:tabLst>
                <a:tab pos="414020" algn="l"/>
              </a:tabLst>
            </a:pPr>
            <a:r>
              <a:rPr sz="2000" dirty="0"/>
              <a:t>Confirm</a:t>
            </a:r>
            <a:r>
              <a:rPr sz="2000" spc="-40" dirty="0"/>
              <a:t> </a:t>
            </a:r>
            <a:r>
              <a:rPr sz="2000" spc="-10" dirty="0"/>
              <a:t>configuration compliance</a:t>
            </a:r>
            <a:endParaRPr sz="2000" dirty="0"/>
          </a:p>
          <a:p>
            <a:pPr marL="413384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3"/>
              <a:tabLst>
                <a:tab pos="414020" algn="l"/>
              </a:tabLst>
            </a:pPr>
            <a:r>
              <a:rPr sz="2000" dirty="0"/>
              <a:t>Create</a:t>
            </a:r>
            <a:r>
              <a:rPr sz="2000" spc="-75" dirty="0"/>
              <a:t> </a:t>
            </a:r>
            <a:r>
              <a:rPr sz="2000" spc="-10" dirty="0"/>
              <a:t>forecasts</a:t>
            </a:r>
            <a:endParaRPr sz="2000" dirty="0"/>
          </a:p>
          <a:p>
            <a:pPr marL="413384" marR="185420" indent="-4013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3"/>
              <a:tabLst>
                <a:tab pos="414020" algn="l"/>
              </a:tabLst>
            </a:pPr>
            <a:r>
              <a:rPr sz="2000" dirty="0"/>
              <a:t>Gain</a:t>
            </a:r>
            <a:r>
              <a:rPr sz="2000" spc="-25" dirty="0"/>
              <a:t> </a:t>
            </a:r>
            <a:r>
              <a:rPr sz="2000" dirty="0"/>
              <a:t>acceptance</a:t>
            </a:r>
            <a:r>
              <a:rPr sz="2000" spc="-35" dirty="0"/>
              <a:t> </a:t>
            </a:r>
            <a:r>
              <a:rPr sz="2000" dirty="0"/>
              <a:t>of</a:t>
            </a:r>
            <a:r>
              <a:rPr sz="2000" spc="-20" dirty="0"/>
              <a:t> </a:t>
            </a:r>
            <a:r>
              <a:rPr sz="2000" spc="-10" dirty="0"/>
              <a:t>interim </a:t>
            </a:r>
            <a:r>
              <a:rPr sz="2000" dirty="0"/>
              <a:t>deliverables</a:t>
            </a:r>
            <a:r>
              <a:rPr sz="2000" spc="-15" dirty="0"/>
              <a:t> </a:t>
            </a:r>
            <a:r>
              <a:rPr sz="2000" dirty="0"/>
              <a:t>from</a:t>
            </a:r>
            <a:r>
              <a:rPr sz="2000" spc="-45" dirty="0"/>
              <a:t> </a:t>
            </a:r>
            <a:r>
              <a:rPr sz="2000" spc="-25" dirty="0"/>
              <a:t>the </a:t>
            </a:r>
            <a:r>
              <a:rPr sz="2000" spc="-10" dirty="0"/>
              <a:t>customer</a:t>
            </a:r>
            <a:endParaRPr sz="2000" dirty="0"/>
          </a:p>
        </p:txBody>
      </p:sp>
      <p:sp>
        <p:nvSpPr>
          <p:cNvPr id="4" name="object 4"/>
          <p:cNvSpPr txBox="1"/>
          <p:nvPr/>
        </p:nvSpPr>
        <p:spPr>
          <a:xfrm>
            <a:off x="4492244" y="1337157"/>
            <a:ext cx="3586479" cy="24041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72440" indent="-46037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AutoNum type="arabicPeriod" startAt="17"/>
              <a:tabLst>
                <a:tab pos="472440" algn="l"/>
                <a:tab pos="473075" algn="l"/>
              </a:tabLst>
            </a:pPr>
            <a:r>
              <a:rPr sz="2000" dirty="0">
                <a:latin typeface="Segoe UI"/>
                <a:cs typeface="Segoe UI"/>
              </a:rPr>
              <a:t>Perform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quality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</a:t>
            </a:r>
            <a:endParaRPr sz="2000">
              <a:latin typeface="Segoe UI"/>
              <a:cs typeface="Segoe UI"/>
            </a:endParaRPr>
          </a:p>
          <a:p>
            <a:pPr marL="472440" marR="205104" indent="-460375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AutoNum type="arabicPeriod" startAt="17"/>
              <a:tabLst>
                <a:tab pos="472440" algn="l"/>
                <a:tab pos="473075" algn="l"/>
              </a:tabLst>
            </a:pPr>
            <a:r>
              <a:rPr sz="2000" dirty="0">
                <a:latin typeface="Segoe UI"/>
                <a:cs typeface="Segoe UI"/>
              </a:rPr>
              <a:t>Perform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risk</a:t>
            </a:r>
            <a:r>
              <a:rPr sz="2000" spc="-10" dirty="0">
                <a:latin typeface="Segoe UI"/>
                <a:cs typeface="Segoe UI"/>
              </a:rPr>
              <a:t> review, </a:t>
            </a:r>
            <a:r>
              <a:rPr sz="2000" dirty="0">
                <a:latin typeface="Segoe UI"/>
                <a:cs typeface="Segoe UI"/>
              </a:rPr>
              <a:t>reassessments,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audits</a:t>
            </a:r>
            <a:endParaRPr sz="2000">
              <a:latin typeface="Segoe UI"/>
              <a:cs typeface="Segoe UI"/>
            </a:endParaRPr>
          </a:p>
          <a:p>
            <a:pPr marL="472440" marR="5080" indent="-46037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7"/>
              <a:tabLst>
                <a:tab pos="472440" algn="l"/>
                <a:tab pos="473075" algn="l"/>
              </a:tabLst>
            </a:pPr>
            <a:r>
              <a:rPr sz="2000" dirty="0">
                <a:latin typeface="Segoe UI"/>
                <a:cs typeface="Segoe UI"/>
              </a:rPr>
              <a:t>Manage,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evaluate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close </a:t>
            </a:r>
            <a:r>
              <a:rPr sz="2000" spc="-10" dirty="0">
                <a:latin typeface="Segoe UI"/>
                <a:cs typeface="Segoe UI"/>
              </a:rPr>
              <a:t>procurements</a:t>
            </a:r>
            <a:endParaRPr sz="2000">
              <a:latin typeface="Segoe UI"/>
              <a:cs typeface="Segoe UI"/>
            </a:endParaRPr>
          </a:p>
          <a:p>
            <a:pPr marL="472440" indent="-46037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17"/>
              <a:tabLst>
                <a:tab pos="472440" algn="l"/>
                <a:tab pos="473075" algn="l"/>
              </a:tabLst>
            </a:pPr>
            <a:r>
              <a:rPr sz="2000" dirty="0">
                <a:latin typeface="Segoe UI"/>
                <a:cs typeface="Segoe UI"/>
              </a:rPr>
              <a:t>Evaluate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use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physical</a:t>
            </a:r>
            <a:endParaRPr sz="2000">
              <a:latin typeface="Segoe UI"/>
              <a:cs typeface="Segoe UI"/>
            </a:endParaRPr>
          </a:p>
          <a:p>
            <a:pPr marL="47244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resources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8998"/>
            <a:ext cx="3517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Char char="&gt;"/>
              <a:tabLst>
                <a:tab pos="312420" algn="l"/>
              </a:tabLst>
            </a:pPr>
            <a:r>
              <a:rPr sz="2400" dirty="0"/>
              <a:t>Closing</a:t>
            </a:r>
            <a:r>
              <a:rPr sz="2400" spc="-30" dirty="0"/>
              <a:t> </a:t>
            </a:r>
            <a:r>
              <a:rPr sz="2400" dirty="0"/>
              <a:t>Process</a:t>
            </a:r>
            <a:r>
              <a:rPr sz="2400" spc="-55" dirty="0"/>
              <a:t> </a:t>
            </a:r>
            <a:r>
              <a:rPr sz="2400" spc="-10" dirty="0"/>
              <a:t>Group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76555" indent="-342900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/>
              <a:t>Obtaining</a:t>
            </a:r>
            <a:r>
              <a:rPr spc="-15" dirty="0"/>
              <a:t> </a:t>
            </a:r>
            <a:r>
              <a:rPr dirty="0"/>
              <a:t>acceptance</a:t>
            </a:r>
            <a:r>
              <a:rPr spc="-15" dirty="0"/>
              <a:t> </a:t>
            </a:r>
            <a:r>
              <a:rPr dirty="0"/>
              <a:t>by</a:t>
            </a:r>
            <a:r>
              <a:rPr spc="-10" dirty="0"/>
              <a:t> </a:t>
            </a:r>
            <a:r>
              <a:rPr spc="-25" dirty="0"/>
              <a:t>the </a:t>
            </a:r>
            <a:r>
              <a:rPr dirty="0"/>
              <a:t>customer</a:t>
            </a:r>
            <a:r>
              <a:rPr spc="-4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sponsor</a:t>
            </a:r>
            <a:r>
              <a:rPr spc="-40" dirty="0"/>
              <a:t> </a:t>
            </a:r>
            <a:r>
              <a:rPr dirty="0"/>
              <a:t>(approval</a:t>
            </a:r>
            <a:r>
              <a:rPr spc="-35" dirty="0"/>
              <a:t> </a:t>
            </a:r>
            <a:r>
              <a:rPr spc="-25" dirty="0"/>
              <a:t>to </a:t>
            </a:r>
            <a:r>
              <a:rPr spc="-10" dirty="0"/>
              <a:t>close).</a:t>
            </a: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/>
              <a:t>Releasing</a:t>
            </a:r>
            <a:r>
              <a:rPr spc="-20" dirty="0"/>
              <a:t> </a:t>
            </a:r>
            <a:r>
              <a:rPr dirty="0"/>
              <a:t>people</a:t>
            </a:r>
            <a:r>
              <a:rPr spc="-1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resources.</a:t>
            </a:r>
          </a:p>
          <a:p>
            <a:pPr marL="354965" marR="5080" indent="-34290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/>
              <a:t>Reporting</a:t>
            </a:r>
            <a:r>
              <a:rPr spc="-5" dirty="0"/>
              <a:t> </a:t>
            </a:r>
            <a:r>
              <a:rPr dirty="0"/>
              <a:t>on</a:t>
            </a:r>
            <a:r>
              <a:rPr spc="10" dirty="0"/>
              <a:t> </a:t>
            </a:r>
            <a:r>
              <a:rPr dirty="0"/>
              <a:t>team</a:t>
            </a:r>
            <a:r>
              <a:rPr spc="-20" dirty="0"/>
              <a:t> </a:t>
            </a:r>
            <a:r>
              <a:rPr dirty="0"/>
              <a:t>performance </a:t>
            </a:r>
            <a:r>
              <a:rPr spc="-25" dirty="0"/>
              <a:t>and </a:t>
            </a:r>
            <a:r>
              <a:rPr dirty="0"/>
              <a:t>lessons</a:t>
            </a:r>
            <a:r>
              <a:rPr spc="-25" dirty="0"/>
              <a:t> </a:t>
            </a:r>
            <a:r>
              <a:rPr spc="-10" dirty="0"/>
              <a:t>learned</a:t>
            </a:r>
          </a:p>
          <a:p>
            <a:pPr marL="354965" marR="311150" indent="-34290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dirty="0"/>
              <a:t>Updating</a:t>
            </a:r>
            <a:r>
              <a:rPr spc="-4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finalizing</a:t>
            </a:r>
            <a:r>
              <a:rPr spc="5" dirty="0"/>
              <a:t> </a:t>
            </a:r>
            <a:r>
              <a:rPr spc="-10" dirty="0"/>
              <a:t>documents, </a:t>
            </a:r>
            <a:r>
              <a:rPr dirty="0"/>
              <a:t>project</a:t>
            </a:r>
            <a:r>
              <a:rPr spc="-35" dirty="0"/>
              <a:t> </a:t>
            </a:r>
            <a:r>
              <a:rPr dirty="0"/>
              <a:t>records,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results.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3507" y="700785"/>
            <a:ext cx="83356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Processes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performed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terminate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formally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all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activities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50" dirty="0">
                <a:latin typeface="Segoe UI"/>
                <a:cs typeface="Segoe UI"/>
              </a:rPr>
              <a:t>a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20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2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phase,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&amp;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transfer</a:t>
            </a:r>
            <a:r>
              <a:rPr sz="2400" spc="2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204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completed</a:t>
            </a:r>
            <a:r>
              <a:rPr sz="2400" spc="2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product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others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close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cancelled</a:t>
            </a:r>
            <a:r>
              <a:rPr sz="2400" spc="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project.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2142" y="1911197"/>
            <a:ext cx="3124200" cy="17329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Close</a:t>
            </a:r>
            <a:r>
              <a:rPr sz="2000" spc="-10" dirty="0">
                <a:latin typeface="Segoe UI"/>
                <a:cs typeface="Segoe UI"/>
              </a:rPr>
              <a:t> procurements.</a:t>
            </a:r>
            <a:endParaRPr sz="2000">
              <a:latin typeface="Segoe UI"/>
              <a:cs typeface="Segoe UI"/>
            </a:endParaRPr>
          </a:p>
          <a:p>
            <a:pPr marL="354965" marR="56197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Storing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or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archiving information.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Segoe UI"/>
                <a:cs typeface="Segoe UI"/>
              </a:rPr>
              <a:t>Formally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close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or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phase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1419" y="738671"/>
            <a:ext cx="3623945" cy="35375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70"/>
              </a:spcBef>
              <a:buClr>
                <a:srgbClr val="E36C09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49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Processes</a:t>
            </a:r>
            <a:endParaRPr sz="2400">
              <a:latin typeface="Segoe UI"/>
              <a:cs typeface="Segoe UI"/>
            </a:endParaRPr>
          </a:p>
          <a:p>
            <a:pPr marL="413384">
              <a:lnSpc>
                <a:spcPct val="100000"/>
              </a:lnSpc>
              <a:spcBef>
                <a:spcPts val="489"/>
              </a:spcBef>
              <a:tabLst>
                <a:tab pos="870585" algn="l"/>
              </a:tabLst>
            </a:pPr>
            <a:r>
              <a:rPr sz="2000" spc="-50" dirty="0">
                <a:solidFill>
                  <a:srgbClr val="E36C09"/>
                </a:solidFill>
                <a:latin typeface="Arial"/>
                <a:cs typeface="Arial"/>
              </a:rPr>
              <a:t>–</a:t>
            </a:r>
            <a:r>
              <a:rPr sz="2000" dirty="0">
                <a:solidFill>
                  <a:srgbClr val="E36C09"/>
                </a:solidFill>
                <a:latin typeface="Arial"/>
                <a:cs typeface="Arial"/>
              </a:rPr>
              <a:t>	</a:t>
            </a:r>
            <a:r>
              <a:rPr sz="2000" dirty="0">
                <a:latin typeface="Segoe UI"/>
                <a:cs typeface="Segoe UI"/>
              </a:rPr>
              <a:t>Type</a:t>
            </a:r>
            <a:r>
              <a:rPr sz="2000" spc="-8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of</a:t>
            </a:r>
            <a:r>
              <a:rPr sz="2000" spc="-7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processes</a:t>
            </a:r>
            <a:endParaRPr sz="20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570"/>
              </a:spcBef>
              <a:buClr>
                <a:srgbClr val="E36C0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5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Process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Groups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Segoe UI"/>
                <a:cs typeface="Segoe UI"/>
              </a:rPr>
              <a:t>Initiating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Segoe UI"/>
                <a:cs typeface="Segoe UI"/>
              </a:rPr>
              <a:t>Planning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Segoe UI"/>
                <a:cs typeface="Segoe UI"/>
              </a:rPr>
              <a:t>Executing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Monitoring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&amp;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Controlling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10" dirty="0">
                <a:latin typeface="Segoe UI"/>
                <a:cs typeface="Segoe UI"/>
              </a:rPr>
              <a:t>Closing</a:t>
            </a:r>
            <a:endParaRPr sz="20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570"/>
              </a:spcBef>
              <a:buClr>
                <a:srgbClr val="E36C09"/>
              </a:buClr>
              <a:buAutoNum type="arabicPeriod" startAt="2"/>
              <a:tabLst>
                <a:tab pos="469265" algn="l"/>
                <a:tab pos="469900" algn="l"/>
              </a:tabLst>
            </a:pPr>
            <a:r>
              <a:rPr sz="2400" dirty="0">
                <a:latin typeface="Segoe UI"/>
                <a:cs typeface="Segoe UI"/>
              </a:rPr>
              <a:t>10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Knowledge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Areas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8998"/>
            <a:ext cx="3520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indent="-299720">
              <a:lnSpc>
                <a:spcPct val="100000"/>
              </a:lnSpc>
              <a:spcBef>
                <a:spcPts val="100"/>
              </a:spcBef>
              <a:buChar char="&gt;"/>
              <a:tabLst>
                <a:tab pos="312420" algn="l"/>
              </a:tabLst>
            </a:pPr>
            <a:r>
              <a:rPr sz="2400" dirty="0"/>
              <a:t>Closing</a:t>
            </a:r>
            <a:r>
              <a:rPr sz="2400" spc="-30" dirty="0"/>
              <a:t> </a:t>
            </a:r>
            <a:r>
              <a:rPr sz="2400" dirty="0"/>
              <a:t>Process</a:t>
            </a:r>
            <a:r>
              <a:rPr sz="2400" spc="-35" dirty="0"/>
              <a:t> </a:t>
            </a:r>
            <a:r>
              <a:rPr sz="2400" spc="-10" dirty="0"/>
              <a:t>Group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9157" y="2076667"/>
            <a:ext cx="3934330" cy="11907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4109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Closing</a:t>
            </a:r>
            <a:r>
              <a:rPr spc="-75" dirty="0"/>
              <a:t> </a:t>
            </a:r>
            <a:r>
              <a:rPr dirty="0"/>
              <a:t>Process</a:t>
            </a:r>
            <a:r>
              <a:rPr spc="-90" dirty="0"/>
              <a:t> </a:t>
            </a:r>
            <a:r>
              <a:rPr spc="-10" dirty="0"/>
              <a:t>Group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7631" y="738671"/>
            <a:ext cx="3600450" cy="32092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Segoe UI"/>
                <a:cs typeface="Segoe UI"/>
              </a:rPr>
              <a:t>Steps</a:t>
            </a:r>
            <a:endParaRPr sz="2400" dirty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489"/>
              </a:spcBef>
              <a:buClr>
                <a:srgbClr val="E36C09"/>
              </a:buClr>
              <a:buAutoNum type="arabicPeriod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Confirm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work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is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done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to</a:t>
            </a:r>
            <a:endParaRPr sz="2000" dirty="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requirement</a:t>
            </a:r>
            <a:endParaRPr sz="2000" dirty="0">
              <a:latin typeface="Segoe UI"/>
              <a:cs typeface="Segoe UI"/>
            </a:endParaRPr>
          </a:p>
          <a:p>
            <a:pPr marL="356870" marR="85725" lvl="1" indent="-23050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2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Complete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final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procurement closure</a:t>
            </a:r>
            <a:endParaRPr sz="2000" dirty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2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Gain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final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acceptance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of</a:t>
            </a:r>
            <a:endParaRPr sz="2000" dirty="0">
              <a:latin typeface="Segoe UI"/>
              <a:cs typeface="Segoe UI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product</a:t>
            </a:r>
            <a:endParaRPr sz="2000" dirty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4"/>
              <a:tabLst>
                <a:tab pos="357505" algn="l"/>
              </a:tabLst>
            </a:pPr>
            <a:r>
              <a:rPr sz="2000" dirty="0">
                <a:latin typeface="Segoe UI"/>
                <a:cs typeface="Segoe UI"/>
              </a:rPr>
              <a:t>Complete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final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closure</a:t>
            </a:r>
            <a:endParaRPr sz="2000" dirty="0">
              <a:latin typeface="Segoe UI"/>
              <a:cs typeface="Segoe UI"/>
            </a:endParaRPr>
          </a:p>
          <a:p>
            <a:pPr marL="356870" lvl="1" indent="-231140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AutoNum type="arabicPeriod" startAt="4"/>
              <a:tabLst>
                <a:tab pos="357505" algn="l"/>
              </a:tabLst>
            </a:pPr>
            <a:r>
              <a:rPr sz="2000" spc="-10" dirty="0">
                <a:latin typeface="Segoe UI"/>
                <a:cs typeface="Segoe UI"/>
              </a:rPr>
              <a:t>Hand-</a:t>
            </a:r>
            <a:r>
              <a:rPr sz="2000" dirty="0">
                <a:latin typeface="Segoe UI"/>
                <a:cs typeface="Segoe UI"/>
              </a:rPr>
              <a:t>off</a:t>
            </a:r>
            <a:r>
              <a:rPr sz="2000" spc="-5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completed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product</a:t>
            </a:r>
            <a:endParaRPr sz="2000" dirty="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2244" y="1238199"/>
            <a:ext cx="4023995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 indent="-230504">
              <a:lnSpc>
                <a:spcPct val="100000"/>
              </a:lnSpc>
              <a:spcBef>
                <a:spcPts val="105"/>
              </a:spcBef>
              <a:buClr>
                <a:srgbClr val="E36C09"/>
              </a:buClr>
              <a:buAutoNum type="arabicPeriod" startAt="6"/>
              <a:tabLst>
                <a:tab pos="243204" algn="l"/>
              </a:tabLst>
            </a:pPr>
            <a:r>
              <a:rPr sz="2000" dirty="0">
                <a:latin typeface="Segoe UI"/>
                <a:cs typeface="Segoe UI"/>
              </a:rPr>
              <a:t>Solicit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customer’s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feedback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about</a:t>
            </a:r>
            <a:endParaRPr sz="2000">
              <a:latin typeface="Segoe UI"/>
              <a:cs typeface="Segoe UI"/>
            </a:endParaRPr>
          </a:p>
          <a:p>
            <a:pPr marL="242570">
              <a:lnSpc>
                <a:spcPct val="100000"/>
              </a:lnSpc>
            </a:pPr>
            <a:r>
              <a:rPr sz="2000" dirty="0">
                <a:latin typeface="Segoe UI"/>
                <a:cs typeface="Segoe UI"/>
              </a:rPr>
              <a:t>the</a:t>
            </a:r>
            <a:r>
              <a:rPr sz="2000" spc="-10" dirty="0">
                <a:latin typeface="Segoe UI"/>
                <a:cs typeface="Segoe UI"/>
              </a:rPr>
              <a:t> project</a:t>
            </a:r>
            <a:endParaRPr sz="2000">
              <a:latin typeface="Segoe UI"/>
              <a:cs typeface="Segoe UI"/>
            </a:endParaRPr>
          </a:p>
          <a:p>
            <a:pPr marL="242570" marR="635635" indent="-23050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7"/>
              <a:tabLst>
                <a:tab pos="243204" algn="l"/>
              </a:tabLst>
            </a:pPr>
            <a:r>
              <a:rPr sz="2000" dirty="0">
                <a:latin typeface="Segoe UI"/>
                <a:cs typeface="Segoe UI"/>
              </a:rPr>
              <a:t>Complete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final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performance reporting</a:t>
            </a:r>
            <a:endParaRPr sz="2000">
              <a:latin typeface="Segoe UI"/>
              <a:cs typeface="Segoe UI"/>
            </a:endParaRPr>
          </a:p>
          <a:p>
            <a:pPr marL="242570" indent="-23050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7"/>
              <a:tabLst>
                <a:tab pos="243204" algn="l"/>
              </a:tabLst>
            </a:pPr>
            <a:r>
              <a:rPr sz="2000" dirty="0">
                <a:latin typeface="Segoe UI"/>
                <a:cs typeface="Segoe UI"/>
              </a:rPr>
              <a:t>Index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archive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records</a:t>
            </a:r>
            <a:endParaRPr sz="2000">
              <a:latin typeface="Segoe UI"/>
              <a:cs typeface="Segoe UI"/>
            </a:endParaRPr>
          </a:p>
          <a:p>
            <a:pPr marL="242570" marR="186690" indent="-23050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AutoNum type="arabicPeriod" startAt="7"/>
              <a:tabLst>
                <a:tab pos="243204" algn="l"/>
              </a:tabLst>
            </a:pPr>
            <a:r>
              <a:rPr sz="2000" dirty="0">
                <a:latin typeface="Segoe UI"/>
                <a:cs typeface="Segoe UI"/>
              </a:rPr>
              <a:t>Gather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final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lessons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learned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25" dirty="0">
                <a:latin typeface="Segoe UI"/>
                <a:cs typeface="Segoe UI"/>
              </a:rPr>
              <a:t>and </a:t>
            </a:r>
            <a:r>
              <a:rPr sz="2000" dirty="0">
                <a:latin typeface="Segoe UI"/>
                <a:cs typeface="Segoe UI"/>
              </a:rPr>
              <a:t>update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knowledge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bases.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9" y="0"/>
            <a:ext cx="8950748" cy="7212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86994"/>
            <a:ext cx="6960234" cy="262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Nirmala UI"/>
                <a:cs typeface="Nirmala UI"/>
              </a:rPr>
              <a:t>It’s</a:t>
            </a:r>
            <a:r>
              <a:rPr sz="2800" b="1" spc="-45" dirty="0">
                <a:solidFill>
                  <a:srgbClr val="FFFFFF"/>
                </a:solidFill>
                <a:latin typeface="Nirmala UI"/>
                <a:cs typeface="Nirmala UI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Nirmala UI"/>
                <a:cs typeface="Nirmala UI"/>
              </a:rPr>
              <a:t>true</a:t>
            </a:r>
            <a:endParaRPr sz="2800">
              <a:latin typeface="Nirmala UI"/>
              <a:cs typeface="Nirmala UI"/>
            </a:endParaRPr>
          </a:p>
          <a:p>
            <a:pPr marL="651510" indent="-342900">
              <a:lnSpc>
                <a:spcPct val="100000"/>
              </a:lnSpc>
              <a:spcBef>
                <a:spcPts val="2330"/>
              </a:spcBef>
              <a:buClr>
                <a:srgbClr val="E36C09"/>
              </a:buClr>
              <a:buFont typeface="Arial"/>
              <a:buChar char="•"/>
              <a:tabLst>
                <a:tab pos="651510" algn="l"/>
                <a:tab pos="652780" algn="l"/>
              </a:tabLst>
            </a:pPr>
            <a:r>
              <a:rPr sz="2800" dirty="0">
                <a:latin typeface="Segoe UI"/>
                <a:cs typeface="Segoe UI"/>
              </a:rPr>
              <a:t>Don’t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try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to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remember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processes</a:t>
            </a:r>
            <a:endParaRPr sz="2800">
              <a:latin typeface="Segoe UI"/>
              <a:cs typeface="Segoe UI"/>
            </a:endParaRPr>
          </a:p>
          <a:p>
            <a:pPr marL="651510" indent="-342900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Font typeface="Arial"/>
              <a:buChar char="•"/>
              <a:tabLst>
                <a:tab pos="651510" algn="l"/>
                <a:tab pos="652780" algn="l"/>
              </a:tabLst>
            </a:pPr>
            <a:r>
              <a:rPr sz="2800" spc="-10" dirty="0">
                <a:latin typeface="Segoe UI"/>
                <a:cs typeface="Segoe UI"/>
              </a:rPr>
              <a:t>Try</a:t>
            </a:r>
            <a:r>
              <a:rPr sz="2800" spc="-11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to</a:t>
            </a:r>
            <a:r>
              <a:rPr sz="2800" spc="-10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understand</a:t>
            </a:r>
            <a:r>
              <a:rPr sz="2800" spc="-9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each</a:t>
            </a:r>
            <a:r>
              <a:rPr sz="2800" spc="-120" dirty="0">
                <a:latin typeface="Segoe UI"/>
                <a:cs typeface="Segoe UI"/>
              </a:rPr>
              <a:t> </a:t>
            </a:r>
            <a:r>
              <a:rPr sz="2800" spc="-10" dirty="0">
                <a:latin typeface="Segoe UI"/>
                <a:cs typeface="Segoe UI"/>
              </a:rPr>
              <a:t>process</a:t>
            </a:r>
            <a:endParaRPr sz="2800">
              <a:latin typeface="Segoe UI"/>
              <a:cs typeface="Segoe UI"/>
            </a:endParaRPr>
          </a:p>
          <a:p>
            <a:pPr marL="651510" marR="5080" indent="-342265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Font typeface="Arial"/>
              <a:buChar char="•"/>
              <a:tabLst>
                <a:tab pos="651510" algn="l"/>
                <a:tab pos="652780" algn="l"/>
              </a:tabLst>
            </a:pPr>
            <a:r>
              <a:rPr sz="2800" spc="-10" dirty="0">
                <a:latin typeface="Segoe UI"/>
                <a:cs typeface="Segoe UI"/>
              </a:rPr>
              <a:t>Try</a:t>
            </a:r>
            <a:r>
              <a:rPr sz="2800" spc="-7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explain</a:t>
            </a:r>
            <a:r>
              <a:rPr sz="2800" spc="-5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it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to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others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…</a:t>
            </a:r>
            <a:r>
              <a:rPr sz="2800" spc="-65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It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will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dirty="0">
                <a:latin typeface="Segoe UI"/>
                <a:cs typeface="Segoe UI"/>
              </a:rPr>
              <a:t>firm</a:t>
            </a:r>
            <a:r>
              <a:rPr sz="2800" spc="-60" dirty="0">
                <a:latin typeface="Segoe UI"/>
                <a:cs typeface="Segoe UI"/>
              </a:rPr>
              <a:t> </a:t>
            </a:r>
            <a:r>
              <a:rPr sz="2800" spc="-20" dirty="0">
                <a:latin typeface="Segoe UI"/>
                <a:cs typeface="Segoe UI"/>
              </a:rPr>
              <a:t>your </a:t>
            </a:r>
            <a:r>
              <a:rPr sz="2800" spc="-10" dirty="0">
                <a:latin typeface="Segoe UI"/>
                <a:cs typeface="Segoe UI"/>
              </a:rPr>
              <a:t>understanding</a:t>
            </a:r>
            <a:endParaRPr sz="28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9150" y="2813126"/>
            <a:ext cx="2872740" cy="15728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8160" y="2976892"/>
            <a:ext cx="2447036" cy="14003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0483" y="3033026"/>
            <a:ext cx="2443352" cy="13441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W.</a:t>
            </a:r>
            <a:r>
              <a:rPr spc="-95" dirty="0"/>
              <a:t> </a:t>
            </a:r>
            <a:r>
              <a:rPr dirty="0"/>
              <a:t>Edwards</a:t>
            </a:r>
            <a:r>
              <a:rPr spc="-45" dirty="0"/>
              <a:t> </a:t>
            </a:r>
            <a:r>
              <a:rPr spc="-10" dirty="0"/>
              <a:t>Deming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438" y="965708"/>
            <a:ext cx="465836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Calibri"/>
                <a:cs typeface="Calibri"/>
              </a:rPr>
              <a:t>“If</a:t>
            </a:r>
            <a:r>
              <a:rPr sz="4000" b="1" spc="-9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you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can’t</a:t>
            </a:r>
            <a:r>
              <a:rPr sz="4000" b="1" spc="-8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describe </a:t>
            </a:r>
            <a:r>
              <a:rPr sz="4000" b="1" dirty="0">
                <a:latin typeface="Calibri"/>
                <a:cs typeface="Calibri"/>
              </a:rPr>
              <a:t>what</a:t>
            </a:r>
            <a:r>
              <a:rPr sz="4000" b="1" spc="-11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you</a:t>
            </a:r>
            <a:r>
              <a:rPr sz="4000" b="1" spc="-11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are</a:t>
            </a:r>
            <a:r>
              <a:rPr sz="4000" b="1" spc="-9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doing</a:t>
            </a:r>
            <a:r>
              <a:rPr sz="4000" b="1" spc="-10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as </a:t>
            </a:r>
            <a:r>
              <a:rPr sz="4000" b="1" dirty="0">
                <a:latin typeface="Calibri"/>
                <a:cs typeface="Calibri"/>
              </a:rPr>
              <a:t>a</a:t>
            </a:r>
            <a:r>
              <a:rPr sz="4000" b="1" spc="-11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process,</a:t>
            </a:r>
            <a:r>
              <a:rPr sz="4000" b="1" spc="-9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you</a:t>
            </a:r>
            <a:r>
              <a:rPr sz="4000" b="1" spc="-11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don’t </a:t>
            </a:r>
            <a:r>
              <a:rPr sz="4000" b="1" dirty="0">
                <a:latin typeface="Calibri"/>
                <a:cs typeface="Calibri"/>
              </a:rPr>
              <a:t>know</a:t>
            </a:r>
            <a:r>
              <a:rPr sz="4000" b="1" spc="-120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what</a:t>
            </a:r>
            <a:r>
              <a:rPr sz="4000" b="1" spc="-114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you’re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000" b="1" spc="-10" dirty="0">
                <a:latin typeface="Calibri"/>
                <a:cs typeface="Calibri"/>
              </a:rPr>
              <a:t>doing”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1571" y="964387"/>
            <a:ext cx="2476500" cy="31629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11120" y="2264740"/>
            <a:ext cx="4921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3.</a:t>
            </a:r>
            <a:r>
              <a:rPr sz="3600" spc="-20" dirty="0"/>
              <a:t> </a:t>
            </a:r>
            <a:r>
              <a:rPr sz="3600" dirty="0"/>
              <a:t>10</a:t>
            </a:r>
            <a:r>
              <a:rPr sz="3600" spc="-20" dirty="0"/>
              <a:t> </a:t>
            </a:r>
            <a:r>
              <a:rPr sz="3600" dirty="0"/>
              <a:t>Knowledge</a:t>
            </a:r>
            <a:r>
              <a:rPr sz="3600" spc="-30" dirty="0"/>
              <a:t> </a:t>
            </a:r>
            <a:r>
              <a:rPr sz="3600" spc="-10" dirty="0"/>
              <a:t>Areas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884411" y="4923612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949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>
                <a:latin typeface="Segoe UI"/>
                <a:cs typeface="Segoe UI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838580"/>
            <a:ext cx="83261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Area</a:t>
            </a:r>
            <a:r>
              <a:rPr sz="2400" spc="2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2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1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management</a:t>
            </a:r>
            <a:r>
              <a:rPr sz="2400" spc="2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defined</a:t>
            </a:r>
            <a:r>
              <a:rPr sz="2400" spc="2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by</a:t>
            </a:r>
            <a:r>
              <a:rPr sz="2400" spc="1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its</a:t>
            </a:r>
            <a:r>
              <a:rPr sz="2400" spc="20" dirty="0">
                <a:latin typeface="Segoe UI"/>
                <a:cs typeface="Segoe UI"/>
              </a:rPr>
              <a:t>  </a:t>
            </a:r>
            <a:r>
              <a:rPr sz="2400" spc="-10" dirty="0">
                <a:latin typeface="Segoe UI"/>
                <a:cs typeface="Segoe UI"/>
              </a:rPr>
              <a:t>knowledge </a:t>
            </a:r>
            <a:r>
              <a:rPr sz="2400" dirty="0">
                <a:latin typeface="Segoe UI"/>
                <a:cs typeface="Segoe UI"/>
              </a:rPr>
              <a:t>requirements</a:t>
            </a:r>
            <a:r>
              <a:rPr sz="2400" spc="17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&amp;</a:t>
            </a:r>
            <a:r>
              <a:rPr sz="2400" spc="16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described</a:t>
            </a:r>
            <a:r>
              <a:rPr sz="2400" spc="17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170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terms</a:t>
            </a:r>
            <a:r>
              <a:rPr sz="2400" spc="16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175" dirty="0">
                <a:latin typeface="Segoe UI"/>
                <a:cs typeface="Segoe UI"/>
              </a:rPr>
              <a:t>  </a:t>
            </a:r>
            <a:r>
              <a:rPr sz="2400" dirty="0">
                <a:latin typeface="Segoe UI"/>
                <a:cs typeface="Segoe UI"/>
              </a:rPr>
              <a:t>its</a:t>
            </a:r>
            <a:r>
              <a:rPr sz="2400" spc="170" dirty="0">
                <a:latin typeface="Segoe UI"/>
                <a:cs typeface="Segoe UI"/>
              </a:rPr>
              <a:t>  </a:t>
            </a:r>
            <a:r>
              <a:rPr sz="2400" spc="-10" dirty="0">
                <a:latin typeface="Segoe UI"/>
                <a:cs typeface="Segoe UI"/>
              </a:rPr>
              <a:t>component </a:t>
            </a:r>
            <a:r>
              <a:rPr sz="2400" dirty="0">
                <a:latin typeface="Segoe UI"/>
                <a:cs typeface="Segoe UI"/>
              </a:rPr>
              <a:t>processes,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practices,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inputs, outputs,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tools, and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techniques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335" y="2266530"/>
            <a:ext cx="6066536" cy="25009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937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511" y="723522"/>
            <a:ext cx="5827395" cy="43886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937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6385" y="804316"/>
            <a:ext cx="6153149" cy="40100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4492" y="920953"/>
            <a:ext cx="4180204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What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is done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during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each </a:t>
            </a:r>
            <a:r>
              <a:rPr sz="2400" spc="-25" dirty="0">
                <a:latin typeface="Segoe UI"/>
                <a:cs typeface="Segoe UI"/>
              </a:rPr>
              <a:t>of </a:t>
            </a:r>
            <a:r>
              <a:rPr sz="2400" dirty="0">
                <a:latin typeface="Segoe UI"/>
                <a:cs typeface="Segoe UI"/>
              </a:rPr>
              <a:t>the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10" dirty="0">
                <a:latin typeface="Segoe UI"/>
                <a:cs typeface="Segoe UI"/>
              </a:rPr>
              <a:t> management </a:t>
            </a:r>
            <a:r>
              <a:rPr sz="2400" dirty="0">
                <a:latin typeface="Segoe UI"/>
                <a:cs typeface="Segoe UI"/>
              </a:rPr>
              <a:t>process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groups</a:t>
            </a:r>
            <a:endParaRPr sz="24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Initiating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Planning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Executing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4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dirty="0">
                <a:latin typeface="Segoe UI"/>
                <a:cs typeface="Segoe UI"/>
              </a:rPr>
              <a:t>Monitoring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and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Controlling</a:t>
            </a:r>
            <a:endParaRPr sz="2000">
              <a:latin typeface="Segoe UI"/>
              <a:cs typeface="Segoe UI"/>
            </a:endParaRPr>
          </a:p>
          <a:p>
            <a:pPr marL="870585" lvl="1" indent="-457834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870585" algn="l"/>
                <a:tab pos="871219" algn="l"/>
              </a:tabLst>
            </a:pPr>
            <a:r>
              <a:rPr sz="2000" spc="-10" dirty="0">
                <a:latin typeface="Segoe UI"/>
                <a:cs typeface="Segoe UI"/>
              </a:rPr>
              <a:t>Closing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6134" y="939165"/>
            <a:ext cx="368363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What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you do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not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but </a:t>
            </a:r>
            <a:r>
              <a:rPr sz="2400" dirty="0">
                <a:latin typeface="Segoe UI"/>
                <a:cs typeface="Segoe UI"/>
              </a:rPr>
              <a:t>should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do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your</a:t>
            </a:r>
            <a:r>
              <a:rPr sz="2400" spc="1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real </a:t>
            </a:r>
            <a:r>
              <a:rPr sz="2400" dirty="0">
                <a:latin typeface="Segoe UI"/>
                <a:cs typeface="Segoe UI"/>
              </a:rPr>
              <a:t>world during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each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 </a:t>
            </a:r>
            <a:r>
              <a:rPr sz="2400" spc="-25" dirty="0">
                <a:latin typeface="Segoe UI"/>
                <a:cs typeface="Segoe UI"/>
              </a:rPr>
              <a:t>the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management </a:t>
            </a:r>
            <a:r>
              <a:rPr sz="2400" dirty="0">
                <a:latin typeface="Segoe UI"/>
                <a:cs typeface="Segoe UI"/>
              </a:rPr>
              <a:t>process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groups.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Next</a:t>
            </a:r>
            <a:r>
              <a:rPr spc="-70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34492" y="920953"/>
            <a:ext cx="4116704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Integration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management</a:t>
            </a:r>
            <a:endParaRPr sz="24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Segoe UI"/>
                <a:cs typeface="Segoe UI"/>
              </a:rPr>
              <a:t>process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Integrated</a:t>
            </a:r>
            <a:r>
              <a:rPr sz="2400" spc="-4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change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control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Process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for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making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changes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management</a:t>
            </a:r>
            <a:r>
              <a:rPr sz="2400" spc="-50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plan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charter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Business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20" dirty="0">
                <a:latin typeface="Segoe UI"/>
                <a:cs typeface="Segoe UI"/>
              </a:rPr>
              <a:t>case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selection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documents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Corrective</a:t>
            </a:r>
            <a:r>
              <a:rPr spc="-60" dirty="0"/>
              <a:t> </a:t>
            </a:r>
            <a:r>
              <a:rPr spc="-10" dirty="0"/>
              <a:t>action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Prevention</a:t>
            </a:r>
            <a:r>
              <a:rPr spc="-40" dirty="0"/>
              <a:t> </a:t>
            </a:r>
            <a:r>
              <a:rPr spc="-10" dirty="0"/>
              <a:t>action</a:t>
            </a: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Defect</a:t>
            </a:r>
            <a:r>
              <a:rPr spc="-35" dirty="0"/>
              <a:t> </a:t>
            </a:r>
            <a:r>
              <a:rPr spc="-10" dirty="0"/>
              <a:t>repair</a:t>
            </a:r>
          </a:p>
          <a:p>
            <a:pPr marL="354965" marR="5080" indent="-342265">
              <a:lnSpc>
                <a:spcPct val="100000"/>
              </a:lnSpc>
              <a:spcBef>
                <a:spcPts val="575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manager’s</a:t>
            </a:r>
            <a:r>
              <a:rPr spc="-55" dirty="0"/>
              <a:t> </a:t>
            </a:r>
            <a:r>
              <a:rPr dirty="0"/>
              <a:t>role</a:t>
            </a:r>
            <a:r>
              <a:rPr spc="-20" dirty="0"/>
              <a:t> </a:t>
            </a:r>
            <a:r>
              <a:rPr spc="-25" dirty="0"/>
              <a:t>as </a:t>
            </a:r>
            <a:r>
              <a:rPr spc="-10" dirty="0"/>
              <a:t>integrator</a:t>
            </a:r>
          </a:p>
          <a:p>
            <a:pPr marL="354965" marR="1270635" indent="-342265">
              <a:lnSpc>
                <a:spcPct val="100000"/>
              </a:lnSpc>
              <a:spcBef>
                <a:spcPts val="58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Constraints</a:t>
            </a:r>
            <a:r>
              <a:rPr spc="-45" dirty="0"/>
              <a:t> </a:t>
            </a:r>
            <a:r>
              <a:rPr spc="-25" dirty="0"/>
              <a:t>and </a:t>
            </a:r>
            <a:r>
              <a:rPr spc="-10" dirty="0"/>
              <a:t>assumptions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b="1" spc="-10" dirty="0">
                <a:latin typeface="Segoe UI"/>
                <a:cs typeface="Segoe UI"/>
              </a:rPr>
              <a:t>More…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8177" y="2102357"/>
            <a:ext cx="324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1.</a:t>
            </a:r>
            <a:r>
              <a:rPr sz="3600" spc="-10" dirty="0"/>
              <a:t> </a:t>
            </a:r>
            <a:r>
              <a:rPr sz="3600" dirty="0"/>
              <a:t>49</a:t>
            </a:r>
            <a:r>
              <a:rPr sz="3600" spc="-10" dirty="0"/>
              <a:t> Processes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8122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indent="-340360">
              <a:lnSpc>
                <a:spcPct val="100000"/>
              </a:lnSpc>
              <a:spcBef>
                <a:spcPts val="95"/>
              </a:spcBef>
              <a:buChar char="&gt;"/>
              <a:tabLst>
                <a:tab pos="353060" algn="l"/>
              </a:tabLst>
            </a:pPr>
            <a:r>
              <a:rPr b="0" spc="-10" dirty="0">
                <a:latin typeface="Nirmala UI"/>
                <a:cs typeface="Nirmala UI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573" y="1033983"/>
            <a:ext cx="75095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A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set</a:t>
            </a:r>
            <a:r>
              <a:rPr sz="2400" spc="-2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of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interrelated</a:t>
            </a:r>
            <a:r>
              <a:rPr sz="2400" spc="-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actions &amp;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activities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performed</a:t>
            </a:r>
            <a:r>
              <a:rPr sz="2400" spc="-45" dirty="0">
                <a:latin typeface="Segoe UI"/>
                <a:cs typeface="Segoe UI"/>
              </a:rPr>
              <a:t> </a:t>
            </a:r>
            <a:r>
              <a:rPr sz="2400" spc="-25" dirty="0">
                <a:latin typeface="Segoe UI"/>
                <a:cs typeface="Segoe UI"/>
              </a:rPr>
              <a:t>to</a:t>
            </a:r>
            <a:endParaRPr sz="2400" dirty="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Segoe UI"/>
                <a:cs typeface="Segoe UI"/>
              </a:rPr>
              <a:t>create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a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pre-</a:t>
            </a:r>
            <a:r>
              <a:rPr sz="2400" dirty="0">
                <a:latin typeface="Segoe UI"/>
                <a:cs typeface="Segoe UI"/>
              </a:rPr>
              <a:t>specified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product,</a:t>
            </a:r>
            <a:r>
              <a:rPr sz="2400" spc="2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service</a:t>
            </a:r>
            <a:r>
              <a:rPr sz="2400" spc="-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or</a:t>
            </a:r>
            <a:r>
              <a:rPr sz="2400" spc="30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result</a:t>
            </a:r>
            <a:endParaRPr sz="2400" dirty="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91" y="2048764"/>
            <a:ext cx="6337427" cy="23811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1937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738671"/>
            <a:ext cx="8041005" cy="29038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E36C09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Segoe UI"/>
                <a:cs typeface="Segoe UI"/>
              </a:rPr>
              <a:t>For project</a:t>
            </a:r>
            <a:r>
              <a:rPr sz="2400" spc="-1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to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be</a:t>
            </a:r>
            <a:r>
              <a:rPr sz="2400" spc="-30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successful,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Project</a:t>
            </a:r>
            <a:r>
              <a:rPr sz="2400" spc="5" dirty="0">
                <a:latin typeface="Segoe UI"/>
                <a:cs typeface="Segoe UI"/>
              </a:rPr>
              <a:t> </a:t>
            </a:r>
            <a:r>
              <a:rPr sz="2400" dirty="0">
                <a:latin typeface="Segoe UI"/>
                <a:cs typeface="Segoe UI"/>
              </a:rPr>
              <a:t>team</a:t>
            </a:r>
            <a:r>
              <a:rPr sz="2400" spc="-15" dirty="0">
                <a:latin typeface="Segoe UI"/>
                <a:cs typeface="Segoe UI"/>
              </a:rPr>
              <a:t> </a:t>
            </a:r>
            <a:r>
              <a:rPr sz="2400" spc="-10" dirty="0">
                <a:latin typeface="Segoe UI"/>
                <a:cs typeface="Segoe UI"/>
              </a:rPr>
              <a:t>should:</a:t>
            </a:r>
            <a:endParaRPr sz="24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Select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appropriate</a:t>
            </a:r>
            <a:r>
              <a:rPr sz="2000" spc="-5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processes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as</a:t>
            </a:r>
            <a:r>
              <a:rPr sz="2000" spc="-4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per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project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objective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Use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defined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approach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that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can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be</a:t>
            </a:r>
            <a:r>
              <a:rPr sz="2000" spc="-1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adapted</a:t>
            </a:r>
            <a:r>
              <a:rPr sz="2000" spc="-4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meet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10" dirty="0">
                <a:latin typeface="Segoe UI"/>
                <a:cs typeface="Segoe UI"/>
              </a:rPr>
              <a:t>requirements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Establish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&amp;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maintain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communication</a:t>
            </a:r>
            <a:r>
              <a:rPr sz="2000" spc="-1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&amp;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engagement</a:t>
            </a:r>
            <a:r>
              <a:rPr sz="2000" spc="-5" dirty="0">
                <a:latin typeface="Segoe UI"/>
                <a:cs typeface="Segoe UI"/>
              </a:rPr>
              <a:t> </a:t>
            </a:r>
            <a:r>
              <a:rPr sz="2000" spc="-20" dirty="0">
                <a:latin typeface="Segoe UI"/>
                <a:cs typeface="Segoe UI"/>
              </a:rPr>
              <a:t>with</a:t>
            </a:r>
            <a:endParaRPr sz="2000">
              <a:latin typeface="Segoe UI"/>
              <a:cs typeface="Segoe UI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latin typeface="Segoe UI"/>
                <a:cs typeface="Segoe UI"/>
              </a:rPr>
              <a:t>stakeholders</a:t>
            </a:r>
            <a:endParaRPr sz="2000">
              <a:latin typeface="Segoe UI"/>
              <a:cs typeface="Segoe UI"/>
            </a:endParaRPr>
          </a:p>
          <a:p>
            <a:pPr marL="756285" marR="87693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Comply</a:t>
            </a:r>
            <a:r>
              <a:rPr sz="2000" spc="-3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with</a:t>
            </a:r>
            <a:r>
              <a:rPr sz="2000" spc="-2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requirement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to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meet</a:t>
            </a:r>
            <a:r>
              <a:rPr sz="2000" spc="-30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stakeholder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needs</a:t>
            </a:r>
            <a:r>
              <a:rPr sz="2000" spc="-25" dirty="0">
                <a:latin typeface="Segoe UI"/>
                <a:cs typeface="Segoe UI"/>
              </a:rPr>
              <a:t> and </a:t>
            </a:r>
            <a:r>
              <a:rPr sz="2000" spc="-10" dirty="0">
                <a:latin typeface="Segoe UI"/>
                <a:cs typeface="Segoe UI"/>
              </a:rPr>
              <a:t>expectations</a:t>
            </a:r>
            <a:endParaRPr sz="2000">
              <a:latin typeface="Segoe UI"/>
              <a:cs typeface="Segoe U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E36C09"/>
              </a:buClr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Segoe UI"/>
                <a:cs typeface="Segoe UI"/>
              </a:rPr>
              <a:t>Balance</a:t>
            </a:r>
            <a:r>
              <a:rPr sz="2000" spc="-25" dirty="0">
                <a:latin typeface="Segoe UI"/>
                <a:cs typeface="Segoe UI"/>
              </a:rPr>
              <a:t> </a:t>
            </a:r>
            <a:r>
              <a:rPr sz="2000" dirty="0">
                <a:latin typeface="Segoe UI"/>
                <a:cs typeface="Segoe UI"/>
              </a:rPr>
              <a:t>competing</a:t>
            </a:r>
            <a:r>
              <a:rPr sz="2000" spc="-10" dirty="0">
                <a:latin typeface="Segoe UI"/>
                <a:cs typeface="Segoe UI"/>
              </a:rPr>
              <a:t> constraints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2234"/>
            <a:ext cx="27787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Char char="&gt;"/>
              <a:tabLst>
                <a:tab pos="335915" algn="l"/>
              </a:tabLst>
            </a:pPr>
            <a:r>
              <a:rPr sz="2600" dirty="0"/>
              <a:t>Type of</a:t>
            </a:r>
            <a:r>
              <a:rPr sz="2600" spc="-15" dirty="0"/>
              <a:t> </a:t>
            </a:r>
            <a:r>
              <a:rPr sz="2600" spc="-10" dirty="0"/>
              <a:t>Process</a:t>
            </a:r>
            <a:endParaRPr sz="2600"/>
          </a:p>
        </p:txBody>
      </p:sp>
      <p:grpSp>
        <p:nvGrpSpPr>
          <p:cNvPr id="3" name="object 3"/>
          <p:cNvGrpSpPr/>
          <p:nvPr/>
        </p:nvGrpSpPr>
        <p:grpSpPr>
          <a:xfrm>
            <a:off x="279400" y="971041"/>
            <a:ext cx="8420100" cy="1863725"/>
            <a:chOff x="279400" y="971041"/>
            <a:chExt cx="8420100" cy="1863725"/>
          </a:xfrm>
        </p:grpSpPr>
        <p:sp>
          <p:nvSpPr>
            <p:cNvPr id="4" name="object 4"/>
            <p:cNvSpPr/>
            <p:nvPr/>
          </p:nvSpPr>
          <p:spPr>
            <a:xfrm>
              <a:off x="292100" y="1190370"/>
              <a:ext cx="8394700" cy="1631950"/>
            </a:xfrm>
            <a:custGeom>
              <a:avLst/>
              <a:gdLst/>
              <a:ahLst/>
              <a:cxnLst/>
              <a:rect l="l" t="t" r="r" b="b"/>
              <a:pathLst>
                <a:path w="8394700" h="1631950">
                  <a:moveTo>
                    <a:pt x="0" y="1631695"/>
                  </a:moveTo>
                  <a:lnTo>
                    <a:pt x="8394700" y="1631695"/>
                  </a:lnTo>
                  <a:lnTo>
                    <a:pt x="8394700" y="0"/>
                  </a:lnTo>
                  <a:lnTo>
                    <a:pt x="0" y="0"/>
                  </a:lnTo>
                  <a:lnTo>
                    <a:pt x="0" y="1631695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834" y="983741"/>
              <a:ext cx="5876290" cy="413384"/>
            </a:xfrm>
            <a:custGeom>
              <a:avLst/>
              <a:gdLst/>
              <a:ahLst/>
              <a:cxnLst/>
              <a:rect l="l" t="t" r="r" b="b"/>
              <a:pathLst>
                <a:path w="5876290" h="413384">
                  <a:moveTo>
                    <a:pt x="5807456" y="0"/>
                  </a:moveTo>
                  <a:lnTo>
                    <a:pt x="68884" y="0"/>
                  </a:lnTo>
                  <a:lnTo>
                    <a:pt x="42069" y="5415"/>
                  </a:lnTo>
                  <a:lnTo>
                    <a:pt x="20173" y="20177"/>
                  </a:lnTo>
                  <a:lnTo>
                    <a:pt x="5412" y="42058"/>
                  </a:lnTo>
                  <a:lnTo>
                    <a:pt x="0" y="68834"/>
                  </a:lnTo>
                  <a:lnTo>
                    <a:pt x="0" y="344424"/>
                  </a:lnTo>
                  <a:lnTo>
                    <a:pt x="5412" y="371199"/>
                  </a:lnTo>
                  <a:lnTo>
                    <a:pt x="20173" y="393080"/>
                  </a:lnTo>
                  <a:lnTo>
                    <a:pt x="42069" y="407842"/>
                  </a:lnTo>
                  <a:lnTo>
                    <a:pt x="68884" y="413258"/>
                  </a:lnTo>
                  <a:lnTo>
                    <a:pt x="5807456" y="413258"/>
                  </a:lnTo>
                  <a:lnTo>
                    <a:pt x="5834231" y="407842"/>
                  </a:lnTo>
                  <a:lnTo>
                    <a:pt x="5856112" y="393080"/>
                  </a:lnTo>
                  <a:lnTo>
                    <a:pt x="5870874" y="371199"/>
                  </a:lnTo>
                  <a:lnTo>
                    <a:pt x="5876290" y="344424"/>
                  </a:lnTo>
                  <a:lnTo>
                    <a:pt x="5876290" y="68834"/>
                  </a:lnTo>
                  <a:lnTo>
                    <a:pt x="5870874" y="42058"/>
                  </a:lnTo>
                  <a:lnTo>
                    <a:pt x="5856112" y="20177"/>
                  </a:lnTo>
                  <a:lnTo>
                    <a:pt x="5834231" y="5415"/>
                  </a:lnTo>
                  <a:lnTo>
                    <a:pt x="5807456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1834" y="983741"/>
              <a:ext cx="5876290" cy="413384"/>
            </a:xfrm>
            <a:custGeom>
              <a:avLst/>
              <a:gdLst/>
              <a:ahLst/>
              <a:cxnLst/>
              <a:rect l="l" t="t" r="r" b="b"/>
              <a:pathLst>
                <a:path w="5876290" h="413384">
                  <a:moveTo>
                    <a:pt x="0" y="68834"/>
                  </a:moveTo>
                  <a:lnTo>
                    <a:pt x="5412" y="42058"/>
                  </a:lnTo>
                  <a:lnTo>
                    <a:pt x="20173" y="20177"/>
                  </a:lnTo>
                  <a:lnTo>
                    <a:pt x="42069" y="5415"/>
                  </a:lnTo>
                  <a:lnTo>
                    <a:pt x="68884" y="0"/>
                  </a:lnTo>
                  <a:lnTo>
                    <a:pt x="5807456" y="0"/>
                  </a:lnTo>
                  <a:lnTo>
                    <a:pt x="5834231" y="5415"/>
                  </a:lnTo>
                  <a:lnTo>
                    <a:pt x="5856112" y="20177"/>
                  </a:lnTo>
                  <a:lnTo>
                    <a:pt x="5870874" y="42058"/>
                  </a:lnTo>
                  <a:lnTo>
                    <a:pt x="5876290" y="68834"/>
                  </a:lnTo>
                  <a:lnTo>
                    <a:pt x="5876290" y="344424"/>
                  </a:lnTo>
                  <a:lnTo>
                    <a:pt x="5870874" y="371199"/>
                  </a:lnTo>
                  <a:lnTo>
                    <a:pt x="5856112" y="393080"/>
                  </a:lnTo>
                  <a:lnTo>
                    <a:pt x="5834231" y="407842"/>
                  </a:lnTo>
                  <a:lnTo>
                    <a:pt x="5807456" y="413258"/>
                  </a:lnTo>
                  <a:lnTo>
                    <a:pt x="68884" y="413258"/>
                  </a:lnTo>
                  <a:lnTo>
                    <a:pt x="42069" y="407842"/>
                  </a:lnTo>
                  <a:lnTo>
                    <a:pt x="20173" y="393080"/>
                  </a:lnTo>
                  <a:lnTo>
                    <a:pt x="5412" y="371199"/>
                  </a:lnTo>
                  <a:lnTo>
                    <a:pt x="0" y="344424"/>
                  </a:lnTo>
                  <a:lnTo>
                    <a:pt x="0" y="6883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0960" y="856473"/>
            <a:ext cx="6390005" cy="1494155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330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Project</a:t>
            </a:r>
            <a:r>
              <a:rPr sz="2000" b="1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Management</a:t>
            </a:r>
            <a:r>
              <a:rPr sz="2000" b="1" spc="-6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Processes</a:t>
            </a:r>
            <a:endParaRPr sz="2000">
              <a:latin typeface="Segoe UI"/>
              <a:cs typeface="Segoe UI"/>
            </a:endParaRPr>
          </a:p>
          <a:p>
            <a:pPr marL="184785" indent="-172720">
              <a:lnSpc>
                <a:spcPct val="100000"/>
              </a:lnSpc>
              <a:spcBef>
                <a:spcPts val="110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Segoe UI"/>
                <a:cs typeface="Segoe UI"/>
              </a:rPr>
              <a:t>Ensure</a:t>
            </a:r>
            <a:r>
              <a:rPr sz="1800" spc="-4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effective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flow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Project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throughout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its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life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cycle</a:t>
            </a:r>
            <a:endParaRPr sz="1800">
              <a:latin typeface="Segoe UI"/>
              <a:cs typeface="Segoe UI"/>
            </a:endParaRPr>
          </a:p>
          <a:p>
            <a:pPr marL="184785" marR="5080" indent="-172720">
              <a:lnSpc>
                <a:spcPct val="100000"/>
              </a:lnSpc>
              <a:spcBef>
                <a:spcPts val="345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Segoe UI"/>
                <a:cs typeface="Segoe UI"/>
              </a:rPr>
              <a:t>Encompasses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spc="-20" dirty="0">
                <a:latin typeface="Segoe UI"/>
                <a:cs typeface="Segoe UI"/>
              </a:rPr>
              <a:t>Tools</a:t>
            </a:r>
            <a:r>
              <a:rPr sz="1800" spc="-4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&amp;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techniques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involved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in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applying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skills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spc="-50" dirty="0">
                <a:latin typeface="Segoe UI"/>
                <a:cs typeface="Segoe UI"/>
              </a:rPr>
              <a:t>&amp; </a:t>
            </a:r>
            <a:r>
              <a:rPr sz="1800" spc="-10" dirty="0">
                <a:latin typeface="Segoe UI"/>
                <a:cs typeface="Segoe UI"/>
              </a:rPr>
              <a:t>capabilities</a:t>
            </a:r>
            <a:endParaRPr sz="1800">
              <a:latin typeface="Segoe UI"/>
              <a:cs typeface="Segoe U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400" y="2884932"/>
            <a:ext cx="8420100" cy="1864360"/>
            <a:chOff x="279400" y="2884932"/>
            <a:chExt cx="8420100" cy="1864360"/>
          </a:xfrm>
        </p:grpSpPr>
        <p:sp>
          <p:nvSpPr>
            <p:cNvPr id="9" name="object 9"/>
            <p:cNvSpPr/>
            <p:nvPr/>
          </p:nvSpPr>
          <p:spPr>
            <a:xfrm>
              <a:off x="292100" y="3104324"/>
              <a:ext cx="8394700" cy="1631950"/>
            </a:xfrm>
            <a:custGeom>
              <a:avLst/>
              <a:gdLst/>
              <a:ahLst/>
              <a:cxnLst/>
              <a:rect l="l" t="t" r="r" b="b"/>
              <a:pathLst>
                <a:path w="8394700" h="1631950">
                  <a:moveTo>
                    <a:pt x="0" y="1631695"/>
                  </a:moveTo>
                  <a:lnTo>
                    <a:pt x="8394700" y="1631695"/>
                  </a:lnTo>
                  <a:lnTo>
                    <a:pt x="8394700" y="0"/>
                  </a:lnTo>
                  <a:lnTo>
                    <a:pt x="0" y="0"/>
                  </a:lnTo>
                  <a:lnTo>
                    <a:pt x="0" y="1631695"/>
                  </a:lnTo>
                  <a:close/>
                </a:path>
              </a:pathLst>
            </a:custGeom>
            <a:ln w="25400">
              <a:solidFill>
                <a:srgbClr val="9BBA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1834" y="2897632"/>
              <a:ext cx="5876290" cy="413384"/>
            </a:xfrm>
            <a:custGeom>
              <a:avLst/>
              <a:gdLst/>
              <a:ahLst/>
              <a:cxnLst/>
              <a:rect l="l" t="t" r="r" b="b"/>
              <a:pathLst>
                <a:path w="5876290" h="413385">
                  <a:moveTo>
                    <a:pt x="5807456" y="0"/>
                  </a:moveTo>
                  <a:lnTo>
                    <a:pt x="68884" y="0"/>
                  </a:lnTo>
                  <a:lnTo>
                    <a:pt x="42069" y="5417"/>
                  </a:lnTo>
                  <a:lnTo>
                    <a:pt x="20173" y="20193"/>
                  </a:lnTo>
                  <a:lnTo>
                    <a:pt x="5412" y="42112"/>
                  </a:lnTo>
                  <a:lnTo>
                    <a:pt x="0" y="68961"/>
                  </a:lnTo>
                  <a:lnTo>
                    <a:pt x="0" y="344424"/>
                  </a:lnTo>
                  <a:lnTo>
                    <a:pt x="5412" y="371272"/>
                  </a:lnTo>
                  <a:lnTo>
                    <a:pt x="20173" y="393192"/>
                  </a:lnTo>
                  <a:lnTo>
                    <a:pt x="42069" y="407967"/>
                  </a:lnTo>
                  <a:lnTo>
                    <a:pt x="68884" y="413385"/>
                  </a:lnTo>
                  <a:lnTo>
                    <a:pt x="5807456" y="413385"/>
                  </a:lnTo>
                  <a:lnTo>
                    <a:pt x="5834231" y="407967"/>
                  </a:lnTo>
                  <a:lnTo>
                    <a:pt x="5856112" y="393192"/>
                  </a:lnTo>
                  <a:lnTo>
                    <a:pt x="5870874" y="371272"/>
                  </a:lnTo>
                  <a:lnTo>
                    <a:pt x="5876290" y="344424"/>
                  </a:lnTo>
                  <a:lnTo>
                    <a:pt x="5876290" y="68961"/>
                  </a:lnTo>
                  <a:lnTo>
                    <a:pt x="5870874" y="42112"/>
                  </a:lnTo>
                  <a:lnTo>
                    <a:pt x="5856112" y="20193"/>
                  </a:lnTo>
                  <a:lnTo>
                    <a:pt x="5834231" y="5417"/>
                  </a:lnTo>
                  <a:lnTo>
                    <a:pt x="5807456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1834" y="2897632"/>
              <a:ext cx="5876290" cy="413384"/>
            </a:xfrm>
            <a:custGeom>
              <a:avLst/>
              <a:gdLst/>
              <a:ahLst/>
              <a:cxnLst/>
              <a:rect l="l" t="t" r="r" b="b"/>
              <a:pathLst>
                <a:path w="5876290" h="413385">
                  <a:moveTo>
                    <a:pt x="0" y="68961"/>
                  </a:moveTo>
                  <a:lnTo>
                    <a:pt x="5412" y="42112"/>
                  </a:lnTo>
                  <a:lnTo>
                    <a:pt x="20173" y="20193"/>
                  </a:lnTo>
                  <a:lnTo>
                    <a:pt x="42069" y="5417"/>
                  </a:lnTo>
                  <a:lnTo>
                    <a:pt x="68884" y="0"/>
                  </a:lnTo>
                  <a:lnTo>
                    <a:pt x="5807456" y="0"/>
                  </a:lnTo>
                  <a:lnTo>
                    <a:pt x="5834231" y="5417"/>
                  </a:lnTo>
                  <a:lnTo>
                    <a:pt x="5856112" y="20193"/>
                  </a:lnTo>
                  <a:lnTo>
                    <a:pt x="5870874" y="42112"/>
                  </a:lnTo>
                  <a:lnTo>
                    <a:pt x="5876290" y="68961"/>
                  </a:lnTo>
                  <a:lnTo>
                    <a:pt x="5876290" y="344424"/>
                  </a:lnTo>
                  <a:lnTo>
                    <a:pt x="5870874" y="371272"/>
                  </a:lnTo>
                  <a:lnTo>
                    <a:pt x="5856112" y="393192"/>
                  </a:lnTo>
                  <a:lnTo>
                    <a:pt x="5834231" y="407967"/>
                  </a:lnTo>
                  <a:lnTo>
                    <a:pt x="5807456" y="413385"/>
                  </a:lnTo>
                  <a:lnTo>
                    <a:pt x="68884" y="413385"/>
                  </a:lnTo>
                  <a:lnTo>
                    <a:pt x="42069" y="407967"/>
                  </a:lnTo>
                  <a:lnTo>
                    <a:pt x="20173" y="393192"/>
                  </a:lnTo>
                  <a:lnTo>
                    <a:pt x="5412" y="371272"/>
                  </a:lnTo>
                  <a:lnTo>
                    <a:pt x="0" y="344424"/>
                  </a:lnTo>
                  <a:lnTo>
                    <a:pt x="0" y="6896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30960" y="2771139"/>
            <a:ext cx="6983095" cy="149352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330"/>
              </a:spcBef>
            </a:pP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Product</a:t>
            </a:r>
            <a:r>
              <a:rPr sz="200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Segoe UI"/>
                <a:cs typeface="Segoe UI"/>
              </a:rPr>
              <a:t>Oriented</a:t>
            </a:r>
            <a:r>
              <a:rPr sz="2000" b="1" spc="-4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Segoe UI"/>
                <a:cs typeface="Segoe UI"/>
              </a:rPr>
              <a:t>Processes</a:t>
            </a:r>
            <a:endParaRPr sz="2000">
              <a:latin typeface="Segoe UI"/>
              <a:cs typeface="Segoe UI"/>
            </a:endParaRPr>
          </a:p>
          <a:p>
            <a:pPr marL="184785" indent="-172720">
              <a:lnSpc>
                <a:spcPct val="100000"/>
              </a:lnSpc>
              <a:spcBef>
                <a:spcPts val="110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Segoe UI"/>
                <a:cs typeface="Segoe UI"/>
              </a:rPr>
              <a:t>Specify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&amp;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create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projects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spc="-10" dirty="0">
                <a:latin typeface="Segoe UI"/>
                <a:cs typeface="Segoe UI"/>
              </a:rPr>
              <a:t>product.</a:t>
            </a:r>
            <a:endParaRPr sz="1800">
              <a:latin typeface="Segoe UI"/>
              <a:cs typeface="Segoe UI"/>
            </a:endParaRPr>
          </a:p>
          <a:p>
            <a:pPr marL="184785" marR="5080" indent="-172720">
              <a:lnSpc>
                <a:spcPct val="100000"/>
              </a:lnSpc>
              <a:spcBef>
                <a:spcPts val="350"/>
              </a:spcBef>
              <a:buChar char="•"/>
              <a:tabLst>
                <a:tab pos="185420" algn="l"/>
              </a:tabLst>
            </a:pPr>
            <a:r>
              <a:rPr sz="1800" dirty="0">
                <a:latin typeface="Segoe UI"/>
                <a:cs typeface="Segoe UI"/>
              </a:rPr>
              <a:t>Defined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by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product</a:t>
            </a:r>
            <a:r>
              <a:rPr sz="1800" spc="-1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life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cycle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and</a:t>
            </a:r>
            <a:r>
              <a:rPr sz="1800" spc="-2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vary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by</a:t>
            </a:r>
            <a:r>
              <a:rPr sz="1800" spc="-3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application</a:t>
            </a:r>
            <a:r>
              <a:rPr sz="1800" spc="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area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as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well</a:t>
            </a:r>
            <a:r>
              <a:rPr sz="1800" spc="-5" dirty="0">
                <a:latin typeface="Segoe UI"/>
                <a:cs typeface="Segoe UI"/>
              </a:rPr>
              <a:t> </a:t>
            </a:r>
            <a:r>
              <a:rPr sz="1800" spc="-25" dirty="0">
                <a:latin typeface="Segoe UI"/>
                <a:cs typeface="Segoe UI"/>
              </a:rPr>
              <a:t>as </a:t>
            </a:r>
            <a:r>
              <a:rPr sz="1800" dirty="0">
                <a:latin typeface="Segoe UI"/>
                <a:cs typeface="Segoe UI"/>
              </a:rPr>
              <a:t>phases</a:t>
            </a:r>
            <a:r>
              <a:rPr sz="1800" spc="-3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of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the</a:t>
            </a:r>
            <a:r>
              <a:rPr sz="1800" spc="-20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project</a:t>
            </a:r>
            <a:r>
              <a:rPr sz="1800" spc="-15" dirty="0">
                <a:latin typeface="Segoe UI"/>
                <a:cs typeface="Segoe UI"/>
              </a:rPr>
              <a:t> </a:t>
            </a:r>
            <a:r>
              <a:rPr sz="1800" dirty="0">
                <a:latin typeface="Segoe UI"/>
                <a:cs typeface="Segoe UI"/>
              </a:rPr>
              <a:t>life</a:t>
            </a:r>
            <a:r>
              <a:rPr sz="1800" spc="-20" dirty="0">
                <a:latin typeface="Segoe UI"/>
                <a:cs typeface="Segoe UI"/>
              </a:rPr>
              <a:t> cycle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6994"/>
            <a:ext cx="370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95"/>
              </a:spcBef>
              <a:buChar char="&gt;"/>
              <a:tabLst>
                <a:tab pos="361950" algn="l"/>
              </a:tabLst>
            </a:pPr>
            <a:r>
              <a:rPr dirty="0"/>
              <a:t>49</a:t>
            </a:r>
            <a:r>
              <a:rPr spc="-75" dirty="0"/>
              <a:t> </a:t>
            </a:r>
            <a:r>
              <a:rPr dirty="0"/>
              <a:t>Processes</a:t>
            </a:r>
            <a:r>
              <a:rPr spc="-5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25" dirty="0"/>
              <a:t>PMI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6804" y="1413255"/>
            <a:ext cx="1981453" cy="281508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0783" y="715175"/>
            <a:ext cx="8179434" cy="4209415"/>
            <a:chOff x="480783" y="715175"/>
            <a:chExt cx="8179434" cy="42094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783" y="715175"/>
              <a:ext cx="6096000" cy="39171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92519" y="734428"/>
              <a:ext cx="1967228" cy="5668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2519" y="4309974"/>
              <a:ext cx="1967228" cy="595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783" y="3137065"/>
              <a:ext cx="2423541" cy="178714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7"/>
            <a:ext cx="9144000" cy="5126990"/>
          </a:xfrm>
          <a:custGeom>
            <a:avLst/>
            <a:gdLst/>
            <a:ahLst/>
            <a:cxnLst/>
            <a:rect l="l" t="t" r="r" b="b"/>
            <a:pathLst>
              <a:path w="9144000" h="5126990">
                <a:moveTo>
                  <a:pt x="9144000" y="0"/>
                </a:moveTo>
                <a:lnTo>
                  <a:pt x="0" y="0"/>
                </a:lnTo>
                <a:lnTo>
                  <a:pt x="0" y="5126863"/>
                </a:lnTo>
                <a:lnTo>
                  <a:pt x="9144000" y="5126863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6213" y="2264740"/>
            <a:ext cx="42113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2.</a:t>
            </a:r>
            <a:r>
              <a:rPr sz="3600" spc="-25" dirty="0"/>
              <a:t> </a:t>
            </a:r>
            <a:r>
              <a:rPr sz="3600" dirty="0"/>
              <a:t>5</a:t>
            </a:r>
            <a:r>
              <a:rPr sz="3600" spc="-20" dirty="0"/>
              <a:t> </a:t>
            </a:r>
            <a:r>
              <a:rPr sz="3600" dirty="0"/>
              <a:t>Process</a:t>
            </a:r>
            <a:r>
              <a:rPr sz="3600" spc="-10" dirty="0"/>
              <a:t> Groups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1368</Words>
  <Application>Microsoft Office PowerPoint</Application>
  <PresentationFormat>On-screen Show (16:9)</PresentationFormat>
  <Paragraphs>321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Nirmala UI</vt:lpstr>
      <vt:lpstr>Segoe UI</vt:lpstr>
      <vt:lpstr>Times New Roman</vt:lpstr>
      <vt:lpstr>Wingdings</vt:lpstr>
      <vt:lpstr>Office Theme</vt:lpstr>
      <vt:lpstr>Project Management Process</vt:lpstr>
      <vt:lpstr>Objectives</vt:lpstr>
      <vt:lpstr>Content</vt:lpstr>
      <vt:lpstr>1. 49 Processes</vt:lpstr>
      <vt:lpstr>Overview</vt:lpstr>
      <vt:lpstr>Overview</vt:lpstr>
      <vt:lpstr>Type of Process</vt:lpstr>
      <vt:lpstr>49 Processes of PMI</vt:lpstr>
      <vt:lpstr>2. 5 Process Groups</vt:lpstr>
      <vt:lpstr>Overview</vt:lpstr>
      <vt:lpstr>Overview</vt:lpstr>
      <vt:lpstr>Overview</vt:lpstr>
      <vt:lpstr>Initiating Process Group</vt:lpstr>
      <vt:lpstr>Initiating Process Group</vt:lpstr>
      <vt:lpstr>Initiating Process Group</vt:lpstr>
      <vt:lpstr>Initiating Process Group</vt:lpstr>
      <vt:lpstr>Planning Process Group</vt:lpstr>
      <vt:lpstr>Planning Process Group</vt:lpstr>
      <vt:lpstr>Planning Process Group</vt:lpstr>
      <vt:lpstr>Planning Process Group</vt:lpstr>
      <vt:lpstr>Executing Process Group</vt:lpstr>
      <vt:lpstr>Executing Process Group</vt:lpstr>
      <vt:lpstr>Executing Process Group</vt:lpstr>
      <vt:lpstr>Executing Process Group</vt:lpstr>
      <vt:lpstr>Monitoring &amp; Controlling Process Group</vt:lpstr>
      <vt:lpstr>Monitoring &amp; Controlling Process Group</vt:lpstr>
      <vt:lpstr>Monitoring &amp; Controlling Process Group</vt:lpstr>
      <vt:lpstr>Monitoring &amp; Controlling Process Group</vt:lpstr>
      <vt:lpstr>Closing Process Group</vt:lpstr>
      <vt:lpstr>Closing Process Group</vt:lpstr>
      <vt:lpstr>Closing Process Group</vt:lpstr>
      <vt:lpstr>PowerPoint Presentation</vt:lpstr>
      <vt:lpstr>W. Edwards Deming</vt:lpstr>
      <vt:lpstr>3. 10 Knowledge Areas</vt:lpstr>
      <vt:lpstr>Overview</vt:lpstr>
      <vt:lpstr>Overview</vt:lpstr>
      <vt:lpstr>Overview</vt:lpstr>
      <vt:lpstr>Summary</vt:lpstr>
      <vt:lpstr>Next Objectives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PhuocNT1@fsoft.com.vn</dc:creator>
  <cp:lastModifiedBy>Phong</cp:lastModifiedBy>
  <cp:revision>2</cp:revision>
  <dcterms:created xsi:type="dcterms:W3CDTF">2023-09-05T14:50:59Z</dcterms:created>
  <dcterms:modified xsi:type="dcterms:W3CDTF">2023-09-05T15:15:31Z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2023-09-05T00:00:00Z</vt:filetime>
  </property>
  <property fmtid="{D5CDD505-2E9C-101B-9397-08002B2CF9AE}" pid="5" name="Producer">
    <vt:lpwstr>Microsoft® PowerPoint® 2010</vt:lpwstr>
  </property>
</Properties>
</file>