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6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7664" y="146304"/>
            <a:ext cx="1021079" cy="457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57191"/>
            <a:ext cx="7429428" cy="420080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657191"/>
            <a:ext cx="3642233" cy="420080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75" y="4786376"/>
            <a:ext cx="7413952" cy="207162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9744" y="987552"/>
            <a:ext cx="2575560" cy="56387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13579"/>
            <a:ext cx="670598" cy="10738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7244" y="2296744"/>
            <a:ext cx="3688079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735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735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735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735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27664" y="146304"/>
            <a:ext cx="1021079" cy="4572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153400" y="0"/>
            <a:ext cx="4038600" cy="45720"/>
          </a:xfrm>
          <a:custGeom>
            <a:avLst/>
            <a:gdLst/>
            <a:ahLst/>
            <a:cxnLst/>
            <a:rect l="l" t="t" r="r" b="b"/>
            <a:pathLst>
              <a:path w="4038600" h="45720">
                <a:moveTo>
                  <a:pt x="4038600" y="0"/>
                </a:moveTo>
                <a:lnTo>
                  <a:pt x="0" y="0"/>
                </a:lnTo>
                <a:lnTo>
                  <a:pt x="0" y="45720"/>
                </a:lnTo>
                <a:lnTo>
                  <a:pt x="4038600" y="45720"/>
                </a:lnTo>
                <a:lnTo>
                  <a:pt x="4038600" y="0"/>
                </a:lnTo>
                <a:close/>
              </a:path>
            </a:pathLst>
          </a:custGeom>
          <a:solidFill>
            <a:srgbClr val="0D6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5367" y="0"/>
            <a:ext cx="4910455" cy="45720"/>
          </a:xfrm>
          <a:custGeom>
            <a:avLst/>
            <a:gdLst/>
            <a:ahLst/>
            <a:cxnLst/>
            <a:rect l="l" t="t" r="r" b="b"/>
            <a:pathLst>
              <a:path w="4910455" h="45720">
                <a:moveTo>
                  <a:pt x="4910328" y="0"/>
                </a:moveTo>
                <a:lnTo>
                  <a:pt x="0" y="0"/>
                </a:lnTo>
                <a:lnTo>
                  <a:pt x="0" y="45720"/>
                </a:lnTo>
                <a:lnTo>
                  <a:pt x="4910328" y="45720"/>
                </a:lnTo>
                <a:lnTo>
                  <a:pt x="49103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4657725" cy="45720"/>
          </a:xfrm>
          <a:custGeom>
            <a:avLst/>
            <a:gdLst/>
            <a:ahLst/>
            <a:cxnLst/>
            <a:rect l="l" t="t" r="r" b="b"/>
            <a:pathLst>
              <a:path w="4657725" h="45720">
                <a:moveTo>
                  <a:pt x="4657344" y="0"/>
                </a:moveTo>
                <a:lnTo>
                  <a:pt x="0" y="0"/>
                </a:lnTo>
                <a:lnTo>
                  <a:pt x="0" y="45720"/>
                </a:lnTo>
                <a:lnTo>
                  <a:pt x="4657344" y="45720"/>
                </a:lnTo>
                <a:lnTo>
                  <a:pt x="46573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513579"/>
            <a:ext cx="670598" cy="10738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313385"/>
            <a:ext cx="650113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735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255" y="1212515"/>
            <a:ext cx="6130925" cy="2926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244" y="6482532"/>
            <a:ext cx="48831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8228" y="6457258"/>
            <a:ext cx="3839083" cy="21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17326" y="6457258"/>
            <a:ext cx="198754" cy="159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fsoft.com.vn/en/questions/" TargetMode="External"/><Relationship Id="rId2" Type="http://schemas.openxmlformats.org/officeDocument/2006/relationships/hyperlink" Target="https://qms.fsoft.com.vn/#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pt.workplace.com/groups/FSOFT.PMC/permalink/1009159672851773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10" Type="http://schemas.openxmlformats.org/officeDocument/2006/relationships/image" Target="../media/image36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mi.org/learning/library/firm-fixed-price-agile-projects-6231#%3A~%3Atext%3DBy%20their%20very%20name%2C%20Fixed%2Crisk%2C%20complexity%2C%20and%20resources.%26text%3DConsider%20a%20contract%20amendment%20to%2Coriginal%20budget%20and%20schedule%20constraint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VUUa5iU3Gwk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0290" y="6469958"/>
            <a:ext cx="5461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800" spc="-5" dirty="0">
                <a:solidFill>
                  <a:srgbClr val="888888"/>
                </a:solidFill>
                <a:latin typeface="Segoe UI"/>
                <a:cs typeface="Segoe UI"/>
              </a:rPr>
              <a:t>1</a:t>
            </a:r>
            <a:endParaRPr sz="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2447" y="0"/>
            <a:ext cx="5559552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132634" y="1928522"/>
            <a:ext cx="3688079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z="4800" b="0" dirty="0">
                <a:solidFill>
                  <a:srgbClr val="FFFFFF"/>
                </a:solidFill>
                <a:latin typeface="Segoe UI"/>
                <a:cs typeface="Segoe UI"/>
              </a:rPr>
              <a:t>Project</a:t>
            </a:r>
            <a:r>
              <a:rPr sz="4800" b="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4800" b="0" spc="-10" dirty="0">
                <a:solidFill>
                  <a:srgbClr val="FFFFFF"/>
                </a:solidFill>
                <a:latin typeface="Segoe UI"/>
                <a:cs typeface="Segoe UI"/>
              </a:rPr>
              <a:t>Scope Management</a:t>
            </a:r>
            <a:endParaRPr sz="4800" dirty="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564" y="2447544"/>
            <a:ext cx="10525435" cy="44104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Scope</a:t>
            </a:r>
            <a:r>
              <a:rPr sz="3600" spc="-4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Management</a:t>
            </a:r>
            <a:r>
              <a:rPr sz="3600" spc="-40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Processes</a:t>
            </a:r>
            <a:endParaRPr sz="36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8184" y="1097280"/>
            <a:ext cx="4727448" cy="53248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816" y="3160776"/>
            <a:ext cx="11619230" cy="2295525"/>
          </a:xfrm>
          <a:custGeom>
            <a:avLst/>
            <a:gdLst/>
            <a:ahLst/>
            <a:cxnLst/>
            <a:rect l="l" t="t" r="r" b="b"/>
            <a:pathLst>
              <a:path w="11619230" h="2295525">
                <a:moveTo>
                  <a:pt x="11005058" y="0"/>
                </a:moveTo>
                <a:lnTo>
                  <a:pt x="11005058" y="573786"/>
                </a:lnTo>
                <a:lnTo>
                  <a:pt x="0" y="573786"/>
                </a:lnTo>
                <a:lnTo>
                  <a:pt x="0" y="1721358"/>
                </a:lnTo>
                <a:lnTo>
                  <a:pt x="11005058" y="1721358"/>
                </a:lnTo>
                <a:lnTo>
                  <a:pt x="11005058" y="2295144"/>
                </a:lnTo>
                <a:lnTo>
                  <a:pt x="11618976" y="1147572"/>
                </a:lnTo>
                <a:lnTo>
                  <a:pt x="11005058" y="0"/>
                </a:lnTo>
                <a:close/>
              </a:path>
            </a:pathLst>
          </a:custGeom>
          <a:solidFill>
            <a:srgbClr val="F9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Plan</a:t>
            </a:r>
            <a:r>
              <a:rPr sz="3600" spc="-50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Scope</a:t>
            </a:r>
            <a:r>
              <a:rPr sz="3600" spc="-1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Management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17244" y="1215476"/>
            <a:ext cx="9215120" cy="8178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0D69AE"/>
              </a:buClr>
              <a:buSzPct val="120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Arial"/>
                <a:cs typeface="Arial"/>
              </a:rPr>
              <a:t>Document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how</a:t>
            </a:r>
            <a:r>
              <a:rPr sz="2000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the</a:t>
            </a:r>
            <a:r>
              <a:rPr sz="2000" spc="-7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52525"/>
                </a:solidFill>
                <a:latin typeface="Arial"/>
                <a:cs typeface="Arial"/>
              </a:rPr>
              <a:t>project</a:t>
            </a:r>
            <a:r>
              <a:rPr sz="2000" b="1" spc="-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52525"/>
                </a:solidFill>
                <a:latin typeface="Arial"/>
                <a:cs typeface="Arial"/>
              </a:rPr>
              <a:t>product</a:t>
            </a:r>
            <a:r>
              <a:rPr sz="2000" b="1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scope</a:t>
            </a:r>
            <a:r>
              <a:rPr sz="2000" spc="-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will</a:t>
            </a:r>
            <a:r>
              <a:rPr sz="2000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be</a:t>
            </a:r>
            <a:r>
              <a:rPr sz="2000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52525"/>
                </a:solidFill>
                <a:latin typeface="Arial"/>
                <a:cs typeface="Arial"/>
              </a:rPr>
              <a:t>defined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,</a:t>
            </a:r>
            <a:r>
              <a:rPr sz="2000" spc="-6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52525"/>
                </a:solidFill>
                <a:latin typeface="Arial"/>
                <a:cs typeface="Arial"/>
              </a:rPr>
              <a:t>validated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,</a:t>
            </a:r>
            <a:r>
              <a:rPr sz="2000" spc="-6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solidFill>
                  <a:srgbClr val="252525"/>
                </a:solidFill>
                <a:latin typeface="Arial"/>
                <a:cs typeface="Arial"/>
              </a:rPr>
              <a:t>controlled</a:t>
            </a: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103" y="3154679"/>
            <a:ext cx="3066415" cy="2606040"/>
          </a:xfrm>
          <a:prstGeom prst="rect">
            <a:avLst/>
          </a:prstGeom>
          <a:solidFill>
            <a:srgbClr val="F16F22"/>
          </a:solidFill>
        </p:spPr>
        <p:txBody>
          <a:bodyPr vert="horz" wrap="square" lIns="0" tIns="37465" rIns="0" bIns="0" rtlCol="0">
            <a:spAutoFit/>
          </a:bodyPr>
          <a:lstStyle/>
          <a:p>
            <a:pPr marL="250825" indent="-158750">
              <a:lnSpc>
                <a:spcPct val="100000"/>
              </a:lnSpc>
              <a:spcBef>
                <a:spcPts val="295"/>
              </a:spcBef>
              <a:buChar char="•"/>
              <a:tabLst>
                <a:tab pos="25082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Plan.</a:t>
            </a:r>
            <a:endParaRPr sz="1800">
              <a:latin typeface="Arial"/>
              <a:cs typeface="Arial"/>
            </a:endParaRPr>
          </a:p>
          <a:p>
            <a:pPr marL="250825" indent="-158750">
              <a:lnSpc>
                <a:spcPct val="100000"/>
              </a:lnSpc>
              <a:spcBef>
                <a:spcPts val="125"/>
              </a:spcBef>
              <a:buChar char="•"/>
              <a:tabLst>
                <a:tab pos="25082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EEF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OPA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u="sng" dirty="0">
                <a:solidFill>
                  <a:srgbClr val="22A0FF"/>
                </a:solidFill>
                <a:uFill>
                  <a:solidFill>
                    <a:srgbClr val="22A0FF"/>
                  </a:solidFill>
                </a:uFill>
                <a:latin typeface="Arial"/>
                <a:cs typeface="Arial"/>
                <a:hlinkClick r:id="rId2"/>
              </a:rPr>
              <a:t>qms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-20" dirty="0">
                <a:solidFill>
                  <a:srgbClr val="22A0FF"/>
                </a:solidFill>
                <a:uFill>
                  <a:solidFill>
                    <a:srgbClr val="22A0FF"/>
                  </a:solidFill>
                </a:uFill>
                <a:latin typeface="Arial"/>
                <a:cs typeface="Arial"/>
                <a:hlinkClick r:id="rId3"/>
              </a:rPr>
              <a:t>pmc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120"/>
              </a:spcBef>
            </a:pPr>
            <a:r>
              <a:rPr sz="1800" u="sng" dirty="0">
                <a:solidFill>
                  <a:srgbClr val="22A0FF"/>
                </a:solidFill>
                <a:uFill>
                  <a:solidFill>
                    <a:srgbClr val="22A0FF"/>
                  </a:solidFill>
                </a:uFill>
                <a:latin typeface="Arial"/>
                <a:cs typeface="Arial"/>
                <a:hlinkClick r:id="rId4"/>
              </a:rPr>
              <a:t>pmc </a:t>
            </a:r>
            <a:r>
              <a:rPr sz="1800" u="sng" spc="-10" dirty="0">
                <a:solidFill>
                  <a:srgbClr val="22A0FF"/>
                </a:solidFill>
                <a:uFill>
                  <a:solidFill>
                    <a:srgbClr val="22A0FF"/>
                  </a:solidFill>
                </a:uFill>
                <a:latin typeface="Arial"/>
                <a:cs typeface="Arial"/>
                <a:hlinkClick r:id="rId4"/>
              </a:rPr>
              <a:t>360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…)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0871" y="3169920"/>
            <a:ext cx="3115310" cy="2609215"/>
          </a:xfrm>
          <a:prstGeom prst="rect">
            <a:avLst/>
          </a:prstGeom>
          <a:solidFill>
            <a:srgbClr val="0DAF0E"/>
          </a:solidFill>
        </p:spPr>
        <p:txBody>
          <a:bodyPr vert="horz" wrap="square" lIns="0" tIns="39370" rIns="0" bIns="0" rtlCol="0">
            <a:spAutoFit/>
          </a:bodyPr>
          <a:lstStyle/>
          <a:p>
            <a:pPr marL="252095" indent="-158750">
              <a:lnSpc>
                <a:spcPct val="100000"/>
              </a:lnSpc>
              <a:spcBef>
                <a:spcPts val="310"/>
              </a:spcBef>
              <a:buChar char="•"/>
              <a:tabLst>
                <a:tab pos="25209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Expert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judgement</a:t>
            </a:r>
            <a:endParaRPr sz="1800">
              <a:latin typeface="Arial"/>
              <a:cs typeface="Arial"/>
            </a:endParaRPr>
          </a:p>
          <a:p>
            <a:pPr marL="252095" indent="-158750">
              <a:lnSpc>
                <a:spcPct val="100000"/>
              </a:lnSpc>
              <a:spcBef>
                <a:spcPts val="120"/>
              </a:spcBef>
              <a:buChar char="•"/>
              <a:tabLst>
                <a:tab pos="25209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Meeting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5216" y="3142488"/>
            <a:ext cx="3072765" cy="2618740"/>
          </a:xfrm>
          <a:prstGeom prst="rect">
            <a:avLst/>
          </a:prstGeom>
          <a:solidFill>
            <a:srgbClr val="33ABC3"/>
          </a:solidFill>
        </p:spPr>
        <p:txBody>
          <a:bodyPr vert="horz" wrap="square" lIns="0" tIns="37465" rIns="0" bIns="0" rtlCol="0">
            <a:spAutoFit/>
          </a:bodyPr>
          <a:lstStyle/>
          <a:p>
            <a:pPr marL="262890" indent="-171450">
              <a:lnSpc>
                <a:spcPct val="100000"/>
              </a:lnSpc>
              <a:spcBef>
                <a:spcPts val="295"/>
              </a:spcBef>
              <a:buChar char="•"/>
              <a:tabLst>
                <a:tab pos="26352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Plan.</a:t>
            </a:r>
            <a:endParaRPr sz="1800">
              <a:latin typeface="Arial"/>
              <a:cs typeface="Arial"/>
            </a:endParaRPr>
          </a:p>
          <a:p>
            <a:pPr marL="262890" indent="-171450">
              <a:lnSpc>
                <a:spcPct val="100000"/>
              </a:lnSpc>
              <a:spcBef>
                <a:spcPts val="120"/>
              </a:spcBef>
              <a:buChar char="•"/>
              <a:tabLst>
                <a:tab pos="26352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12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Plan.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103" y="2654807"/>
            <a:ext cx="3066415" cy="50038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INPUTS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0871" y="2639567"/>
            <a:ext cx="3115310" cy="53086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109855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r>
              <a:rPr sz="18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800" b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TECHNIQUES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5216" y="2639567"/>
            <a:ext cx="3072765" cy="50292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7790" rIns="0" bIns="0" rtlCol="0">
            <a:spAutoFit/>
          </a:bodyPr>
          <a:lstStyle/>
          <a:p>
            <a:pPr marL="1016635">
              <a:lnSpc>
                <a:spcPct val="100000"/>
              </a:lnSpc>
              <a:spcBef>
                <a:spcPts val="770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OUTPUTS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Plan</a:t>
            </a:r>
            <a:r>
              <a:rPr sz="3600" spc="-50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Scope</a:t>
            </a:r>
            <a:r>
              <a:rPr sz="3600" spc="-1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Management</a:t>
            </a:r>
            <a:endParaRPr sz="36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0263" y="3575303"/>
            <a:ext cx="4145279" cy="2487295"/>
            <a:chOff x="1350263" y="3575303"/>
            <a:chExt cx="4145279" cy="2487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263" y="3663695"/>
              <a:ext cx="4145279" cy="23987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9407" y="3584447"/>
              <a:ext cx="2593975" cy="289560"/>
            </a:xfrm>
            <a:custGeom>
              <a:avLst/>
              <a:gdLst/>
              <a:ahLst/>
              <a:cxnLst/>
              <a:rect l="l" t="t" r="r" b="b"/>
              <a:pathLst>
                <a:path w="2593975" h="289560">
                  <a:moveTo>
                    <a:pt x="0" y="289559"/>
                  </a:moveTo>
                  <a:lnTo>
                    <a:pt x="2593848" y="289559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289559"/>
                  </a:lnTo>
                  <a:close/>
                </a:path>
              </a:pathLst>
            </a:custGeom>
            <a:ln w="18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22960" y="844296"/>
            <a:ext cx="11183620" cy="5264150"/>
            <a:chOff x="822960" y="844296"/>
            <a:chExt cx="11183620" cy="5264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60" y="844296"/>
              <a:ext cx="7516368" cy="24902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35024" y="2505456"/>
              <a:ext cx="2377440" cy="673735"/>
            </a:xfrm>
            <a:custGeom>
              <a:avLst/>
              <a:gdLst/>
              <a:ahLst/>
              <a:cxnLst/>
              <a:rect l="l" t="t" r="r" b="b"/>
              <a:pathLst>
                <a:path w="2377440" h="673735">
                  <a:moveTo>
                    <a:pt x="0" y="673608"/>
                  </a:moveTo>
                  <a:lnTo>
                    <a:pt x="2377440" y="673608"/>
                  </a:lnTo>
                  <a:lnTo>
                    <a:pt x="2377440" y="0"/>
                  </a:lnTo>
                  <a:lnTo>
                    <a:pt x="0" y="0"/>
                  </a:lnTo>
                  <a:lnTo>
                    <a:pt x="0" y="673608"/>
                  </a:lnTo>
                  <a:close/>
                </a:path>
              </a:pathLst>
            </a:custGeom>
            <a:ln w="18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4992" y="3291840"/>
              <a:ext cx="4367784" cy="28163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8303" y="1109471"/>
              <a:ext cx="3477767" cy="18714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272272" y="966216"/>
              <a:ext cx="2725420" cy="3301365"/>
            </a:xfrm>
            <a:custGeom>
              <a:avLst/>
              <a:gdLst/>
              <a:ahLst/>
              <a:cxnLst/>
              <a:rect l="l" t="t" r="r" b="b"/>
              <a:pathLst>
                <a:path w="2725420" h="3301365">
                  <a:moveTo>
                    <a:pt x="131063" y="289560"/>
                  </a:moveTo>
                  <a:lnTo>
                    <a:pt x="2724911" y="289560"/>
                  </a:lnTo>
                  <a:lnTo>
                    <a:pt x="2724911" y="0"/>
                  </a:lnTo>
                  <a:lnTo>
                    <a:pt x="131063" y="0"/>
                  </a:lnTo>
                  <a:lnTo>
                    <a:pt x="131063" y="289560"/>
                  </a:lnTo>
                  <a:close/>
                </a:path>
                <a:path w="2725420" h="3301365">
                  <a:moveTo>
                    <a:pt x="0" y="3300984"/>
                  </a:moveTo>
                  <a:lnTo>
                    <a:pt x="2593848" y="3300984"/>
                  </a:lnTo>
                  <a:lnTo>
                    <a:pt x="2593848" y="3008376"/>
                  </a:lnTo>
                  <a:lnTo>
                    <a:pt x="0" y="3008376"/>
                  </a:lnTo>
                  <a:lnTo>
                    <a:pt x="0" y="3300984"/>
                  </a:lnTo>
                  <a:close/>
                </a:path>
              </a:pathLst>
            </a:custGeom>
            <a:ln w="18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Collect</a:t>
            </a:r>
            <a:r>
              <a:rPr sz="3600" spc="-5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Requirement</a:t>
            </a:r>
            <a:endParaRPr sz="36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8232" y="999744"/>
            <a:ext cx="7141464" cy="53553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816" y="3160776"/>
            <a:ext cx="11619230" cy="2295525"/>
          </a:xfrm>
          <a:custGeom>
            <a:avLst/>
            <a:gdLst/>
            <a:ahLst/>
            <a:cxnLst/>
            <a:rect l="l" t="t" r="r" b="b"/>
            <a:pathLst>
              <a:path w="11619230" h="2295525">
                <a:moveTo>
                  <a:pt x="11005058" y="0"/>
                </a:moveTo>
                <a:lnTo>
                  <a:pt x="11005058" y="573786"/>
                </a:lnTo>
                <a:lnTo>
                  <a:pt x="0" y="573786"/>
                </a:lnTo>
                <a:lnTo>
                  <a:pt x="0" y="1721358"/>
                </a:lnTo>
                <a:lnTo>
                  <a:pt x="11005058" y="1721358"/>
                </a:lnTo>
                <a:lnTo>
                  <a:pt x="11005058" y="2295144"/>
                </a:lnTo>
                <a:lnTo>
                  <a:pt x="11618976" y="1147572"/>
                </a:lnTo>
                <a:lnTo>
                  <a:pt x="11005058" y="0"/>
                </a:lnTo>
                <a:close/>
              </a:path>
            </a:pathLst>
          </a:custGeom>
          <a:solidFill>
            <a:srgbClr val="F9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Collect</a:t>
            </a:r>
            <a:r>
              <a:rPr sz="3600" spc="-5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Requirement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17244" y="1255902"/>
            <a:ext cx="952944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Clr>
                <a:srgbClr val="0D69AE"/>
              </a:buClr>
              <a:buSzPct val="120000"/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Determining,</a:t>
            </a:r>
            <a:r>
              <a:rPr sz="2000" spc="-7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document,</a:t>
            </a:r>
            <a:r>
              <a:rPr sz="2000" spc="-8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and</a:t>
            </a:r>
            <a:r>
              <a:rPr sz="2000" spc="-7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manage</a:t>
            </a:r>
            <a:r>
              <a:rPr sz="2000" spc="-8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stakeholder</a:t>
            </a:r>
            <a:r>
              <a:rPr sz="2000" spc="-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needs</a:t>
            </a:r>
            <a:r>
              <a:rPr sz="2000" spc="-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and</a:t>
            </a:r>
            <a:r>
              <a:rPr sz="2000" spc="-7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requirements</a:t>
            </a:r>
            <a:r>
              <a:rPr sz="2000" spc="-7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to</a:t>
            </a:r>
            <a:r>
              <a:rPr sz="2000" spc="-9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Arial"/>
                <a:cs typeface="Arial"/>
              </a:rPr>
              <a:t>meet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project</a:t>
            </a:r>
            <a:r>
              <a:rPr sz="2000" spc="-9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Arial"/>
                <a:cs typeface="Arial"/>
              </a:rPr>
              <a:t>objectives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103" y="2849879"/>
            <a:ext cx="3066415" cy="3319779"/>
          </a:xfrm>
          <a:prstGeom prst="rect">
            <a:avLst/>
          </a:prstGeom>
          <a:solidFill>
            <a:srgbClr val="F16F22"/>
          </a:solidFill>
        </p:spPr>
        <p:txBody>
          <a:bodyPr vert="horz" wrap="square" lIns="0" tIns="37465" rIns="0" bIns="0" rtlCol="0">
            <a:spAutoFit/>
          </a:bodyPr>
          <a:lstStyle/>
          <a:p>
            <a:pPr marL="250825" indent="-158750">
              <a:lnSpc>
                <a:spcPct val="100000"/>
              </a:lnSpc>
              <a:spcBef>
                <a:spcPts val="295"/>
              </a:spcBef>
              <a:buChar char="•"/>
              <a:tabLst>
                <a:tab pos="25082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charter</a:t>
            </a:r>
            <a:endParaRPr sz="1800">
              <a:latin typeface="Arial"/>
              <a:cs typeface="Arial"/>
            </a:endParaRPr>
          </a:p>
          <a:p>
            <a:pPr marL="250825" indent="-158750">
              <a:lnSpc>
                <a:spcPct val="100000"/>
              </a:lnSpc>
              <a:spcBef>
                <a:spcPts val="120"/>
              </a:spcBef>
              <a:buChar char="•"/>
              <a:tabLst>
                <a:tab pos="25082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0871" y="2865120"/>
            <a:ext cx="3115310" cy="3322320"/>
          </a:xfrm>
          <a:prstGeom prst="rect">
            <a:avLst/>
          </a:prstGeom>
          <a:solidFill>
            <a:srgbClr val="0DAF0E"/>
          </a:solidFill>
        </p:spPr>
        <p:txBody>
          <a:bodyPr vert="horz" wrap="square" lIns="0" tIns="38735" rIns="0" bIns="0" rtlCol="0">
            <a:spAutoFit/>
          </a:bodyPr>
          <a:lstStyle/>
          <a:p>
            <a:pPr marL="252095" indent="-15875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52095" algn="l"/>
              </a:tabLst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Brainstorming</a:t>
            </a:r>
            <a:endParaRPr sz="1800">
              <a:latin typeface="Arial"/>
              <a:cs typeface="Arial"/>
            </a:endParaRPr>
          </a:p>
          <a:p>
            <a:pPr marL="252095" indent="-158750">
              <a:lnSpc>
                <a:spcPct val="100000"/>
              </a:lnSpc>
              <a:spcBef>
                <a:spcPts val="125"/>
              </a:spcBef>
              <a:buChar char="•"/>
              <a:tabLst>
                <a:tab pos="25209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Interview</a:t>
            </a:r>
            <a:endParaRPr sz="1800">
              <a:latin typeface="Arial"/>
              <a:cs typeface="Arial"/>
            </a:endParaRPr>
          </a:p>
          <a:p>
            <a:pPr marL="252095" indent="-158750">
              <a:lnSpc>
                <a:spcPct val="100000"/>
              </a:lnSpc>
              <a:spcBef>
                <a:spcPts val="120"/>
              </a:spcBef>
              <a:buChar char="•"/>
              <a:tabLst>
                <a:tab pos="25209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Wire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frame/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prototyping</a:t>
            </a:r>
            <a:endParaRPr sz="1800">
              <a:latin typeface="Arial"/>
              <a:cs typeface="Arial"/>
            </a:endParaRPr>
          </a:p>
          <a:p>
            <a:pPr marL="252095" indent="-158750">
              <a:lnSpc>
                <a:spcPct val="100000"/>
              </a:lnSpc>
              <a:spcBef>
                <a:spcPts val="140"/>
              </a:spcBef>
              <a:buChar char="•"/>
              <a:tabLst>
                <a:tab pos="25209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Focus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5216" y="2846832"/>
            <a:ext cx="3072765" cy="3331845"/>
          </a:xfrm>
          <a:prstGeom prst="rect">
            <a:avLst/>
          </a:prstGeom>
          <a:solidFill>
            <a:srgbClr val="33ABC3"/>
          </a:solidFill>
        </p:spPr>
        <p:txBody>
          <a:bodyPr vert="horz" wrap="square" lIns="0" tIns="36830" rIns="0" bIns="0" rtlCol="0">
            <a:spAutoFit/>
          </a:bodyPr>
          <a:lstStyle/>
          <a:p>
            <a:pPr marL="250825" indent="-159385">
              <a:lnSpc>
                <a:spcPct val="100000"/>
              </a:lnSpc>
              <a:spcBef>
                <a:spcPts val="290"/>
              </a:spcBef>
              <a:buChar char="•"/>
              <a:tabLst>
                <a:tab pos="25146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12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endParaRPr sz="1800">
              <a:latin typeface="Arial"/>
              <a:cs typeface="Arial"/>
            </a:endParaRPr>
          </a:p>
          <a:p>
            <a:pPr marL="250825" indent="-159385">
              <a:lnSpc>
                <a:spcPct val="100000"/>
              </a:lnSpc>
              <a:spcBef>
                <a:spcPts val="120"/>
              </a:spcBef>
              <a:buChar char="•"/>
              <a:tabLst>
                <a:tab pos="25146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145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  <a:p>
            <a:pPr marL="250825" marR="280670" indent="-159385">
              <a:lnSpc>
                <a:spcPts val="2310"/>
              </a:lnSpc>
              <a:spcBef>
                <a:spcPts val="75"/>
              </a:spcBef>
              <a:buChar char="•"/>
              <a:tabLst>
                <a:tab pos="25146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Traceability Matrix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103" y="2350007"/>
            <a:ext cx="3066415" cy="475615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INPUTS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0871" y="2334767"/>
            <a:ext cx="3115310" cy="50292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109855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r>
              <a:rPr sz="180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800" b="1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TECHNIQUES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5216" y="2334767"/>
            <a:ext cx="3072765" cy="47879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7790" rIns="0" bIns="0" rtlCol="0">
            <a:spAutoFit/>
          </a:bodyPr>
          <a:lstStyle/>
          <a:p>
            <a:pPr marL="1016635">
              <a:lnSpc>
                <a:spcPct val="100000"/>
              </a:lnSpc>
              <a:spcBef>
                <a:spcPts val="770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OUTPUTS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Quiz</a:t>
            </a:r>
            <a:r>
              <a:rPr sz="3600" spc="-30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50" dirty="0">
                <a:solidFill>
                  <a:srgbClr val="0D69AE"/>
                </a:solidFill>
                <a:latin typeface="Segoe UI"/>
                <a:cs typeface="Segoe UI"/>
              </a:rPr>
              <a:t>1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008075"/>
            <a:ext cx="10567035" cy="3888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Segoe UI"/>
                <a:cs typeface="Segoe UI"/>
              </a:rPr>
              <a:t>Currently,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there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cases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where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expenses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claims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can’t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performed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via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available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channels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as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current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have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limited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approval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workflow.</a:t>
            </a:r>
            <a:endParaRPr sz="2000" dirty="0">
              <a:latin typeface="Segoe UI"/>
              <a:cs typeface="Segoe UI"/>
            </a:endParaRPr>
          </a:p>
          <a:p>
            <a:pPr marL="241300" marR="405130" indent="-228600">
              <a:lnSpc>
                <a:spcPct val="100000"/>
              </a:lnSpc>
              <a:spcBef>
                <a:spcPts val="1010"/>
              </a:spcBef>
              <a:buClr>
                <a:srgbClr val="0D69AE"/>
              </a:buClr>
              <a:buSzPct val="120000"/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Segoe UI"/>
                <a:cs typeface="Segoe UI"/>
              </a:rPr>
              <a:t>As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such,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staff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has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resorted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use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hardcopy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payment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voucher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address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issue. </a:t>
            </a:r>
            <a:r>
              <a:rPr sz="2000" spc="-20" dirty="0">
                <a:latin typeface="Segoe UI"/>
                <a:cs typeface="Segoe UI"/>
              </a:rPr>
              <a:t>However,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there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may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bottleneck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at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different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approval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stages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which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lead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delay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in </a:t>
            </a:r>
            <a:r>
              <a:rPr sz="2000" dirty="0">
                <a:latin typeface="Segoe UI"/>
                <a:cs typeface="Segoe UI"/>
              </a:rPr>
              <a:t>payment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processing.</a:t>
            </a:r>
            <a:endParaRPr sz="2000" dirty="0">
              <a:latin typeface="Segoe UI"/>
              <a:cs typeface="Segoe UI"/>
            </a:endParaRPr>
          </a:p>
          <a:p>
            <a:pPr marL="241300" marR="311785" indent="-228600">
              <a:lnSpc>
                <a:spcPct val="100000"/>
              </a:lnSpc>
              <a:spcBef>
                <a:spcPts val="985"/>
              </a:spcBef>
              <a:buClr>
                <a:srgbClr val="0D69AE"/>
              </a:buClr>
              <a:buSzPct val="120000"/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Segoe UI"/>
                <a:cs typeface="Segoe UI"/>
              </a:rPr>
              <a:t>Arising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this,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Finance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department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X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company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has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requested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online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payment </a:t>
            </a:r>
            <a:r>
              <a:rPr sz="2000" dirty="0">
                <a:latin typeface="Segoe UI"/>
                <a:cs typeface="Segoe UI"/>
              </a:rPr>
              <a:t>voucher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platform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promote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better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efficiency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approval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payment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processing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while </a:t>
            </a:r>
            <a:r>
              <a:rPr sz="2000" dirty="0">
                <a:latin typeface="Segoe UI"/>
                <a:cs typeface="Segoe UI"/>
              </a:rPr>
              <a:t>reducing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use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hardcopy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papers.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00" b="1" spc="-10" dirty="0">
                <a:latin typeface="Segoe UI"/>
                <a:cs typeface="Segoe UI"/>
              </a:rPr>
              <a:t>Request: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latin typeface="Segoe UI"/>
                <a:cs typeface="Segoe UI"/>
              </a:rPr>
              <a:t>Let’s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brainstorming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your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group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list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down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all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questions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(as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much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possible)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collect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requirement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users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816" y="3160776"/>
            <a:ext cx="11619230" cy="2295525"/>
          </a:xfrm>
          <a:custGeom>
            <a:avLst/>
            <a:gdLst/>
            <a:ahLst/>
            <a:cxnLst/>
            <a:rect l="l" t="t" r="r" b="b"/>
            <a:pathLst>
              <a:path w="11619230" h="2295525">
                <a:moveTo>
                  <a:pt x="11005058" y="0"/>
                </a:moveTo>
                <a:lnTo>
                  <a:pt x="11005058" y="573786"/>
                </a:lnTo>
                <a:lnTo>
                  <a:pt x="0" y="573786"/>
                </a:lnTo>
                <a:lnTo>
                  <a:pt x="0" y="1721358"/>
                </a:lnTo>
                <a:lnTo>
                  <a:pt x="11005058" y="1721358"/>
                </a:lnTo>
                <a:lnTo>
                  <a:pt x="11005058" y="2295144"/>
                </a:lnTo>
                <a:lnTo>
                  <a:pt x="11618976" y="1147572"/>
                </a:lnTo>
                <a:lnTo>
                  <a:pt x="11005058" y="0"/>
                </a:lnTo>
                <a:close/>
              </a:path>
            </a:pathLst>
          </a:custGeom>
          <a:solidFill>
            <a:srgbClr val="F9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Define</a:t>
            </a:r>
            <a:r>
              <a:rPr sz="3600" spc="-20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Scope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1255902"/>
            <a:ext cx="66065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90"/>
              </a:spcBef>
              <a:buClr>
                <a:srgbClr val="0D69AE"/>
              </a:buClr>
              <a:buSzPct val="120000"/>
              <a:buChar char="•"/>
              <a:tabLst>
                <a:tab pos="250190" algn="l"/>
                <a:tab pos="250825" algn="l"/>
              </a:tabLst>
            </a:pPr>
            <a:r>
              <a:rPr sz="2000" dirty="0">
                <a:latin typeface="Arial"/>
                <a:cs typeface="Arial"/>
              </a:rPr>
              <a:t>Develop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detailed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description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project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product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103" y="2700527"/>
            <a:ext cx="3066415" cy="3621404"/>
          </a:xfrm>
          <a:prstGeom prst="rect">
            <a:avLst/>
          </a:prstGeom>
          <a:solidFill>
            <a:srgbClr val="F16F22"/>
          </a:solidFill>
        </p:spPr>
        <p:txBody>
          <a:bodyPr vert="horz" wrap="square" lIns="0" tIns="37465" rIns="0" bIns="0" rtlCol="0">
            <a:spAutoFit/>
          </a:bodyPr>
          <a:lstStyle/>
          <a:p>
            <a:pPr marL="250825" indent="-158750">
              <a:lnSpc>
                <a:spcPct val="100000"/>
              </a:lnSpc>
              <a:spcBef>
                <a:spcPts val="295"/>
              </a:spcBef>
              <a:buChar char="•"/>
              <a:tabLst>
                <a:tab pos="25082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16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endParaRPr sz="1600">
              <a:latin typeface="Arial"/>
              <a:cs typeface="Arial"/>
            </a:endParaRPr>
          </a:p>
          <a:p>
            <a:pPr marL="250825" indent="-158750">
              <a:lnSpc>
                <a:spcPct val="100000"/>
              </a:lnSpc>
              <a:spcBef>
                <a:spcPts val="95"/>
              </a:spcBef>
              <a:buChar char="•"/>
              <a:tabLst>
                <a:tab pos="250825" algn="l"/>
              </a:tabLst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OPA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0871" y="2706623"/>
            <a:ext cx="3115310" cy="3624579"/>
          </a:xfrm>
          <a:prstGeom prst="rect">
            <a:avLst/>
          </a:prstGeom>
          <a:solidFill>
            <a:srgbClr val="0DAF0E"/>
          </a:solidFill>
        </p:spPr>
        <p:txBody>
          <a:bodyPr vert="horz" wrap="square" lIns="0" tIns="38735" rIns="0" bIns="0" rtlCol="0">
            <a:spAutoFit/>
          </a:bodyPr>
          <a:lstStyle/>
          <a:p>
            <a:pPr marL="252095" indent="-158750">
              <a:lnSpc>
                <a:spcPct val="100000"/>
              </a:lnSpc>
              <a:spcBef>
                <a:spcPts val="305"/>
              </a:spcBef>
              <a:buChar char="•"/>
              <a:tabLst>
                <a:tab pos="25209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252095" indent="-158750">
              <a:lnSpc>
                <a:spcPct val="100000"/>
              </a:lnSpc>
              <a:spcBef>
                <a:spcPts val="95"/>
              </a:spcBef>
              <a:buChar char="•"/>
              <a:tabLst>
                <a:tab pos="25209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Expert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judgement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5216" y="2676144"/>
            <a:ext cx="3072765" cy="3636645"/>
          </a:xfrm>
          <a:prstGeom prst="rect">
            <a:avLst/>
          </a:prstGeom>
          <a:solidFill>
            <a:srgbClr val="33ABC3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 marL="308610" indent="-217170">
              <a:lnSpc>
                <a:spcPct val="100000"/>
              </a:lnSpc>
              <a:spcBef>
                <a:spcPts val="95"/>
              </a:spcBef>
              <a:buChar char="•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600">
              <a:latin typeface="Arial"/>
              <a:cs typeface="Arial"/>
            </a:endParaRPr>
          </a:p>
          <a:p>
            <a:pPr marL="308610" indent="-217170">
              <a:lnSpc>
                <a:spcPct val="100000"/>
              </a:lnSpc>
              <a:spcBef>
                <a:spcPts val="120"/>
              </a:spcBef>
              <a:buChar char="•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600">
              <a:latin typeface="Arial"/>
              <a:cs typeface="Arial"/>
            </a:endParaRPr>
          </a:p>
          <a:p>
            <a:pPr marL="308610" indent="-217170">
              <a:lnSpc>
                <a:spcPct val="100000"/>
              </a:lnSpc>
              <a:spcBef>
                <a:spcPts val="125"/>
              </a:spcBef>
              <a:buChar char="•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6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Assumptions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103" y="2188464"/>
            <a:ext cx="3066415" cy="47879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7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INPUTS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0871" y="2176272"/>
            <a:ext cx="3115310" cy="50038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10795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850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r>
              <a:rPr sz="180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800" b="1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TECHNIQUES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5216" y="2176272"/>
            <a:ext cx="3072765" cy="47879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6520" rIns="0" bIns="0" rtlCol="0">
            <a:spAutoFit/>
          </a:bodyPr>
          <a:lstStyle/>
          <a:p>
            <a:pPr marL="1016635">
              <a:lnSpc>
                <a:spcPct val="100000"/>
              </a:lnSpc>
              <a:spcBef>
                <a:spcPts val="760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OUTPUTS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2535" y="993647"/>
            <a:ext cx="914400" cy="80467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816" y="3160776"/>
            <a:ext cx="11619230" cy="2295525"/>
          </a:xfrm>
          <a:custGeom>
            <a:avLst/>
            <a:gdLst/>
            <a:ahLst/>
            <a:cxnLst/>
            <a:rect l="l" t="t" r="r" b="b"/>
            <a:pathLst>
              <a:path w="11619230" h="2295525">
                <a:moveTo>
                  <a:pt x="11005058" y="0"/>
                </a:moveTo>
                <a:lnTo>
                  <a:pt x="11005058" y="573786"/>
                </a:lnTo>
                <a:lnTo>
                  <a:pt x="0" y="573786"/>
                </a:lnTo>
                <a:lnTo>
                  <a:pt x="0" y="1721358"/>
                </a:lnTo>
                <a:lnTo>
                  <a:pt x="11005058" y="1721358"/>
                </a:lnTo>
                <a:lnTo>
                  <a:pt x="11005058" y="2295144"/>
                </a:lnTo>
                <a:lnTo>
                  <a:pt x="11618976" y="1147572"/>
                </a:lnTo>
                <a:lnTo>
                  <a:pt x="11005058" y="0"/>
                </a:lnTo>
                <a:close/>
              </a:path>
            </a:pathLst>
          </a:custGeom>
          <a:solidFill>
            <a:srgbClr val="F9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Create</a:t>
            </a:r>
            <a:r>
              <a:rPr sz="3600" spc="-60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25" dirty="0">
                <a:solidFill>
                  <a:srgbClr val="0D69AE"/>
                </a:solidFill>
                <a:latin typeface="Segoe UI"/>
                <a:cs typeface="Segoe UI"/>
              </a:rPr>
              <a:t>WBS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1255902"/>
            <a:ext cx="909193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Clr>
                <a:srgbClr val="0D69AE"/>
              </a:buClr>
              <a:buSzPct val="120000"/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Subdivide project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deliverables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project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smaller,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manageable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103" y="2700527"/>
            <a:ext cx="3066415" cy="3621404"/>
          </a:xfrm>
          <a:prstGeom prst="rect">
            <a:avLst/>
          </a:prstGeom>
          <a:solidFill>
            <a:srgbClr val="F16F22"/>
          </a:solidFill>
        </p:spPr>
        <p:txBody>
          <a:bodyPr vert="horz" wrap="square" lIns="0" tIns="40640" rIns="0" bIns="0" rtlCol="0">
            <a:spAutoFit/>
          </a:bodyPr>
          <a:lstStyle/>
          <a:p>
            <a:pPr marL="378460" indent="-287020">
              <a:lnSpc>
                <a:spcPct val="100000"/>
              </a:lnSpc>
              <a:spcBef>
                <a:spcPts val="320"/>
              </a:spcBef>
              <a:buChar char="•"/>
              <a:tabLst>
                <a:tab pos="378460" algn="l"/>
                <a:tab pos="37909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 marL="378460" indent="-287020">
              <a:lnSpc>
                <a:spcPct val="100000"/>
              </a:lnSpc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6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endParaRPr sz="1600">
              <a:latin typeface="Arial"/>
              <a:cs typeface="Arial"/>
            </a:endParaRPr>
          </a:p>
          <a:p>
            <a:pPr marL="378460" indent="-287020">
              <a:lnSpc>
                <a:spcPct val="100000"/>
              </a:lnSpc>
              <a:buChar char="•"/>
              <a:tabLst>
                <a:tab pos="378460" algn="l"/>
                <a:tab pos="37909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Organizational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assets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0871" y="2706623"/>
            <a:ext cx="3115310" cy="3624579"/>
          </a:xfrm>
          <a:prstGeom prst="rect">
            <a:avLst/>
          </a:prstGeom>
          <a:solidFill>
            <a:srgbClr val="0DAF0E"/>
          </a:solidFill>
        </p:spPr>
        <p:txBody>
          <a:bodyPr vert="horz" wrap="square" lIns="0" tIns="41910" rIns="0" bIns="0" rtlCol="0">
            <a:spAutoFit/>
          </a:bodyPr>
          <a:lstStyle/>
          <a:p>
            <a:pPr marL="379730" indent="-287020">
              <a:lnSpc>
                <a:spcPct val="100000"/>
              </a:lnSpc>
              <a:spcBef>
                <a:spcPts val="330"/>
              </a:spcBef>
              <a:buChar char="•"/>
              <a:tabLst>
                <a:tab pos="379730" algn="l"/>
                <a:tab pos="38036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Expert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judgement</a:t>
            </a:r>
            <a:endParaRPr sz="1600">
              <a:latin typeface="Arial"/>
              <a:cs typeface="Arial"/>
            </a:endParaRPr>
          </a:p>
          <a:p>
            <a:pPr marL="379730" indent="-287020">
              <a:lnSpc>
                <a:spcPct val="100000"/>
              </a:lnSpc>
              <a:buChar char="•"/>
              <a:tabLst>
                <a:tab pos="379730" algn="l"/>
                <a:tab pos="38036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Decomposition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5216" y="2676144"/>
            <a:ext cx="3072765" cy="3636645"/>
          </a:xfrm>
          <a:prstGeom prst="rect">
            <a:avLst/>
          </a:prstGeom>
          <a:solidFill>
            <a:srgbClr val="33ABC3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075" marR="391795">
              <a:lnSpc>
                <a:spcPct val="1057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Baseline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(WBS,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WBS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Dictionary,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scope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103" y="2188464"/>
            <a:ext cx="3066415" cy="47879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7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INPUTS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0871" y="2176272"/>
            <a:ext cx="3115310" cy="50038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10795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850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r>
              <a:rPr sz="180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800" b="1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TECHNIQUES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5216" y="2176272"/>
            <a:ext cx="3072765" cy="47879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6520" rIns="0" bIns="0" rtlCol="0">
            <a:spAutoFit/>
          </a:bodyPr>
          <a:lstStyle/>
          <a:p>
            <a:pPr marL="1016635">
              <a:lnSpc>
                <a:spcPct val="100000"/>
              </a:lnSpc>
              <a:spcBef>
                <a:spcPts val="760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OUTPUTS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9400" y="1310639"/>
            <a:ext cx="914400" cy="80467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816" y="3160776"/>
            <a:ext cx="11619230" cy="2295525"/>
          </a:xfrm>
          <a:custGeom>
            <a:avLst/>
            <a:gdLst/>
            <a:ahLst/>
            <a:cxnLst/>
            <a:rect l="l" t="t" r="r" b="b"/>
            <a:pathLst>
              <a:path w="11619230" h="2295525">
                <a:moveTo>
                  <a:pt x="11005058" y="0"/>
                </a:moveTo>
                <a:lnTo>
                  <a:pt x="11005058" y="573786"/>
                </a:lnTo>
                <a:lnTo>
                  <a:pt x="0" y="573786"/>
                </a:lnTo>
                <a:lnTo>
                  <a:pt x="0" y="1721358"/>
                </a:lnTo>
                <a:lnTo>
                  <a:pt x="11005058" y="1721358"/>
                </a:lnTo>
                <a:lnTo>
                  <a:pt x="11005058" y="2295144"/>
                </a:lnTo>
                <a:lnTo>
                  <a:pt x="11618976" y="1147572"/>
                </a:lnTo>
                <a:lnTo>
                  <a:pt x="11005058" y="0"/>
                </a:lnTo>
                <a:close/>
              </a:path>
            </a:pathLst>
          </a:custGeom>
          <a:solidFill>
            <a:srgbClr val="F9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D69AE"/>
                </a:solidFill>
                <a:latin typeface="Segoe UI"/>
                <a:cs typeface="Segoe UI"/>
              </a:rPr>
              <a:t>Validate</a:t>
            </a:r>
            <a:r>
              <a:rPr sz="3600" spc="-180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Scope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17244" y="1255902"/>
            <a:ext cx="69240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Clr>
                <a:srgbClr val="0D69AE"/>
              </a:buClr>
              <a:buSzPct val="120000"/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Formalize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acceptance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completed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project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deliverables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103" y="2691383"/>
            <a:ext cx="3066415" cy="3474720"/>
          </a:xfrm>
          <a:prstGeom prst="rect">
            <a:avLst/>
          </a:prstGeom>
          <a:solidFill>
            <a:srgbClr val="F16F22"/>
          </a:solidFill>
        </p:spPr>
        <p:txBody>
          <a:bodyPr vert="horz" wrap="square" lIns="0" tIns="39369" rIns="0" bIns="0" rtlCol="0">
            <a:spAutoFit/>
          </a:bodyPr>
          <a:lstStyle/>
          <a:p>
            <a:pPr marL="308610" indent="-217170">
              <a:lnSpc>
                <a:spcPct val="100000"/>
              </a:lnSpc>
              <a:spcBef>
                <a:spcPts val="309"/>
              </a:spcBef>
              <a:buChar char="•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600">
              <a:latin typeface="Arial"/>
              <a:cs typeface="Arial"/>
            </a:endParaRPr>
          </a:p>
          <a:p>
            <a:pPr marL="308610" indent="-217170">
              <a:lnSpc>
                <a:spcPct val="100000"/>
              </a:lnSpc>
              <a:spcBef>
                <a:spcPts val="95"/>
              </a:spcBef>
              <a:buChar char="•"/>
              <a:tabLst>
                <a:tab pos="308610" algn="l"/>
                <a:tab pos="30924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6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endParaRPr sz="1600">
              <a:latin typeface="Arial"/>
              <a:cs typeface="Arial"/>
            </a:endParaRPr>
          </a:p>
          <a:p>
            <a:pPr marL="308610" indent="-217170">
              <a:lnSpc>
                <a:spcPct val="100000"/>
              </a:lnSpc>
              <a:spcBef>
                <a:spcPts val="120"/>
              </a:spcBef>
              <a:buChar char="•"/>
              <a:tabLst>
                <a:tab pos="308610" algn="l"/>
                <a:tab pos="309245" algn="l"/>
              </a:tabLst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Validated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Deliverables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0871" y="2700527"/>
            <a:ext cx="3115310" cy="3474720"/>
          </a:xfrm>
          <a:prstGeom prst="rect">
            <a:avLst/>
          </a:prstGeom>
          <a:solidFill>
            <a:srgbClr val="0DAF0E"/>
          </a:solidFill>
        </p:spPr>
        <p:txBody>
          <a:bodyPr vert="horz" wrap="square" lIns="0" tIns="40640" rIns="0" bIns="0" rtlCol="0">
            <a:spAutoFit/>
          </a:bodyPr>
          <a:lstStyle/>
          <a:p>
            <a:pPr marL="379730" indent="-287020">
              <a:lnSpc>
                <a:spcPct val="100000"/>
              </a:lnSpc>
              <a:spcBef>
                <a:spcPts val="320"/>
              </a:spcBef>
              <a:buChar char="•"/>
              <a:tabLst>
                <a:tab pos="379730" algn="l"/>
                <a:tab pos="38036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Inspection</a:t>
            </a:r>
            <a:endParaRPr sz="1600">
              <a:latin typeface="Arial"/>
              <a:cs typeface="Arial"/>
            </a:endParaRPr>
          </a:p>
          <a:p>
            <a:pPr marL="379730" indent="-287020">
              <a:lnSpc>
                <a:spcPct val="100000"/>
              </a:lnSpc>
              <a:buChar char="•"/>
              <a:tabLst>
                <a:tab pos="379730" algn="l"/>
                <a:tab pos="38036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Decision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5216" y="2670048"/>
            <a:ext cx="3072765" cy="3487420"/>
          </a:xfrm>
          <a:prstGeom prst="rect">
            <a:avLst/>
          </a:prstGeom>
          <a:solidFill>
            <a:srgbClr val="33ABC3"/>
          </a:solidFill>
        </p:spPr>
        <p:txBody>
          <a:bodyPr vert="horz" wrap="square" lIns="0" tIns="38735" rIns="0" bIns="0" rtlCol="0">
            <a:spAutoFit/>
          </a:bodyPr>
          <a:lstStyle/>
          <a:p>
            <a:pPr marL="250825" indent="-159385">
              <a:lnSpc>
                <a:spcPct val="100000"/>
              </a:lnSpc>
              <a:spcBef>
                <a:spcPts val="305"/>
              </a:spcBef>
              <a:buChar char="•"/>
              <a:tabLst>
                <a:tab pos="25146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Accepted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Deliverable</a:t>
            </a:r>
            <a:endParaRPr sz="1600">
              <a:latin typeface="Arial"/>
              <a:cs typeface="Arial"/>
            </a:endParaRPr>
          </a:p>
          <a:p>
            <a:pPr marL="250825" indent="-159385">
              <a:lnSpc>
                <a:spcPct val="100000"/>
              </a:lnSpc>
              <a:spcBef>
                <a:spcPts val="100"/>
              </a:spcBef>
              <a:buChar char="•"/>
              <a:tabLst>
                <a:tab pos="25146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103" y="2182367"/>
            <a:ext cx="3066415" cy="47879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58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INPUTS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0871" y="2170176"/>
            <a:ext cx="3115310" cy="50038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107315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845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r>
              <a:rPr sz="180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800" b="1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TECHNIQUES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5216" y="2170176"/>
            <a:ext cx="3072765" cy="475615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5885" rIns="0" bIns="0" rtlCol="0">
            <a:spAutoFit/>
          </a:bodyPr>
          <a:lstStyle/>
          <a:p>
            <a:pPr marL="1016635">
              <a:lnSpc>
                <a:spcPct val="100000"/>
              </a:lnSpc>
              <a:spcBef>
                <a:spcPts val="755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OUTPUTS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816" y="3160776"/>
            <a:ext cx="11619230" cy="2295525"/>
          </a:xfrm>
          <a:custGeom>
            <a:avLst/>
            <a:gdLst/>
            <a:ahLst/>
            <a:cxnLst/>
            <a:rect l="l" t="t" r="r" b="b"/>
            <a:pathLst>
              <a:path w="11619230" h="2295525">
                <a:moveTo>
                  <a:pt x="11005058" y="0"/>
                </a:moveTo>
                <a:lnTo>
                  <a:pt x="11005058" y="573786"/>
                </a:lnTo>
                <a:lnTo>
                  <a:pt x="0" y="573786"/>
                </a:lnTo>
                <a:lnTo>
                  <a:pt x="0" y="1721358"/>
                </a:lnTo>
                <a:lnTo>
                  <a:pt x="11005058" y="1721358"/>
                </a:lnTo>
                <a:lnTo>
                  <a:pt x="11005058" y="2295144"/>
                </a:lnTo>
                <a:lnTo>
                  <a:pt x="11618976" y="1147572"/>
                </a:lnTo>
                <a:lnTo>
                  <a:pt x="11005058" y="0"/>
                </a:lnTo>
                <a:close/>
              </a:path>
            </a:pathLst>
          </a:custGeom>
          <a:solidFill>
            <a:srgbClr val="F9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Control</a:t>
            </a:r>
            <a:r>
              <a:rPr sz="3600" spc="-5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20" dirty="0">
                <a:solidFill>
                  <a:srgbClr val="0D69AE"/>
                </a:solidFill>
                <a:latin typeface="Segoe UI"/>
                <a:cs typeface="Segoe UI"/>
              </a:rPr>
              <a:t>Scope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17244" y="1255902"/>
            <a:ext cx="955738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Clr>
                <a:srgbClr val="0D69AE"/>
              </a:buClr>
              <a:buSzPct val="120000"/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Monitor</a:t>
            </a:r>
            <a:r>
              <a:rPr sz="2000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000" spc="-5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status</a:t>
            </a:r>
            <a:r>
              <a:rPr sz="20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of</a:t>
            </a:r>
            <a:r>
              <a:rPr sz="2000" spc="-4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product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scope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manage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changes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scope</a:t>
            </a:r>
            <a:endParaRPr sz="2000">
              <a:latin typeface="Segoe UI"/>
              <a:cs typeface="Segoe U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baseline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103" y="2691383"/>
            <a:ext cx="3066415" cy="3474720"/>
          </a:xfrm>
          <a:prstGeom prst="rect">
            <a:avLst/>
          </a:prstGeom>
          <a:solidFill>
            <a:srgbClr val="F16F22"/>
          </a:solidFill>
        </p:spPr>
        <p:txBody>
          <a:bodyPr vert="horz" wrap="square" lIns="0" tIns="42544" rIns="0" bIns="0" rtlCol="0">
            <a:spAutoFit/>
          </a:bodyPr>
          <a:lstStyle/>
          <a:p>
            <a:pPr marL="378460" indent="-28702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Project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Management</a:t>
            </a:r>
            <a:r>
              <a:rPr sz="16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Plan</a:t>
            </a:r>
            <a:endParaRPr sz="1600">
              <a:latin typeface="Segoe UI"/>
              <a:cs typeface="Segoe UI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Requirements</a:t>
            </a:r>
            <a:endParaRPr sz="1600">
              <a:latin typeface="Segoe UI"/>
              <a:cs typeface="Segoe UI"/>
            </a:endParaRPr>
          </a:p>
          <a:p>
            <a:pPr marL="37846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Documentation</a:t>
            </a:r>
            <a:endParaRPr sz="1600">
              <a:latin typeface="Segoe UI"/>
              <a:cs typeface="Segoe UI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Requirements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Traceability</a:t>
            </a:r>
            <a:endParaRPr sz="1600">
              <a:latin typeface="Segoe UI"/>
              <a:cs typeface="Segoe UI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Matrix</a:t>
            </a:r>
            <a:endParaRPr sz="1600">
              <a:latin typeface="Segoe UI"/>
              <a:cs typeface="Segoe UI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Organizational</a:t>
            </a:r>
            <a:r>
              <a:rPr sz="16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process</a:t>
            </a:r>
            <a:endParaRPr sz="1600">
              <a:latin typeface="Segoe UI"/>
              <a:cs typeface="Segoe UI"/>
            </a:endParaRPr>
          </a:p>
          <a:p>
            <a:pPr marL="37846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assets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0871" y="2700527"/>
            <a:ext cx="3115310" cy="3474720"/>
          </a:xfrm>
          <a:prstGeom prst="rect">
            <a:avLst/>
          </a:prstGeom>
          <a:solidFill>
            <a:srgbClr val="0DAF0E"/>
          </a:solidFill>
        </p:spPr>
        <p:txBody>
          <a:bodyPr vert="horz" wrap="square" lIns="0" tIns="40640" rIns="0" bIns="0" rtlCol="0">
            <a:spAutoFit/>
          </a:bodyPr>
          <a:lstStyle/>
          <a:p>
            <a:pPr marL="379730" indent="-287020">
              <a:lnSpc>
                <a:spcPct val="100000"/>
              </a:lnSpc>
              <a:spcBef>
                <a:spcPts val="320"/>
              </a:spcBef>
              <a:buChar char="•"/>
              <a:tabLst>
                <a:tab pos="379730" algn="l"/>
                <a:tab pos="38036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Meeting</a:t>
            </a:r>
            <a:endParaRPr sz="1600">
              <a:latin typeface="Arial"/>
              <a:cs typeface="Arial"/>
            </a:endParaRPr>
          </a:p>
          <a:p>
            <a:pPr marL="379730" indent="-287020">
              <a:lnSpc>
                <a:spcPct val="100000"/>
              </a:lnSpc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analysis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5216" y="2670048"/>
            <a:ext cx="3072765" cy="3487420"/>
          </a:xfrm>
          <a:prstGeom prst="rect">
            <a:avLst/>
          </a:prstGeom>
          <a:solidFill>
            <a:srgbClr val="33ABC3"/>
          </a:solidFill>
        </p:spPr>
        <p:txBody>
          <a:bodyPr vert="horz" wrap="square" lIns="0" tIns="41910" rIns="0" bIns="0" rtlCol="0">
            <a:spAutoFit/>
          </a:bodyPr>
          <a:lstStyle/>
          <a:p>
            <a:pPr marL="286385" marR="919480" indent="-287020" algn="ctr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Performance</a:t>
            </a:r>
            <a:endParaRPr sz="1600">
              <a:latin typeface="Segoe UI"/>
              <a:cs typeface="Segoe UI"/>
            </a:endParaRPr>
          </a:p>
          <a:p>
            <a:pPr marR="982344" algn="ctr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Measurements</a:t>
            </a:r>
            <a:endParaRPr sz="1600">
              <a:latin typeface="Segoe UI"/>
              <a:cs typeface="Segoe UI"/>
            </a:endParaRPr>
          </a:p>
          <a:p>
            <a:pPr marL="379095" indent="-28765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Change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Requests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103" y="2182367"/>
            <a:ext cx="3066415" cy="47879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58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INPUTS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0871" y="2170176"/>
            <a:ext cx="3115310" cy="50038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107315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845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r>
              <a:rPr sz="180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800" b="1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TECHNIQUES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5216" y="2170176"/>
            <a:ext cx="3072765" cy="475615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5885" rIns="0" bIns="0" rtlCol="0">
            <a:spAutoFit/>
          </a:bodyPr>
          <a:lstStyle/>
          <a:p>
            <a:pPr marL="1016635">
              <a:lnSpc>
                <a:spcPct val="100000"/>
              </a:lnSpc>
              <a:spcBef>
                <a:spcPts val="755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OUTPUTS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7664" y="146304"/>
            <a:ext cx="1021079" cy="4572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4048125" cy="6815455"/>
            <a:chOff x="0" y="0"/>
            <a:chExt cx="4048125" cy="68154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4038600" cy="39197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4038600" cy="4020820"/>
            </a:xfrm>
            <a:custGeom>
              <a:avLst/>
              <a:gdLst/>
              <a:ahLst/>
              <a:cxnLst/>
              <a:rect l="l" t="t" r="r" b="b"/>
              <a:pathLst>
                <a:path w="4038600" h="4020820">
                  <a:moveTo>
                    <a:pt x="4038600" y="0"/>
                  </a:moveTo>
                  <a:lnTo>
                    <a:pt x="0" y="0"/>
                  </a:lnTo>
                  <a:lnTo>
                    <a:pt x="0" y="3175127"/>
                  </a:lnTo>
                  <a:lnTo>
                    <a:pt x="4038600" y="4020312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0D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151" y="6095"/>
              <a:ext cx="3593592" cy="52395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513579"/>
              <a:ext cx="670598" cy="107388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0"/>
            <a:ext cx="12192000" cy="45720"/>
            <a:chOff x="0" y="0"/>
            <a:chExt cx="12192000" cy="45720"/>
          </a:xfrm>
        </p:grpSpPr>
        <p:sp>
          <p:nvSpPr>
            <p:cNvPr id="10" name="object 10"/>
            <p:cNvSpPr/>
            <p:nvPr/>
          </p:nvSpPr>
          <p:spPr>
            <a:xfrm>
              <a:off x="8153400" y="0"/>
              <a:ext cx="4038600" cy="45720"/>
            </a:xfrm>
            <a:custGeom>
              <a:avLst/>
              <a:gdLst/>
              <a:ahLst/>
              <a:cxnLst/>
              <a:rect l="l" t="t" r="r" b="b"/>
              <a:pathLst>
                <a:path w="4038600" h="45720">
                  <a:moveTo>
                    <a:pt x="40386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038600" y="45720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0D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5367" y="0"/>
              <a:ext cx="4910455" cy="45720"/>
            </a:xfrm>
            <a:custGeom>
              <a:avLst/>
              <a:gdLst/>
              <a:ahLst/>
              <a:cxnLst/>
              <a:rect l="l" t="t" r="r" b="b"/>
              <a:pathLst>
                <a:path w="4910455" h="45720">
                  <a:moveTo>
                    <a:pt x="491032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910328" y="45720"/>
                  </a:lnTo>
                  <a:lnTo>
                    <a:pt x="491032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4657725" cy="45720"/>
            </a:xfrm>
            <a:custGeom>
              <a:avLst/>
              <a:gdLst/>
              <a:ahLst/>
              <a:cxnLst/>
              <a:rect l="l" t="t" r="r" b="b"/>
              <a:pathLst>
                <a:path w="4657725" h="45720">
                  <a:moveTo>
                    <a:pt x="465734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57344" y="45720"/>
                  </a:lnTo>
                  <a:lnTo>
                    <a:pt x="46573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53400" y="0"/>
              <a:ext cx="4038600" cy="45720"/>
            </a:xfrm>
            <a:custGeom>
              <a:avLst/>
              <a:gdLst/>
              <a:ahLst/>
              <a:cxnLst/>
              <a:rect l="l" t="t" r="r" b="b"/>
              <a:pathLst>
                <a:path w="4038600" h="45720">
                  <a:moveTo>
                    <a:pt x="40386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038600" y="45720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0D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25367" y="0"/>
              <a:ext cx="4910455" cy="45720"/>
            </a:xfrm>
            <a:custGeom>
              <a:avLst/>
              <a:gdLst/>
              <a:ahLst/>
              <a:cxnLst/>
              <a:rect l="l" t="t" r="r" b="b"/>
              <a:pathLst>
                <a:path w="4910455" h="45720">
                  <a:moveTo>
                    <a:pt x="491032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910328" y="45720"/>
                  </a:lnTo>
                  <a:lnTo>
                    <a:pt x="491032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4657725" cy="45720"/>
            </a:xfrm>
            <a:custGeom>
              <a:avLst/>
              <a:gdLst/>
              <a:ahLst/>
              <a:cxnLst/>
              <a:rect l="l" t="t" r="r" b="b"/>
              <a:pathLst>
                <a:path w="4657725" h="45720">
                  <a:moveTo>
                    <a:pt x="465734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57344" y="45720"/>
                  </a:lnTo>
                  <a:lnTo>
                    <a:pt x="46573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53400" y="0"/>
              <a:ext cx="4038600" cy="45720"/>
            </a:xfrm>
            <a:custGeom>
              <a:avLst/>
              <a:gdLst/>
              <a:ahLst/>
              <a:cxnLst/>
              <a:rect l="l" t="t" r="r" b="b"/>
              <a:pathLst>
                <a:path w="4038600" h="45720">
                  <a:moveTo>
                    <a:pt x="40386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038600" y="45720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0D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5367" y="0"/>
              <a:ext cx="4910455" cy="45720"/>
            </a:xfrm>
            <a:custGeom>
              <a:avLst/>
              <a:gdLst/>
              <a:ahLst/>
              <a:cxnLst/>
              <a:rect l="l" t="t" r="r" b="b"/>
              <a:pathLst>
                <a:path w="4910455" h="45720">
                  <a:moveTo>
                    <a:pt x="491032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910328" y="45720"/>
                  </a:lnTo>
                  <a:lnTo>
                    <a:pt x="491032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4657725" cy="45720"/>
            </a:xfrm>
            <a:custGeom>
              <a:avLst/>
              <a:gdLst/>
              <a:ahLst/>
              <a:cxnLst/>
              <a:rect l="l" t="t" r="r" b="b"/>
              <a:pathLst>
                <a:path w="4657725" h="45720">
                  <a:moveTo>
                    <a:pt x="465734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57344" y="45720"/>
                  </a:lnTo>
                  <a:lnTo>
                    <a:pt x="46573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18768" y="710006"/>
            <a:ext cx="2110105" cy="12992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sz="4400" b="1" spc="-60" dirty="0">
                <a:solidFill>
                  <a:srgbClr val="FFFFFF"/>
                </a:solidFill>
                <a:latin typeface="Segoe UI"/>
                <a:cs typeface="Segoe UI"/>
              </a:rPr>
              <a:t>Table</a:t>
            </a:r>
            <a:r>
              <a:rPr sz="4400" b="1" spc="-2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4400" b="1" spc="-10" dirty="0">
                <a:solidFill>
                  <a:srgbClr val="FFFFFF"/>
                </a:solidFill>
                <a:latin typeface="Segoe UI"/>
                <a:cs typeface="Segoe UI"/>
              </a:rPr>
              <a:t>content</a:t>
            </a:r>
            <a:endParaRPr sz="44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645152" y="557783"/>
            <a:ext cx="6635750" cy="497205"/>
            <a:chOff x="4645152" y="557783"/>
            <a:chExt cx="6635750" cy="497205"/>
          </a:xfrm>
        </p:grpSpPr>
        <p:sp>
          <p:nvSpPr>
            <p:cNvPr id="21" name="object 21"/>
            <p:cNvSpPr/>
            <p:nvPr/>
          </p:nvSpPr>
          <p:spPr>
            <a:xfrm>
              <a:off x="4651248" y="563879"/>
              <a:ext cx="6623684" cy="485140"/>
            </a:xfrm>
            <a:custGeom>
              <a:avLst/>
              <a:gdLst/>
              <a:ahLst/>
              <a:cxnLst/>
              <a:rect l="l" t="t" r="r" b="b"/>
              <a:pathLst>
                <a:path w="6623684" h="485140">
                  <a:moveTo>
                    <a:pt x="6542532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403860"/>
                  </a:lnTo>
                  <a:lnTo>
                    <a:pt x="6351" y="435286"/>
                  </a:lnTo>
                  <a:lnTo>
                    <a:pt x="23669" y="460962"/>
                  </a:lnTo>
                  <a:lnTo>
                    <a:pt x="49345" y="478280"/>
                  </a:lnTo>
                  <a:lnTo>
                    <a:pt x="80772" y="484632"/>
                  </a:lnTo>
                  <a:lnTo>
                    <a:pt x="6542532" y="484632"/>
                  </a:lnTo>
                  <a:lnTo>
                    <a:pt x="6573958" y="478280"/>
                  </a:lnTo>
                  <a:lnTo>
                    <a:pt x="6599634" y="460962"/>
                  </a:lnTo>
                  <a:lnTo>
                    <a:pt x="6616952" y="435286"/>
                  </a:lnTo>
                  <a:lnTo>
                    <a:pt x="6623304" y="403860"/>
                  </a:lnTo>
                  <a:lnTo>
                    <a:pt x="6623304" y="80772"/>
                  </a:lnTo>
                  <a:lnTo>
                    <a:pt x="6616952" y="49345"/>
                  </a:lnTo>
                  <a:lnTo>
                    <a:pt x="6599634" y="23669"/>
                  </a:lnTo>
                  <a:lnTo>
                    <a:pt x="6573958" y="6351"/>
                  </a:lnTo>
                  <a:lnTo>
                    <a:pt x="6542532" y="0"/>
                  </a:lnTo>
                  <a:close/>
                </a:path>
              </a:pathLst>
            </a:custGeom>
            <a:solidFill>
              <a:srgbClr val="0D69A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51248" y="563879"/>
              <a:ext cx="6623684" cy="485140"/>
            </a:xfrm>
            <a:custGeom>
              <a:avLst/>
              <a:gdLst/>
              <a:ahLst/>
              <a:cxnLst/>
              <a:rect l="l" t="t" r="r" b="b"/>
              <a:pathLst>
                <a:path w="6623684" h="48514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6542532" y="0"/>
                  </a:lnTo>
                  <a:lnTo>
                    <a:pt x="6573958" y="6351"/>
                  </a:lnTo>
                  <a:lnTo>
                    <a:pt x="6599634" y="23669"/>
                  </a:lnTo>
                  <a:lnTo>
                    <a:pt x="6616952" y="49345"/>
                  </a:lnTo>
                  <a:lnTo>
                    <a:pt x="6623304" y="80772"/>
                  </a:lnTo>
                  <a:lnTo>
                    <a:pt x="6623304" y="403860"/>
                  </a:lnTo>
                  <a:lnTo>
                    <a:pt x="6616952" y="435286"/>
                  </a:lnTo>
                  <a:lnTo>
                    <a:pt x="6599634" y="460962"/>
                  </a:lnTo>
                  <a:lnTo>
                    <a:pt x="6573958" y="478280"/>
                  </a:lnTo>
                  <a:lnTo>
                    <a:pt x="6542532" y="484632"/>
                  </a:lnTo>
                  <a:lnTo>
                    <a:pt x="80772" y="484632"/>
                  </a:lnTo>
                  <a:lnTo>
                    <a:pt x="49345" y="478280"/>
                  </a:lnTo>
                  <a:lnTo>
                    <a:pt x="23669" y="460962"/>
                  </a:lnTo>
                  <a:lnTo>
                    <a:pt x="6351" y="435286"/>
                  </a:lnTo>
                  <a:lnTo>
                    <a:pt x="0" y="403860"/>
                  </a:lnTo>
                  <a:lnTo>
                    <a:pt x="0" y="807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732782" y="645109"/>
            <a:ext cx="2857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Segoe UI"/>
                <a:cs typeface="Segoe UI"/>
              </a:rPr>
              <a:t>Why</a:t>
            </a:r>
            <a:r>
              <a:rPr sz="1800" b="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"/>
                <a:cs typeface="Segoe UI"/>
              </a:rPr>
              <a:t>Do</a:t>
            </a:r>
            <a:r>
              <a:rPr sz="1800" b="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sz="1800" b="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"/>
                <a:cs typeface="Segoe UI"/>
              </a:rPr>
              <a:t>manage </a:t>
            </a:r>
            <a:r>
              <a:rPr sz="1800" b="0" spc="-10" dirty="0">
                <a:solidFill>
                  <a:srgbClr val="FFFFFF"/>
                </a:solidFill>
                <a:latin typeface="Segoe UI"/>
                <a:cs typeface="Segoe UI"/>
              </a:rPr>
              <a:t>scope?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45152" y="1825751"/>
            <a:ext cx="6635750" cy="475615"/>
            <a:chOff x="4645152" y="1825751"/>
            <a:chExt cx="6635750" cy="475615"/>
          </a:xfrm>
        </p:grpSpPr>
        <p:sp>
          <p:nvSpPr>
            <p:cNvPr id="25" name="object 25"/>
            <p:cNvSpPr/>
            <p:nvPr/>
          </p:nvSpPr>
          <p:spPr>
            <a:xfrm>
              <a:off x="4651248" y="1831847"/>
              <a:ext cx="6623684" cy="463550"/>
            </a:xfrm>
            <a:custGeom>
              <a:avLst/>
              <a:gdLst/>
              <a:ahLst/>
              <a:cxnLst/>
              <a:rect l="l" t="t" r="r" b="b"/>
              <a:pathLst>
                <a:path w="6623684" h="463550">
                  <a:moveTo>
                    <a:pt x="6546087" y="0"/>
                  </a:moveTo>
                  <a:lnTo>
                    <a:pt x="77215" y="0"/>
                  </a:lnTo>
                  <a:lnTo>
                    <a:pt x="47148" y="6064"/>
                  </a:lnTo>
                  <a:lnTo>
                    <a:pt x="22606" y="22605"/>
                  </a:lnTo>
                  <a:lnTo>
                    <a:pt x="6064" y="47148"/>
                  </a:lnTo>
                  <a:lnTo>
                    <a:pt x="0" y="77215"/>
                  </a:lnTo>
                  <a:lnTo>
                    <a:pt x="0" y="386079"/>
                  </a:lnTo>
                  <a:lnTo>
                    <a:pt x="6064" y="416147"/>
                  </a:lnTo>
                  <a:lnTo>
                    <a:pt x="22605" y="440689"/>
                  </a:lnTo>
                  <a:lnTo>
                    <a:pt x="47148" y="457231"/>
                  </a:lnTo>
                  <a:lnTo>
                    <a:pt x="77215" y="463296"/>
                  </a:lnTo>
                  <a:lnTo>
                    <a:pt x="6546087" y="463296"/>
                  </a:lnTo>
                  <a:lnTo>
                    <a:pt x="6576155" y="457231"/>
                  </a:lnTo>
                  <a:lnTo>
                    <a:pt x="6600698" y="440689"/>
                  </a:lnTo>
                  <a:lnTo>
                    <a:pt x="6617239" y="416147"/>
                  </a:lnTo>
                  <a:lnTo>
                    <a:pt x="6623304" y="386079"/>
                  </a:lnTo>
                  <a:lnTo>
                    <a:pt x="6623304" y="77215"/>
                  </a:lnTo>
                  <a:lnTo>
                    <a:pt x="6617239" y="47148"/>
                  </a:lnTo>
                  <a:lnTo>
                    <a:pt x="6600698" y="22606"/>
                  </a:lnTo>
                  <a:lnTo>
                    <a:pt x="6576155" y="6064"/>
                  </a:lnTo>
                  <a:lnTo>
                    <a:pt x="6546087" y="0"/>
                  </a:lnTo>
                  <a:close/>
                </a:path>
              </a:pathLst>
            </a:custGeom>
            <a:solidFill>
              <a:srgbClr val="0D69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1248" y="1831847"/>
              <a:ext cx="6623684" cy="463550"/>
            </a:xfrm>
            <a:custGeom>
              <a:avLst/>
              <a:gdLst/>
              <a:ahLst/>
              <a:cxnLst/>
              <a:rect l="l" t="t" r="r" b="b"/>
              <a:pathLst>
                <a:path w="6623684" h="463550">
                  <a:moveTo>
                    <a:pt x="0" y="77215"/>
                  </a:moveTo>
                  <a:lnTo>
                    <a:pt x="6064" y="47148"/>
                  </a:lnTo>
                  <a:lnTo>
                    <a:pt x="22606" y="22605"/>
                  </a:lnTo>
                  <a:lnTo>
                    <a:pt x="47148" y="6064"/>
                  </a:lnTo>
                  <a:lnTo>
                    <a:pt x="77215" y="0"/>
                  </a:lnTo>
                  <a:lnTo>
                    <a:pt x="6546087" y="0"/>
                  </a:lnTo>
                  <a:lnTo>
                    <a:pt x="6576155" y="6064"/>
                  </a:lnTo>
                  <a:lnTo>
                    <a:pt x="6600698" y="22606"/>
                  </a:lnTo>
                  <a:lnTo>
                    <a:pt x="6617239" y="47148"/>
                  </a:lnTo>
                  <a:lnTo>
                    <a:pt x="6623304" y="77215"/>
                  </a:lnTo>
                  <a:lnTo>
                    <a:pt x="6623304" y="386079"/>
                  </a:lnTo>
                  <a:lnTo>
                    <a:pt x="6617239" y="416147"/>
                  </a:lnTo>
                  <a:lnTo>
                    <a:pt x="6600698" y="440689"/>
                  </a:lnTo>
                  <a:lnTo>
                    <a:pt x="6576155" y="457231"/>
                  </a:lnTo>
                  <a:lnTo>
                    <a:pt x="6546087" y="463296"/>
                  </a:lnTo>
                  <a:lnTo>
                    <a:pt x="77215" y="463296"/>
                  </a:lnTo>
                  <a:lnTo>
                    <a:pt x="47148" y="457231"/>
                  </a:lnTo>
                  <a:lnTo>
                    <a:pt x="22605" y="440689"/>
                  </a:lnTo>
                  <a:lnTo>
                    <a:pt x="6064" y="416147"/>
                  </a:lnTo>
                  <a:lnTo>
                    <a:pt x="0" y="386079"/>
                  </a:lnTo>
                  <a:lnTo>
                    <a:pt x="0" y="772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645152" y="2810255"/>
            <a:ext cx="6635750" cy="475615"/>
            <a:chOff x="4645152" y="2810255"/>
            <a:chExt cx="6635750" cy="475615"/>
          </a:xfrm>
        </p:grpSpPr>
        <p:sp>
          <p:nvSpPr>
            <p:cNvPr id="28" name="object 28"/>
            <p:cNvSpPr/>
            <p:nvPr/>
          </p:nvSpPr>
          <p:spPr>
            <a:xfrm>
              <a:off x="4651248" y="2816351"/>
              <a:ext cx="6623684" cy="463550"/>
            </a:xfrm>
            <a:custGeom>
              <a:avLst/>
              <a:gdLst/>
              <a:ahLst/>
              <a:cxnLst/>
              <a:rect l="l" t="t" r="r" b="b"/>
              <a:pathLst>
                <a:path w="6623684" h="463550">
                  <a:moveTo>
                    <a:pt x="6546087" y="0"/>
                  </a:moveTo>
                  <a:lnTo>
                    <a:pt x="77215" y="0"/>
                  </a:lnTo>
                  <a:lnTo>
                    <a:pt x="47148" y="6064"/>
                  </a:lnTo>
                  <a:lnTo>
                    <a:pt x="22606" y="22605"/>
                  </a:lnTo>
                  <a:lnTo>
                    <a:pt x="6064" y="47148"/>
                  </a:lnTo>
                  <a:lnTo>
                    <a:pt x="0" y="77215"/>
                  </a:lnTo>
                  <a:lnTo>
                    <a:pt x="0" y="386080"/>
                  </a:lnTo>
                  <a:lnTo>
                    <a:pt x="6064" y="416147"/>
                  </a:lnTo>
                  <a:lnTo>
                    <a:pt x="22605" y="440689"/>
                  </a:lnTo>
                  <a:lnTo>
                    <a:pt x="47148" y="457231"/>
                  </a:lnTo>
                  <a:lnTo>
                    <a:pt x="77215" y="463296"/>
                  </a:lnTo>
                  <a:lnTo>
                    <a:pt x="6546087" y="463296"/>
                  </a:lnTo>
                  <a:lnTo>
                    <a:pt x="6576155" y="457231"/>
                  </a:lnTo>
                  <a:lnTo>
                    <a:pt x="6600698" y="440690"/>
                  </a:lnTo>
                  <a:lnTo>
                    <a:pt x="6617239" y="416147"/>
                  </a:lnTo>
                  <a:lnTo>
                    <a:pt x="6623304" y="386080"/>
                  </a:lnTo>
                  <a:lnTo>
                    <a:pt x="6623304" y="77215"/>
                  </a:lnTo>
                  <a:lnTo>
                    <a:pt x="6617239" y="47148"/>
                  </a:lnTo>
                  <a:lnTo>
                    <a:pt x="6600698" y="22606"/>
                  </a:lnTo>
                  <a:lnTo>
                    <a:pt x="6576155" y="6064"/>
                  </a:lnTo>
                  <a:lnTo>
                    <a:pt x="6546087" y="0"/>
                  </a:lnTo>
                  <a:close/>
                </a:path>
              </a:pathLst>
            </a:custGeom>
            <a:solidFill>
              <a:srgbClr val="0D69A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1248" y="2816351"/>
              <a:ext cx="6623684" cy="463550"/>
            </a:xfrm>
            <a:custGeom>
              <a:avLst/>
              <a:gdLst/>
              <a:ahLst/>
              <a:cxnLst/>
              <a:rect l="l" t="t" r="r" b="b"/>
              <a:pathLst>
                <a:path w="6623684" h="463550">
                  <a:moveTo>
                    <a:pt x="0" y="77215"/>
                  </a:moveTo>
                  <a:lnTo>
                    <a:pt x="6064" y="47148"/>
                  </a:lnTo>
                  <a:lnTo>
                    <a:pt x="22606" y="22605"/>
                  </a:lnTo>
                  <a:lnTo>
                    <a:pt x="47148" y="6064"/>
                  </a:lnTo>
                  <a:lnTo>
                    <a:pt x="77215" y="0"/>
                  </a:lnTo>
                  <a:lnTo>
                    <a:pt x="6546087" y="0"/>
                  </a:lnTo>
                  <a:lnTo>
                    <a:pt x="6576155" y="6064"/>
                  </a:lnTo>
                  <a:lnTo>
                    <a:pt x="6600698" y="22606"/>
                  </a:lnTo>
                  <a:lnTo>
                    <a:pt x="6617239" y="47148"/>
                  </a:lnTo>
                  <a:lnTo>
                    <a:pt x="6623304" y="77215"/>
                  </a:lnTo>
                  <a:lnTo>
                    <a:pt x="6623304" y="386080"/>
                  </a:lnTo>
                  <a:lnTo>
                    <a:pt x="6617239" y="416147"/>
                  </a:lnTo>
                  <a:lnTo>
                    <a:pt x="6600698" y="440690"/>
                  </a:lnTo>
                  <a:lnTo>
                    <a:pt x="6576155" y="457231"/>
                  </a:lnTo>
                  <a:lnTo>
                    <a:pt x="6546087" y="463296"/>
                  </a:lnTo>
                  <a:lnTo>
                    <a:pt x="77215" y="463296"/>
                  </a:lnTo>
                  <a:lnTo>
                    <a:pt x="47148" y="457231"/>
                  </a:lnTo>
                  <a:lnTo>
                    <a:pt x="22605" y="440689"/>
                  </a:lnTo>
                  <a:lnTo>
                    <a:pt x="6064" y="416147"/>
                  </a:lnTo>
                  <a:lnTo>
                    <a:pt x="0" y="386080"/>
                  </a:lnTo>
                  <a:lnTo>
                    <a:pt x="0" y="772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645152" y="4837176"/>
            <a:ext cx="6635750" cy="990600"/>
            <a:chOff x="4645152" y="4837176"/>
            <a:chExt cx="6635750" cy="990600"/>
          </a:xfrm>
        </p:grpSpPr>
        <p:sp>
          <p:nvSpPr>
            <p:cNvPr id="31" name="object 31"/>
            <p:cNvSpPr/>
            <p:nvPr/>
          </p:nvSpPr>
          <p:spPr>
            <a:xfrm>
              <a:off x="4651248" y="4843272"/>
              <a:ext cx="6623684" cy="463550"/>
            </a:xfrm>
            <a:custGeom>
              <a:avLst/>
              <a:gdLst/>
              <a:ahLst/>
              <a:cxnLst/>
              <a:rect l="l" t="t" r="r" b="b"/>
              <a:pathLst>
                <a:path w="6623684" h="463550">
                  <a:moveTo>
                    <a:pt x="6546087" y="0"/>
                  </a:moveTo>
                  <a:lnTo>
                    <a:pt x="77215" y="0"/>
                  </a:lnTo>
                  <a:lnTo>
                    <a:pt x="47148" y="6064"/>
                  </a:lnTo>
                  <a:lnTo>
                    <a:pt x="22606" y="22606"/>
                  </a:lnTo>
                  <a:lnTo>
                    <a:pt x="6064" y="47148"/>
                  </a:lnTo>
                  <a:lnTo>
                    <a:pt x="0" y="77215"/>
                  </a:lnTo>
                  <a:lnTo>
                    <a:pt x="0" y="386079"/>
                  </a:lnTo>
                  <a:lnTo>
                    <a:pt x="6064" y="416147"/>
                  </a:lnTo>
                  <a:lnTo>
                    <a:pt x="22605" y="440689"/>
                  </a:lnTo>
                  <a:lnTo>
                    <a:pt x="47148" y="457231"/>
                  </a:lnTo>
                  <a:lnTo>
                    <a:pt x="77215" y="463295"/>
                  </a:lnTo>
                  <a:lnTo>
                    <a:pt x="6546087" y="463295"/>
                  </a:lnTo>
                  <a:lnTo>
                    <a:pt x="6576155" y="457231"/>
                  </a:lnTo>
                  <a:lnTo>
                    <a:pt x="6600698" y="440689"/>
                  </a:lnTo>
                  <a:lnTo>
                    <a:pt x="6617239" y="416147"/>
                  </a:lnTo>
                  <a:lnTo>
                    <a:pt x="6623304" y="386079"/>
                  </a:lnTo>
                  <a:lnTo>
                    <a:pt x="6623304" y="77215"/>
                  </a:lnTo>
                  <a:lnTo>
                    <a:pt x="6617239" y="47148"/>
                  </a:lnTo>
                  <a:lnTo>
                    <a:pt x="6600698" y="22606"/>
                  </a:lnTo>
                  <a:lnTo>
                    <a:pt x="6576155" y="6064"/>
                  </a:lnTo>
                  <a:lnTo>
                    <a:pt x="6546087" y="0"/>
                  </a:lnTo>
                  <a:close/>
                </a:path>
              </a:pathLst>
            </a:custGeom>
            <a:solidFill>
              <a:srgbClr val="0D69A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1248" y="4843272"/>
              <a:ext cx="6623684" cy="463550"/>
            </a:xfrm>
            <a:custGeom>
              <a:avLst/>
              <a:gdLst/>
              <a:ahLst/>
              <a:cxnLst/>
              <a:rect l="l" t="t" r="r" b="b"/>
              <a:pathLst>
                <a:path w="6623684" h="463550">
                  <a:moveTo>
                    <a:pt x="0" y="77215"/>
                  </a:moveTo>
                  <a:lnTo>
                    <a:pt x="6064" y="47148"/>
                  </a:lnTo>
                  <a:lnTo>
                    <a:pt x="22606" y="22606"/>
                  </a:lnTo>
                  <a:lnTo>
                    <a:pt x="47148" y="6064"/>
                  </a:lnTo>
                  <a:lnTo>
                    <a:pt x="77215" y="0"/>
                  </a:lnTo>
                  <a:lnTo>
                    <a:pt x="6546087" y="0"/>
                  </a:lnTo>
                  <a:lnTo>
                    <a:pt x="6576155" y="6064"/>
                  </a:lnTo>
                  <a:lnTo>
                    <a:pt x="6600698" y="22606"/>
                  </a:lnTo>
                  <a:lnTo>
                    <a:pt x="6617239" y="47148"/>
                  </a:lnTo>
                  <a:lnTo>
                    <a:pt x="6623304" y="77215"/>
                  </a:lnTo>
                  <a:lnTo>
                    <a:pt x="6623304" y="386079"/>
                  </a:lnTo>
                  <a:lnTo>
                    <a:pt x="6617239" y="416147"/>
                  </a:lnTo>
                  <a:lnTo>
                    <a:pt x="6600698" y="440689"/>
                  </a:lnTo>
                  <a:lnTo>
                    <a:pt x="6576155" y="457231"/>
                  </a:lnTo>
                  <a:lnTo>
                    <a:pt x="6546087" y="463295"/>
                  </a:lnTo>
                  <a:lnTo>
                    <a:pt x="77215" y="463295"/>
                  </a:lnTo>
                  <a:lnTo>
                    <a:pt x="47148" y="457231"/>
                  </a:lnTo>
                  <a:lnTo>
                    <a:pt x="22605" y="440689"/>
                  </a:lnTo>
                  <a:lnTo>
                    <a:pt x="6064" y="416147"/>
                  </a:lnTo>
                  <a:lnTo>
                    <a:pt x="0" y="386079"/>
                  </a:lnTo>
                  <a:lnTo>
                    <a:pt x="0" y="772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51248" y="5358384"/>
              <a:ext cx="6623684" cy="463550"/>
            </a:xfrm>
            <a:custGeom>
              <a:avLst/>
              <a:gdLst/>
              <a:ahLst/>
              <a:cxnLst/>
              <a:rect l="l" t="t" r="r" b="b"/>
              <a:pathLst>
                <a:path w="6623684" h="463550">
                  <a:moveTo>
                    <a:pt x="6546087" y="0"/>
                  </a:moveTo>
                  <a:lnTo>
                    <a:pt x="77215" y="0"/>
                  </a:lnTo>
                  <a:lnTo>
                    <a:pt x="47148" y="6064"/>
                  </a:lnTo>
                  <a:lnTo>
                    <a:pt x="22606" y="22605"/>
                  </a:lnTo>
                  <a:lnTo>
                    <a:pt x="6064" y="47148"/>
                  </a:lnTo>
                  <a:lnTo>
                    <a:pt x="0" y="77215"/>
                  </a:lnTo>
                  <a:lnTo>
                    <a:pt x="0" y="386079"/>
                  </a:lnTo>
                  <a:lnTo>
                    <a:pt x="6064" y="416136"/>
                  </a:lnTo>
                  <a:lnTo>
                    <a:pt x="22605" y="440680"/>
                  </a:lnTo>
                  <a:lnTo>
                    <a:pt x="47148" y="457228"/>
                  </a:lnTo>
                  <a:lnTo>
                    <a:pt x="77215" y="463295"/>
                  </a:lnTo>
                  <a:lnTo>
                    <a:pt x="6546087" y="463295"/>
                  </a:lnTo>
                  <a:lnTo>
                    <a:pt x="6576155" y="457228"/>
                  </a:lnTo>
                  <a:lnTo>
                    <a:pt x="6600698" y="440680"/>
                  </a:lnTo>
                  <a:lnTo>
                    <a:pt x="6617239" y="416136"/>
                  </a:lnTo>
                  <a:lnTo>
                    <a:pt x="6623304" y="386079"/>
                  </a:lnTo>
                  <a:lnTo>
                    <a:pt x="6623304" y="77215"/>
                  </a:lnTo>
                  <a:lnTo>
                    <a:pt x="6617239" y="47148"/>
                  </a:lnTo>
                  <a:lnTo>
                    <a:pt x="6600698" y="22605"/>
                  </a:lnTo>
                  <a:lnTo>
                    <a:pt x="6576155" y="6064"/>
                  </a:lnTo>
                  <a:lnTo>
                    <a:pt x="6546087" y="0"/>
                  </a:lnTo>
                  <a:close/>
                </a:path>
              </a:pathLst>
            </a:custGeom>
            <a:solidFill>
              <a:srgbClr val="0D69AE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51248" y="5358384"/>
              <a:ext cx="6623684" cy="463550"/>
            </a:xfrm>
            <a:custGeom>
              <a:avLst/>
              <a:gdLst/>
              <a:ahLst/>
              <a:cxnLst/>
              <a:rect l="l" t="t" r="r" b="b"/>
              <a:pathLst>
                <a:path w="6623684" h="463550">
                  <a:moveTo>
                    <a:pt x="0" y="77215"/>
                  </a:moveTo>
                  <a:lnTo>
                    <a:pt x="6064" y="47148"/>
                  </a:lnTo>
                  <a:lnTo>
                    <a:pt x="22606" y="22605"/>
                  </a:lnTo>
                  <a:lnTo>
                    <a:pt x="47148" y="6064"/>
                  </a:lnTo>
                  <a:lnTo>
                    <a:pt x="77215" y="0"/>
                  </a:lnTo>
                  <a:lnTo>
                    <a:pt x="6546087" y="0"/>
                  </a:lnTo>
                  <a:lnTo>
                    <a:pt x="6576155" y="6064"/>
                  </a:lnTo>
                  <a:lnTo>
                    <a:pt x="6600698" y="22605"/>
                  </a:lnTo>
                  <a:lnTo>
                    <a:pt x="6617239" y="47148"/>
                  </a:lnTo>
                  <a:lnTo>
                    <a:pt x="6623304" y="77215"/>
                  </a:lnTo>
                  <a:lnTo>
                    <a:pt x="6623304" y="386079"/>
                  </a:lnTo>
                  <a:lnTo>
                    <a:pt x="6617239" y="416136"/>
                  </a:lnTo>
                  <a:lnTo>
                    <a:pt x="6600698" y="440680"/>
                  </a:lnTo>
                  <a:lnTo>
                    <a:pt x="6576155" y="457228"/>
                  </a:lnTo>
                  <a:lnTo>
                    <a:pt x="6546087" y="463295"/>
                  </a:lnTo>
                  <a:lnTo>
                    <a:pt x="77215" y="463295"/>
                  </a:lnTo>
                  <a:lnTo>
                    <a:pt x="47148" y="457228"/>
                  </a:lnTo>
                  <a:lnTo>
                    <a:pt x="22605" y="440680"/>
                  </a:lnTo>
                  <a:lnTo>
                    <a:pt x="6064" y="416136"/>
                  </a:lnTo>
                  <a:lnTo>
                    <a:pt x="0" y="386079"/>
                  </a:lnTo>
                  <a:lnTo>
                    <a:pt x="0" y="772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31765" y="1000811"/>
            <a:ext cx="3016250" cy="47313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6545" indent="-165100">
              <a:lnSpc>
                <a:spcPct val="100000"/>
              </a:lnSpc>
              <a:spcBef>
                <a:spcPts val="484"/>
              </a:spcBef>
              <a:buChar char="•"/>
              <a:tabLst>
                <a:tab pos="296545" algn="l"/>
              </a:tabLst>
            </a:pPr>
            <a:r>
              <a:rPr sz="1400" spc="-10" dirty="0">
                <a:latin typeface="Segoe UI"/>
                <a:cs typeface="Segoe UI"/>
              </a:rPr>
              <a:t>Survey</a:t>
            </a:r>
            <a:endParaRPr sz="1400">
              <a:latin typeface="Segoe UI"/>
              <a:cs typeface="Segoe UI"/>
            </a:endParaRPr>
          </a:p>
          <a:p>
            <a:pPr marL="296545" indent="-165100">
              <a:lnSpc>
                <a:spcPct val="100000"/>
              </a:lnSpc>
              <a:spcBef>
                <a:spcPts val="384"/>
              </a:spcBef>
              <a:buChar char="•"/>
              <a:tabLst>
                <a:tab pos="296545" algn="l"/>
              </a:tabLst>
            </a:pPr>
            <a:r>
              <a:rPr sz="1400" dirty="0">
                <a:latin typeface="Segoe UI"/>
                <a:cs typeface="Segoe UI"/>
              </a:rPr>
              <a:t>Case</a:t>
            </a:r>
            <a:r>
              <a:rPr sz="1400" spc="-4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study</a:t>
            </a:r>
            <a:r>
              <a:rPr sz="1400" spc="-3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of</a:t>
            </a:r>
            <a:r>
              <a:rPr sz="1400" spc="-4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failed</a:t>
            </a:r>
            <a:r>
              <a:rPr sz="1400" spc="10" dirty="0">
                <a:latin typeface="Segoe UI"/>
                <a:cs typeface="Segoe UI"/>
              </a:rPr>
              <a:t> </a:t>
            </a:r>
            <a:r>
              <a:rPr sz="1400" spc="-10" dirty="0">
                <a:latin typeface="Segoe UI"/>
                <a:cs typeface="Segoe UI"/>
              </a:rPr>
              <a:t>project</a:t>
            </a:r>
            <a:endParaRPr sz="1400">
              <a:latin typeface="Segoe UI"/>
              <a:cs typeface="Segoe UI"/>
            </a:endParaRPr>
          </a:p>
          <a:p>
            <a:pPr marL="296545" indent="-165100">
              <a:lnSpc>
                <a:spcPct val="100000"/>
              </a:lnSpc>
              <a:spcBef>
                <a:spcPts val="359"/>
              </a:spcBef>
              <a:buChar char="•"/>
              <a:tabLst>
                <a:tab pos="296545" algn="l"/>
              </a:tabLst>
            </a:pPr>
            <a:r>
              <a:rPr sz="1400" dirty="0">
                <a:latin typeface="Segoe UI"/>
                <a:cs typeface="Segoe UI"/>
              </a:rPr>
              <a:t>PMI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report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on</a:t>
            </a:r>
            <a:r>
              <a:rPr sz="1400" spc="-3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Scope</a:t>
            </a:r>
            <a:r>
              <a:rPr sz="1400" spc="-25" dirty="0">
                <a:latin typeface="Segoe UI"/>
                <a:cs typeface="Segoe UI"/>
              </a:rPr>
              <a:t> </a:t>
            </a:r>
            <a:r>
              <a:rPr sz="1400" spc="-10" dirty="0">
                <a:latin typeface="Segoe UI"/>
                <a:cs typeface="Segoe UI"/>
              </a:rPr>
              <a:t>management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What</a:t>
            </a:r>
            <a:r>
              <a:rPr sz="1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Scope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Management?</a:t>
            </a:r>
            <a:endParaRPr sz="1800">
              <a:latin typeface="Segoe UI"/>
              <a:cs typeface="Segoe UI"/>
            </a:endParaRPr>
          </a:p>
          <a:p>
            <a:pPr marL="296545" indent="-165100">
              <a:lnSpc>
                <a:spcPct val="100000"/>
              </a:lnSpc>
              <a:spcBef>
                <a:spcPts val="940"/>
              </a:spcBef>
              <a:buChar char="•"/>
              <a:tabLst>
                <a:tab pos="296545" algn="l"/>
              </a:tabLst>
            </a:pPr>
            <a:r>
              <a:rPr sz="1400" dirty="0">
                <a:latin typeface="Segoe UI"/>
                <a:cs typeface="Segoe UI"/>
              </a:rPr>
              <a:t>Scope</a:t>
            </a:r>
            <a:r>
              <a:rPr sz="1400" spc="-7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Management</a:t>
            </a:r>
            <a:r>
              <a:rPr sz="1400" spc="-35" dirty="0">
                <a:latin typeface="Segoe UI"/>
                <a:cs typeface="Segoe UI"/>
              </a:rPr>
              <a:t> </a:t>
            </a:r>
            <a:r>
              <a:rPr sz="1400" spc="-10" dirty="0">
                <a:latin typeface="Segoe UI"/>
                <a:cs typeface="Segoe UI"/>
              </a:rPr>
              <a:t>Overview</a:t>
            </a:r>
            <a:endParaRPr sz="1400">
              <a:latin typeface="Segoe UI"/>
              <a:cs typeface="Segoe UI"/>
            </a:endParaRPr>
          </a:p>
          <a:p>
            <a:pPr marL="296545" indent="-165100">
              <a:lnSpc>
                <a:spcPct val="100000"/>
              </a:lnSpc>
              <a:spcBef>
                <a:spcPts val="385"/>
              </a:spcBef>
              <a:buChar char="•"/>
              <a:tabLst>
                <a:tab pos="296545" algn="l"/>
              </a:tabLst>
            </a:pPr>
            <a:r>
              <a:rPr sz="1400" dirty="0">
                <a:latin typeface="Segoe UI"/>
                <a:cs typeface="Segoe UI"/>
              </a:rPr>
              <a:t>Project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Scope</a:t>
            </a:r>
            <a:r>
              <a:rPr sz="1400" spc="-5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and</a:t>
            </a:r>
            <a:r>
              <a:rPr sz="1400" spc="-6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Product</a:t>
            </a:r>
            <a:r>
              <a:rPr sz="1400" spc="-30" dirty="0">
                <a:latin typeface="Segoe UI"/>
                <a:cs typeface="Segoe UI"/>
              </a:rPr>
              <a:t> </a:t>
            </a:r>
            <a:r>
              <a:rPr sz="1400" spc="-10" dirty="0">
                <a:latin typeface="Segoe UI"/>
                <a:cs typeface="Segoe UI"/>
              </a:rPr>
              <a:t>Scope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How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Do</a:t>
            </a:r>
            <a:r>
              <a:rPr sz="18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Manage</a:t>
            </a:r>
            <a:r>
              <a:rPr sz="1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Scope?</a:t>
            </a:r>
            <a:endParaRPr sz="1800">
              <a:latin typeface="Segoe UI"/>
              <a:cs typeface="Segoe UI"/>
            </a:endParaRPr>
          </a:p>
          <a:p>
            <a:pPr marL="247650" indent="-116839">
              <a:lnSpc>
                <a:spcPct val="100000"/>
              </a:lnSpc>
              <a:spcBef>
                <a:spcPts val="940"/>
              </a:spcBef>
              <a:buChar char="•"/>
              <a:tabLst>
                <a:tab pos="248285" algn="l"/>
              </a:tabLst>
            </a:pPr>
            <a:r>
              <a:rPr sz="1400" dirty="0">
                <a:latin typeface="Segoe UI"/>
                <a:cs typeface="Segoe UI"/>
              </a:rPr>
              <a:t>Plan</a:t>
            </a:r>
            <a:r>
              <a:rPr sz="1400" spc="-4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Scope</a:t>
            </a:r>
            <a:r>
              <a:rPr sz="1400" spc="-30" dirty="0">
                <a:latin typeface="Segoe UI"/>
                <a:cs typeface="Segoe UI"/>
              </a:rPr>
              <a:t> </a:t>
            </a:r>
            <a:r>
              <a:rPr sz="1400" spc="-10" dirty="0">
                <a:latin typeface="Segoe UI"/>
                <a:cs typeface="Segoe UI"/>
              </a:rPr>
              <a:t>Management</a:t>
            </a:r>
            <a:endParaRPr sz="1400">
              <a:latin typeface="Segoe UI"/>
              <a:cs typeface="Segoe UI"/>
            </a:endParaRPr>
          </a:p>
          <a:p>
            <a:pPr marL="296545" indent="-165100">
              <a:lnSpc>
                <a:spcPct val="100000"/>
              </a:lnSpc>
              <a:spcBef>
                <a:spcPts val="385"/>
              </a:spcBef>
              <a:buChar char="•"/>
              <a:tabLst>
                <a:tab pos="296545" algn="l"/>
              </a:tabLst>
            </a:pPr>
            <a:r>
              <a:rPr sz="1400" dirty="0">
                <a:latin typeface="Segoe UI"/>
                <a:cs typeface="Segoe UI"/>
              </a:rPr>
              <a:t>Collect</a:t>
            </a:r>
            <a:r>
              <a:rPr sz="1400" spc="-45" dirty="0">
                <a:latin typeface="Segoe UI"/>
                <a:cs typeface="Segoe UI"/>
              </a:rPr>
              <a:t> </a:t>
            </a:r>
            <a:r>
              <a:rPr sz="1400" spc="-10" dirty="0">
                <a:latin typeface="Segoe UI"/>
                <a:cs typeface="Segoe UI"/>
              </a:rPr>
              <a:t>Requirement</a:t>
            </a:r>
            <a:endParaRPr sz="1400">
              <a:latin typeface="Segoe UI"/>
              <a:cs typeface="Segoe UI"/>
            </a:endParaRPr>
          </a:p>
          <a:p>
            <a:pPr marL="296545" indent="-165100">
              <a:lnSpc>
                <a:spcPct val="100000"/>
              </a:lnSpc>
              <a:spcBef>
                <a:spcPts val="360"/>
              </a:spcBef>
              <a:buChar char="•"/>
              <a:tabLst>
                <a:tab pos="296545" algn="l"/>
              </a:tabLst>
            </a:pPr>
            <a:r>
              <a:rPr sz="1400" dirty="0">
                <a:latin typeface="Segoe UI"/>
                <a:cs typeface="Segoe UI"/>
              </a:rPr>
              <a:t>Define</a:t>
            </a:r>
            <a:r>
              <a:rPr sz="1400" spc="-50" dirty="0">
                <a:latin typeface="Segoe UI"/>
                <a:cs typeface="Segoe UI"/>
              </a:rPr>
              <a:t> </a:t>
            </a:r>
            <a:r>
              <a:rPr sz="1400" spc="-20" dirty="0">
                <a:latin typeface="Segoe UI"/>
                <a:cs typeface="Segoe UI"/>
              </a:rPr>
              <a:t>Scope</a:t>
            </a:r>
            <a:endParaRPr sz="1400">
              <a:latin typeface="Segoe UI"/>
              <a:cs typeface="Segoe UI"/>
            </a:endParaRPr>
          </a:p>
          <a:p>
            <a:pPr marL="296545" indent="-165100">
              <a:lnSpc>
                <a:spcPct val="100000"/>
              </a:lnSpc>
              <a:spcBef>
                <a:spcPts val="365"/>
              </a:spcBef>
              <a:buChar char="•"/>
              <a:tabLst>
                <a:tab pos="296545" algn="l"/>
              </a:tabLst>
            </a:pPr>
            <a:r>
              <a:rPr sz="1400" dirty="0">
                <a:latin typeface="Segoe UI"/>
                <a:cs typeface="Segoe UI"/>
              </a:rPr>
              <a:t>Create</a:t>
            </a:r>
            <a:r>
              <a:rPr sz="1400" spc="-70" dirty="0">
                <a:latin typeface="Segoe UI"/>
                <a:cs typeface="Segoe UI"/>
              </a:rPr>
              <a:t> </a:t>
            </a:r>
            <a:r>
              <a:rPr sz="1400" spc="-25" dirty="0">
                <a:latin typeface="Segoe UI"/>
                <a:cs typeface="Segoe UI"/>
              </a:rPr>
              <a:t>WBS</a:t>
            </a:r>
            <a:endParaRPr sz="1400">
              <a:latin typeface="Segoe UI"/>
              <a:cs typeface="Segoe UI"/>
            </a:endParaRPr>
          </a:p>
          <a:p>
            <a:pPr marL="296545" indent="-165100">
              <a:lnSpc>
                <a:spcPct val="100000"/>
              </a:lnSpc>
              <a:spcBef>
                <a:spcPts val="380"/>
              </a:spcBef>
              <a:buChar char="•"/>
              <a:tabLst>
                <a:tab pos="296545" algn="l"/>
              </a:tabLst>
            </a:pPr>
            <a:r>
              <a:rPr sz="1400" spc="-10" dirty="0">
                <a:latin typeface="Segoe UI"/>
                <a:cs typeface="Segoe UI"/>
              </a:rPr>
              <a:t>Validate</a:t>
            </a:r>
            <a:r>
              <a:rPr sz="1400" spc="-90" dirty="0">
                <a:latin typeface="Segoe UI"/>
                <a:cs typeface="Segoe UI"/>
              </a:rPr>
              <a:t> </a:t>
            </a:r>
            <a:r>
              <a:rPr sz="1400" spc="-10" dirty="0">
                <a:latin typeface="Segoe UI"/>
                <a:cs typeface="Segoe UI"/>
              </a:rPr>
              <a:t>Scope</a:t>
            </a:r>
            <a:endParaRPr sz="1400">
              <a:latin typeface="Segoe UI"/>
              <a:cs typeface="Segoe UI"/>
            </a:endParaRPr>
          </a:p>
          <a:p>
            <a:pPr marL="247650" indent="-116839">
              <a:lnSpc>
                <a:spcPct val="100000"/>
              </a:lnSpc>
              <a:spcBef>
                <a:spcPts val="365"/>
              </a:spcBef>
              <a:buChar char="•"/>
              <a:tabLst>
                <a:tab pos="248285" algn="l"/>
              </a:tabLst>
            </a:pPr>
            <a:r>
              <a:rPr sz="1400" dirty="0">
                <a:latin typeface="Segoe UI"/>
                <a:cs typeface="Segoe UI"/>
              </a:rPr>
              <a:t>Control</a:t>
            </a:r>
            <a:r>
              <a:rPr sz="1400" spc="-60" dirty="0">
                <a:latin typeface="Segoe UI"/>
                <a:cs typeface="Segoe UI"/>
              </a:rPr>
              <a:t> </a:t>
            </a:r>
            <a:r>
              <a:rPr sz="1400" spc="-10" dirty="0">
                <a:latin typeface="Segoe UI"/>
                <a:cs typeface="Segoe UI"/>
              </a:rPr>
              <a:t>Scope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Scope</a:t>
            </a:r>
            <a:r>
              <a:rPr sz="18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Management</a:t>
            </a:r>
            <a:r>
              <a:rPr sz="1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Agile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Summary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Scope</a:t>
            </a:r>
            <a:r>
              <a:rPr sz="3600" spc="-2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Creep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0902" y="1167206"/>
            <a:ext cx="10641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uncontrolled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expansion to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product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scope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without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adjustments</a:t>
            </a:r>
            <a:endParaRPr sz="24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Segoe UI"/>
                <a:cs typeface="Segoe UI"/>
              </a:rPr>
              <a:t>to time,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cost, and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resources.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79" y="2862072"/>
            <a:ext cx="4099560" cy="24658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8104" y="2712720"/>
            <a:ext cx="4053840" cy="27614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Gold</a:t>
            </a:r>
            <a:r>
              <a:rPr sz="3600" spc="-30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Plating</a:t>
            </a:r>
            <a:endParaRPr sz="36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805" y="1167206"/>
            <a:ext cx="10614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Segoe UI"/>
                <a:cs typeface="Segoe UI"/>
              </a:rPr>
              <a:t>Gold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plating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giving the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customer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something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they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did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not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ask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for</a:t>
            </a:r>
            <a:r>
              <a:rPr sz="2400" spc="-20" dirty="0">
                <a:latin typeface="Segoe UI"/>
                <a:cs typeface="Segoe UI"/>
              </a:rPr>
              <a:t>, </a:t>
            </a:r>
            <a:r>
              <a:rPr sz="2400" dirty="0">
                <a:latin typeface="Segoe UI"/>
                <a:cs typeface="Segoe UI"/>
              </a:rPr>
              <a:t>something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that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wasn’t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scoped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often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something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they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may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not </a:t>
            </a:r>
            <a:r>
              <a:rPr sz="2400" b="1" spc="-10" dirty="0">
                <a:latin typeface="Segoe UI"/>
                <a:cs typeface="Segoe UI"/>
              </a:rPr>
              <a:t>need</a:t>
            </a:r>
            <a:r>
              <a:rPr sz="2400" spc="-10" dirty="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191" y="3660647"/>
            <a:ext cx="3002280" cy="1097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1464" y="3316223"/>
            <a:ext cx="2938272" cy="140208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388864" y="4008120"/>
            <a:ext cx="972819" cy="399415"/>
            <a:chOff x="5388864" y="4008120"/>
            <a:chExt cx="972819" cy="399415"/>
          </a:xfrm>
        </p:grpSpPr>
        <p:sp>
          <p:nvSpPr>
            <p:cNvPr id="7" name="object 7"/>
            <p:cNvSpPr/>
            <p:nvPr/>
          </p:nvSpPr>
          <p:spPr>
            <a:xfrm>
              <a:off x="5394960" y="4014216"/>
              <a:ext cx="960119" cy="387350"/>
            </a:xfrm>
            <a:custGeom>
              <a:avLst/>
              <a:gdLst/>
              <a:ahLst/>
              <a:cxnLst/>
              <a:rect l="l" t="t" r="r" b="b"/>
              <a:pathLst>
                <a:path w="960120" h="387350">
                  <a:moveTo>
                    <a:pt x="766572" y="0"/>
                  </a:moveTo>
                  <a:lnTo>
                    <a:pt x="766572" y="96773"/>
                  </a:lnTo>
                  <a:lnTo>
                    <a:pt x="0" y="96773"/>
                  </a:lnTo>
                  <a:lnTo>
                    <a:pt x="0" y="290321"/>
                  </a:lnTo>
                  <a:lnTo>
                    <a:pt x="766572" y="290321"/>
                  </a:lnTo>
                  <a:lnTo>
                    <a:pt x="766572" y="387095"/>
                  </a:lnTo>
                  <a:lnTo>
                    <a:pt x="960119" y="193547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0D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94960" y="4014216"/>
              <a:ext cx="960119" cy="387350"/>
            </a:xfrm>
            <a:custGeom>
              <a:avLst/>
              <a:gdLst/>
              <a:ahLst/>
              <a:cxnLst/>
              <a:rect l="l" t="t" r="r" b="b"/>
              <a:pathLst>
                <a:path w="960120" h="387350">
                  <a:moveTo>
                    <a:pt x="0" y="96773"/>
                  </a:moveTo>
                  <a:lnTo>
                    <a:pt x="766572" y="96773"/>
                  </a:lnTo>
                  <a:lnTo>
                    <a:pt x="766572" y="0"/>
                  </a:lnTo>
                  <a:lnTo>
                    <a:pt x="960119" y="193547"/>
                  </a:lnTo>
                  <a:lnTo>
                    <a:pt x="766572" y="387095"/>
                  </a:lnTo>
                  <a:lnTo>
                    <a:pt x="766572" y="290321"/>
                  </a:lnTo>
                  <a:lnTo>
                    <a:pt x="0" y="290321"/>
                  </a:lnTo>
                  <a:lnTo>
                    <a:pt x="0" y="96773"/>
                  </a:lnTo>
                  <a:close/>
                </a:path>
              </a:pathLst>
            </a:custGeom>
            <a:ln w="12192">
              <a:solidFill>
                <a:srgbClr val="074A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1471" y="3593591"/>
            <a:ext cx="568960" cy="575310"/>
          </a:xfrm>
          <a:custGeom>
            <a:avLst/>
            <a:gdLst/>
            <a:ahLst/>
            <a:cxnLst/>
            <a:rect l="l" t="t" r="r" b="b"/>
            <a:pathLst>
              <a:path w="568959" h="575310">
                <a:moveTo>
                  <a:pt x="284352" y="0"/>
                </a:moveTo>
                <a:lnTo>
                  <a:pt x="237938" y="3730"/>
                </a:lnTo>
                <a:lnTo>
                  <a:pt x="194015" y="14539"/>
                </a:lnTo>
                <a:lnTo>
                  <a:pt x="153148" y="31858"/>
                </a:lnTo>
                <a:lnTo>
                  <a:pt x="115900" y="55115"/>
                </a:lnTo>
                <a:lnTo>
                  <a:pt x="82835" y="83740"/>
                </a:lnTo>
                <a:lnTo>
                  <a:pt x="54518" y="117162"/>
                </a:lnTo>
                <a:lnTo>
                  <a:pt x="31512" y="154809"/>
                </a:lnTo>
                <a:lnTo>
                  <a:pt x="14381" y="196112"/>
                </a:lnTo>
                <a:lnTo>
                  <a:pt x="3689" y="240499"/>
                </a:lnTo>
                <a:lnTo>
                  <a:pt x="0" y="287401"/>
                </a:lnTo>
                <a:lnTo>
                  <a:pt x="3689" y="334336"/>
                </a:lnTo>
                <a:lnTo>
                  <a:pt x="14381" y="378751"/>
                </a:lnTo>
                <a:lnTo>
                  <a:pt x="31512" y="420075"/>
                </a:lnTo>
                <a:lnTo>
                  <a:pt x="54518" y="457739"/>
                </a:lnTo>
                <a:lnTo>
                  <a:pt x="82835" y="491172"/>
                </a:lnTo>
                <a:lnTo>
                  <a:pt x="115900" y="519804"/>
                </a:lnTo>
                <a:lnTo>
                  <a:pt x="153148" y="543066"/>
                </a:lnTo>
                <a:lnTo>
                  <a:pt x="194015" y="560388"/>
                </a:lnTo>
                <a:lnTo>
                  <a:pt x="237938" y="571198"/>
                </a:lnTo>
                <a:lnTo>
                  <a:pt x="284352" y="574929"/>
                </a:lnTo>
                <a:lnTo>
                  <a:pt x="330771" y="571198"/>
                </a:lnTo>
                <a:lnTo>
                  <a:pt x="374703" y="560388"/>
                </a:lnTo>
                <a:lnTo>
                  <a:pt x="415585" y="543066"/>
                </a:lnTo>
                <a:lnTo>
                  <a:pt x="432088" y="532765"/>
                </a:lnTo>
                <a:lnTo>
                  <a:pt x="284352" y="532765"/>
                </a:lnTo>
                <a:lnTo>
                  <a:pt x="266680" y="532596"/>
                </a:lnTo>
                <a:lnTo>
                  <a:pt x="247078" y="531415"/>
                </a:lnTo>
                <a:lnTo>
                  <a:pt x="227667" y="528210"/>
                </a:lnTo>
                <a:lnTo>
                  <a:pt x="210566" y="521970"/>
                </a:lnTo>
                <a:lnTo>
                  <a:pt x="217140" y="514022"/>
                </a:lnTo>
                <a:lnTo>
                  <a:pt x="222678" y="507063"/>
                </a:lnTo>
                <a:lnTo>
                  <a:pt x="230193" y="502128"/>
                </a:lnTo>
                <a:lnTo>
                  <a:pt x="242697" y="500253"/>
                </a:lnTo>
                <a:lnTo>
                  <a:pt x="250223" y="500084"/>
                </a:lnTo>
                <a:lnTo>
                  <a:pt x="259095" y="498903"/>
                </a:lnTo>
                <a:lnTo>
                  <a:pt x="270182" y="495698"/>
                </a:lnTo>
                <a:lnTo>
                  <a:pt x="284352" y="489458"/>
                </a:lnTo>
                <a:lnTo>
                  <a:pt x="295947" y="487620"/>
                </a:lnTo>
                <a:lnTo>
                  <a:pt x="312531" y="482854"/>
                </a:lnTo>
                <a:lnTo>
                  <a:pt x="331090" y="476277"/>
                </a:lnTo>
                <a:lnTo>
                  <a:pt x="348614" y="469011"/>
                </a:lnTo>
                <a:lnTo>
                  <a:pt x="210566" y="469011"/>
                </a:lnTo>
                <a:lnTo>
                  <a:pt x="197889" y="460557"/>
                </a:lnTo>
                <a:lnTo>
                  <a:pt x="180403" y="441960"/>
                </a:lnTo>
                <a:lnTo>
                  <a:pt x="164798" y="423211"/>
                </a:lnTo>
                <a:lnTo>
                  <a:pt x="158242" y="414909"/>
                </a:lnTo>
                <a:lnTo>
                  <a:pt x="156575" y="403778"/>
                </a:lnTo>
                <a:lnTo>
                  <a:pt x="152907" y="386349"/>
                </a:lnTo>
                <a:lnTo>
                  <a:pt x="149240" y="364849"/>
                </a:lnTo>
                <a:lnTo>
                  <a:pt x="147574" y="341503"/>
                </a:lnTo>
                <a:lnTo>
                  <a:pt x="140886" y="328513"/>
                </a:lnTo>
                <a:lnTo>
                  <a:pt x="126174" y="318547"/>
                </a:lnTo>
                <a:lnTo>
                  <a:pt x="111462" y="306534"/>
                </a:lnTo>
                <a:lnTo>
                  <a:pt x="104775" y="287401"/>
                </a:lnTo>
                <a:lnTo>
                  <a:pt x="108108" y="265795"/>
                </a:lnTo>
                <a:lnTo>
                  <a:pt x="115443" y="247904"/>
                </a:lnTo>
                <a:lnTo>
                  <a:pt x="122777" y="233822"/>
                </a:lnTo>
                <a:lnTo>
                  <a:pt x="126110" y="223647"/>
                </a:lnTo>
                <a:lnTo>
                  <a:pt x="113268" y="211826"/>
                </a:lnTo>
                <a:lnTo>
                  <a:pt x="94614" y="205755"/>
                </a:lnTo>
                <a:lnTo>
                  <a:pt x="75961" y="203519"/>
                </a:lnTo>
                <a:lnTo>
                  <a:pt x="63119" y="203200"/>
                </a:lnTo>
                <a:lnTo>
                  <a:pt x="87016" y="155400"/>
                </a:lnTo>
                <a:lnTo>
                  <a:pt x="119240" y="116061"/>
                </a:lnTo>
                <a:lnTo>
                  <a:pt x="158426" y="85599"/>
                </a:lnTo>
                <a:lnTo>
                  <a:pt x="203209" y="64426"/>
                </a:lnTo>
                <a:lnTo>
                  <a:pt x="252222" y="52959"/>
                </a:lnTo>
                <a:lnTo>
                  <a:pt x="449394" y="52959"/>
                </a:lnTo>
                <a:lnTo>
                  <a:pt x="415585" y="31858"/>
                </a:lnTo>
                <a:lnTo>
                  <a:pt x="374703" y="14539"/>
                </a:lnTo>
                <a:lnTo>
                  <a:pt x="330771" y="3730"/>
                </a:lnTo>
                <a:lnTo>
                  <a:pt x="284352" y="0"/>
                </a:lnTo>
                <a:close/>
              </a:path>
              <a:path w="568959" h="575310">
                <a:moveTo>
                  <a:pt x="379841" y="183070"/>
                </a:moveTo>
                <a:lnTo>
                  <a:pt x="179974" y="183070"/>
                </a:lnTo>
                <a:lnTo>
                  <a:pt x="194728" y="185118"/>
                </a:lnTo>
                <a:lnTo>
                  <a:pt x="210566" y="191262"/>
                </a:lnTo>
                <a:lnTo>
                  <a:pt x="232854" y="194442"/>
                </a:lnTo>
                <a:lnTo>
                  <a:pt x="268954" y="207756"/>
                </a:lnTo>
                <a:lnTo>
                  <a:pt x="297005" y="236856"/>
                </a:lnTo>
                <a:lnTo>
                  <a:pt x="295148" y="287401"/>
                </a:lnTo>
                <a:lnTo>
                  <a:pt x="280404" y="305167"/>
                </a:lnTo>
                <a:lnTo>
                  <a:pt x="257778" y="315706"/>
                </a:lnTo>
                <a:lnTo>
                  <a:pt x="235390" y="328031"/>
                </a:lnTo>
                <a:lnTo>
                  <a:pt x="221360" y="351155"/>
                </a:lnTo>
                <a:lnTo>
                  <a:pt x="221192" y="362644"/>
                </a:lnTo>
                <a:lnTo>
                  <a:pt x="220011" y="378206"/>
                </a:lnTo>
                <a:lnTo>
                  <a:pt x="216806" y="393767"/>
                </a:lnTo>
                <a:lnTo>
                  <a:pt x="210566" y="405257"/>
                </a:lnTo>
                <a:lnTo>
                  <a:pt x="212176" y="420075"/>
                </a:lnTo>
                <a:lnTo>
                  <a:pt x="214614" y="440753"/>
                </a:lnTo>
                <a:lnTo>
                  <a:pt x="215051" y="457739"/>
                </a:lnTo>
                <a:lnTo>
                  <a:pt x="215040" y="460557"/>
                </a:lnTo>
                <a:lnTo>
                  <a:pt x="210566" y="469011"/>
                </a:lnTo>
                <a:lnTo>
                  <a:pt x="348614" y="469011"/>
                </a:lnTo>
                <a:lnTo>
                  <a:pt x="367198" y="470687"/>
                </a:lnTo>
                <a:lnTo>
                  <a:pt x="388985" y="475186"/>
                </a:lnTo>
                <a:lnTo>
                  <a:pt x="408747" y="481709"/>
                </a:lnTo>
                <a:lnTo>
                  <a:pt x="421258" y="489458"/>
                </a:lnTo>
                <a:lnTo>
                  <a:pt x="389830" y="509940"/>
                </a:lnTo>
                <a:lnTo>
                  <a:pt x="357282" y="523303"/>
                </a:lnTo>
                <a:lnTo>
                  <a:pt x="322496" y="530570"/>
                </a:lnTo>
                <a:lnTo>
                  <a:pt x="284352" y="532765"/>
                </a:lnTo>
                <a:lnTo>
                  <a:pt x="432088" y="532765"/>
                </a:lnTo>
                <a:lnTo>
                  <a:pt x="452850" y="519804"/>
                </a:lnTo>
                <a:lnTo>
                  <a:pt x="485933" y="491172"/>
                </a:lnTo>
                <a:lnTo>
                  <a:pt x="514269" y="457739"/>
                </a:lnTo>
                <a:lnTo>
                  <a:pt x="527176" y="436626"/>
                </a:lnTo>
                <a:lnTo>
                  <a:pt x="474725" y="436626"/>
                </a:lnTo>
                <a:lnTo>
                  <a:pt x="467058" y="432913"/>
                </a:lnTo>
                <a:lnTo>
                  <a:pt x="461391" y="423211"/>
                </a:lnTo>
                <a:lnTo>
                  <a:pt x="459724" y="409676"/>
                </a:lnTo>
                <a:lnTo>
                  <a:pt x="464057" y="394462"/>
                </a:lnTo>
                <a:lnTo>
                  <a:pt x="470225" y="375054"/>
                </a:lnTo>
                <a:lnTo>
                  <a:pt x="473392" y="351790"/>
                </a:lnTo>
                <a:lnTo>
                  <a:pt x="474559" y="328525"/>
                </a:lnTo>
                <a:lnTo>
                  <a:pt x="474725" y="309118"/>
                </a:lnTo>
                <a:lnTo>
                  <a:pt x="472723" y="289994"/>
                </a:lnTo>
                <a:lnTo>
                  <a:pt x="466709" y="269097"/>
                </a:lnTo>
                <a:lnTo>
                  <a:pt x="456670" y="252271"/>
                </a:lnTo>
                <a:lnTo>
                  <a:pt x="442595" y="245364"/>
                </a:lnTo>
                <a:lnTo>
                  <a:pt x="422751" y="244875"/>
                </a:lnTo>
                <a:lnTo>
                  <a:pt x="407574" y="241458"/>
                </a:lnTo>
                <a:lnTo>
                  <a:pt x="394160" y="232183"/>
                </a:lnTo>
                <a:lnTo>
                  <a:pt x="379602" y="214122"/>
                </a:lnTo>
                <a:lnTo>
                  <a:pt x="379841" y="183070"/>
                </a:lnTo>
                <a:close/>
              </a:path>
              <a:path w="568959" h="575310">
                <a:moveTo>
                  <a:pt x="462833" y="63754"/>
                </a:moveTo>
                <a:lnTo>
                  <a:pt x="358139" y="63754"/>
                </a:lnTo>
                <a:lnTo>
                  <a:pt x="403734" y="84174"/>
                </a:lnTo>
                <a:lnTo>
                  <a:pt x="444297" y="112394"/>
                </a:lnTo>
                <a:lnTo>
                  <a:pt x="478377" y="147621"/>
                </a:lnTo>
                <a:lnTo>
                  <a:pt x="504519" y="189060"/>
                </a:lnTo>
                <a:lnTo>
                  <a:pt x="521270" y="235918"/>
                </a:lnTo>
                <a:lnTo>
                  <a:pt x="527176" y="287401"/>
                </a:lnTo>
                <a:lnTo>
                  <a:pt x="523339" y="331684"/>
                </a:lnTo>
                <a:lnTo>
                  <a:pt x="512571" y="370109"/>
                </a:lnTo>
                <a:lnTo>
                  <a:pt x="495994" y="404487"/>
                </a:lnTo>
                <a:lnTo>
                  <a:pt x="474725" y="436626"/>
                </a:lnTo>
                <a:lnTo>
                  <a:pt x="527176" y="436626"/>
                </a:lnTo>
                <a:lnTo>
                  <a:pt x="537293" y="420075"/>
                </a:lnTo>
                <a:lnTo>
                  <a:pt x="554438" y="378751"/>
                </a:lnTo>
                <a:lnTo>
                  <a:pt x="565140" y="334336"/>
                </a:lnTo>
                <a:lnTo>
                  <a:pt x="568832" y="287401"/>
                </a:lnTo>
                <a:lnTo>
                  <a:pt x="565140" y="240499"/>
                </a:lnTo>
                <a:lnTo>
                  <a:pt x="554438" y="196112"/>
                </a:lnTo>
                <a:lnTo>
                  <a:pt x="537293" y="154809"/>
                </a:lnTo>
                <a:lnTo>
                  <a:pt x="514269" y="117162"/>
                </a:lnTo>
                <a:lnTo>
                  <a:pt x="485933" y="83740"/>
                </a:lnTo>
                <a:lnTo>
                  <a:pt x="462833" y="63754"/>
                </a:lnTo>
                <a:close/>
              </a:path>
              <a:path w="568959" h="575310">
                <a:moveTo>
                  <a:pt x="449394" y="52959"/>
                </a:moveTo>
                <a:lnTo>
                  <a:pt x="252222" y="52959"/>
                </a:lnTo>
                <a:lnTo>
                  <a:pt x="244721" y="59368"/>
                </a:lnTo>
                <a:lnTo>
                  <a:pt x="228861" y="68139"/>
                </a:lnTo>
                <a:lnTo>
                  <a:pt x="221360" y="74549"/>
                </a:lnTo>
                <a:lnTo>
                  <a:pt x="207117" y="85717"/>
                </a:lnTo>
                <a:lnTo>
                  <a:pt x="195897" y="90646"/>
                </a:lnTo>
                <a:lnTo>
                  <a:pt x="186678" y="95337"/>
                </a:lnTo>
                <a:lnTo>
                  <a:pt x="178390" y="105856"/>
                </a:lnTo>
                <a:lnTo>
                  <a:pt x="167425" y="121888"/>
                </a:lnTo>
                <a:lnTo>
                  <a:pt x="153606" y="136937"/>
                </a:lnTo>
                <a:lnTo>
                  <a:pt x="141787" y="149939"/>
                </a:lnTo>
                <a:lnTo>
                  <a:pt x="136778" y="159893"/>
                </a:lnTo>
                <a:lnTo>
                  <a:pt x="140132" y="169402"/>
                </a:lnTo>
                <a:lnTo>
                  <a:pt x="147510" y="179673"/>
                </a:lnTo>
                <a:lnTo>
                  <a:pt x="154888" y="187896"/>
                </a:lnTo>
                <a:lnTo>
                  <a:pt x="158242" y="191262"/>
                </a:lnTo>
                <a:lnTo>
                  <a:pt x="167435" y="185118"/>
                </a:lnTo>
                <a:lnTo>
                  <a:pt x="179974" y="183070"/>
                </a:lnTo>
                <a:lnTo>
                  <a:pt x="379841" y="183070"/>
                </a:lnTo>
                <a:lnTo>
                  <a:pt x="379908" y="174335"/>
                </a:lnTo>
                <a:lnTo>
                  <a:pt x="399192" y="147764"/>
                </a:lnTo>
                <a:lnTo>
                  <a:pt x="416714" y="127289"/>
                </a:lnTo>
                <a:lnTo>
                  <a:pt x="412826" y="110505"/>
                </a:lnTo>
                <a:lnTo>
                  <a:pt x="379745" y="110505"/>
                </a:lnTo>
                <a:lnTo>
                  <a:pt x="360995" y="104987"/>
                </a:lnTo>
                <a:lnTo>
                  <a:pt x="348614" y="74549"/>
                </a:lnTo>
                <a:lnTo>
                  <a:pt x="358139" y="63754"/>
                </a:lnTo>
                <a:lnTo>
                  <a:pt x="462833" y="63754"/>
                </a:lnTo>
                <a:lnTo>
                  <a:pt x="452850" y="55115"/>
                </a:lnTo>
                <a:lnTo>
                  <a:pt x="449394" y="52959"/>
                </a:lnTo>
                <a:close/>
              </a:path>
              <a:path w="568959" h="575310">
                <a:moveTo>
                  <a:pt x="411733" y="105791"/>
                </a:moveTo>
                <a:lnTo>
                  <a:pt x="398710" y="105856"/>
                </a:lnTo>
                <a:lnTo>
                  <a:pt x="379745" y="110505"/>
                </a:lnTo>
                <a:lnTo>
                  <a:pt x="412826" y="110505"/>
                </a:lnTo>
                <a:lnTo>
                  <a:pt x="411733" y="105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8360" y="3691128"/>
            <a:ext cx="596265" cy="382905"/>
          </a:xfrm>
          <a:custGeom>
            <a:avLst/>
            <a:gdLst/>
            <a:ahLst/>
            <a:cxnLst/>
            <a:rect l="l" t="t" r="r" b="b"/>
            <a:pathLst>
              <a:path w="596264" h="382904">
                <a:moveTo>
                  <a:pt x="277113" y="0"/>
                </a:moveTo>
                <a:lnTo>
                  <a:pt x="227801" y="8430"/>
                </a:lnTo>
                <a:lnTo>
                  <a:pt x="184152" y="31723"/>
                </a:lnTo>
                <a:lnTo>
                  <a:pt x="149207" y="66879"/>
                </a:lnTo>
                <a:lnTo>
                  <a:pt x="126010" y="110898"/>
                </a:lnTo>
                <a:lnTo>
                  <a:pt x="117601" y="160782"/>
                </a:lnTo>
                <a:lnTo>
                  <a:pt x="117601" y="179959"/>
                </a:lnTo>
                <a:lnTo>
                  <a:pt x="106806" y="179959"/>
                </a:lnTo>
                <a:lnTo>
                  <a:pt x="67829" y="187898"/>
                </a:lnTo>
                <a:lnTo>
                  <a:pt x="33591" y="210137"/>
                </a:lnTo>
                <a:lnTo>
                  <a:pt x="9259" y="244306"/>
                </a:lnTo>
                <a:lnTo>
                  <a:pt x="0" y="288036"/>
                </a:lnTo>
                <a:lnTo>
                  <a:pt x="9259" y="325147"/>
                </a:lnTo>
                <a:lnTo>
                  <a:pt x="33591" y="355282"/>
                </a:lnTo>
                <a:lnTo>
                  <a:pt x="67829" y="375511"/>
                </a:lnTo>
                <a:lnTo>
                  <a:pt x="106806" y="382905"/>
                </a:lnTo>
                <a:lnTo>
                  <a:pt x="457072" y="382905"/>
                </a:lnTo>
                <a:lnTo>
                  <a:pt x="500078" y="376728"/>
                </a:lnTo>
                <a:lnTo>
                  <a:pt x="538164" y="358854"/>
                </a:lnTo>
                <a:lnTo>
                  <a:pt x="564010" y="334627"/>
                </a:lnTo>
                <a:lnTo>
                  <a:pt x="241861" y="334627"/>
                </a:lnTo>
                <a:lnTo>
                  <a:pt x="233933" y="330073"/>
                </a:lnTo>
                <a:lnTo>
                  <a:pt x="233933" y="308483"/>
                </a:lnTo>
                <a:lnTo>
                  <a:pt x="266319" y="244856"/>
                </a:lnTo>
                <a:lnTo>
                  <a:pt x="266319" y="234061"/>
                </a:lnTo>
                <a:lnTo>
                  <a:pt x="244728" y="234061"/>
                </a:lnTo>
                <a:lnTo>
                  <a:pt x="236801" y="228312"/>
                </a:lnTo>
                <a:lnTo>
                  <a:pt x="229885" y="224266"/>
                </a:lnTo>
                <a:lnTo>
                  <a:pt x="224994" y="220005"/>
                </a:lnTo>
                <a:lnTo>
                  <a:pt x="223138" y="213614"/>
                </a:lnTo>
                <a:lnTo>
                  <a:pt x="223138" y="202819"/>
                </a:lnTo>
                <a:lnTo>
                  <a:pt x="233933" y="192024"/>
                </a:lnTo>
                <a:lnTo>
                  <a:pt x="250295" y="169600"/>
                </a:lnTo>
                <a:lnTo>
                  <a:pt x="275764" y="141319"/>
                </a:lnTo>
                <a:lnTo>
                  <a:pt x="299210" y="117086"/>
                </a:lnTo>
                <a:lnTo>
                  <a:pt x="309498" y="106807"/>
                </a:lnTo>
                <a:lnTo>
                  <a:pt x="319150" y="96012"/>
                </a:lnTo>
                <a:lnTo>
                  <a:pt x="420405" y="96012"/>
                </a:lnTo>
                <a:lnTo>
                  <a:pt x="403951" y="63275"/>
                </a:lnTo>
                <a:lnTo>
                  <a:pt x="371284" y="29543"/>
                </a:lnTo>
                <a:lnTo>
                  <a:pt x="328711" y="7741"/>
                </a:lnTo>
                <a:lnTo>
                  <a:pt x="277113" y="0"/>
                </a:lnTo>
                <a:close/>
              </a:path>
              <a:path w="596264" h="382904">
                <a:moveTo>
                  <a:pt x="457072" y="106807"/>
                </a:moveTo>
                <a:lnTo>
                  <a:pt x="340740" y="106807"/>
                </a:lnTo>
                <a:lnTo>
                  <a:pt x="340740" y="116459"/>
                </a:lnTo>
                <a:lnTo>
                  <a:pt x="329945" y="116459"/>
                </a:lnTo>
                <a:lnTo>
                  <a:pt x="329945" y="127254"/>
                </a:lnTo>
                <a:lnTo>
                  <a:pt x="298703" y="192024"/>
                </a:lnTo>
                <a:lnTo>
                  <a:pt x="306621" y="193710"/>
                </a:lnTo>
                <a:lnTo>
                  <a:pt x="322028" y="201132"/>
                </a:lnTo>
                <a:lnTo>
                  <a:pt x="329945" y="202819"/>
                </a:lnTo>
                <a:lnTo>
                  <a:pt x="337873" y="204674"/>
                </a:lnTo>
                <a:lnTo>
                  <a:pt x="344789" y="209565"/>
                </a:lnTo>
                <a:lnTo>
                  <a:pt x="349680" y="216481"/>
                </a:lnTo>
                <a:lnTo>
                  <a:pt x="351535" y="224409"/>
                </a:lnTo>
                <a:lnTo>
                  <a:pt x="340740" y="234061"/>
                </a:lnTo>
                <a:lnTo>
                  <a:pt x="319835" y="256653"/>
                </a:lnTo>
                <a:lnTo>
                  <a:pt x="294084" y="286115"/>
                </a:lnTo>
                <a:lnTo>
                  <a:pt x="270357" y="313553"/>
                </a:lnTo>
                <a:lnTo>
                  <a:pt x="255523" y="330073"/>
                </a:lnTo>
                <a:lnTo>
                  <a:pt x="253668" y="331591"/>
                </a:lnTo>
                <a:lnTo>
                  <a:pt x="248777" y="334121"/>
                </a:lnTo>
                <a:lnTo>
                  <a:pt x="241861" y="334627"/>
                </a:lnTo>
                <a:lnTo>
                  <a:pt x="564010" y="334627"/>
                </a:lnTo>
                <a:lnTo>
                  <a:pt x="568666" y="330262"/>
                </a:lnTo>
                <a:lnTo>
                  <a:pt x="588921" y="291936"/>
                </a:lnTo>
                <a:lnTo>
                  <a:pt x="596264" y="244856"/>
                </a:lnTo>
                <a:lnTo>
                  <a:pt x="588921" y="201920"/>
                </a:lnTo>
                <a:lnTo>
                  <a:pt x="568666" y="164112"/>
                </a:lnTo>
                <a:lnTo>
                  <a:pt x="538164" y="133966"/>
                </a:lnTo>
                <a:lnTo>
                  <a:pt x="500078" y="114019"/>
                </a:lnTo>
                <a:lnTo>
                  <a:pt x="457072" y="106807"/>
                </a:lnTo>
                <a:close/>
              </a:path>
              <a:path w="596264" h="382904">
                <a:moveTo>
                  <a:pt x="420405" y="96012"/>
                </a:moveTo>
                <a:lnTo>
                  <a:pt x="329945" y="96012"/>
                </a:lnTo>
                <a:lnTo>
                  <a:pt x="329945" y="106807"/>
                </a:lnTo>
                <a:lnTo>
                  <a:pt x="425831" y="106807"/>
                </a:lnTo>
                <a:lnTo>
                  <a:pt x="420405" y="96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90800" y="0"/>
            <a:ext cx="7010400" cy="6343015"/>
            <a:chOff x="2590800" y="0"/>
            <a:chExt cx="7010400" cy="6343015"/>
          </a:xfrm>
        </p:grpSpPr>
        <p:sp>
          <p:nvSpPr>
            <p:cNvPr id="5" name="object 5"/>
            <p:cNvSpPr/>
            <p:nvPr/>
          </p:nvSpPr>
          <p:spPr>
            <a:xfrm>
              <a:off x="5882640" y="3607274"/>
              <a:ext cx="426084" cy="564515"/>
            </a:xfrm>
            <a:custGeom>
              <a:avLst/>
              <a:gdLst/>
              <a:ahLst/>
              <a:cxnLst/>
              <a:rect l="l" t="t" r="r" b="b"/>
              <a:pathLst>
                <a:path w="426085" h="564514">
                  <a:moveTo>
                    <a:pt x="108682" y="0"/>
                  </a:moveTo>
                  <a:lnTo>
                    <a:pt x="71072" y="7860"/>
                  </a:lnTo>
                  <a:lnTo>
                    <a:pt x="35486" y="25745"/>
                  </a:lnTo>
                  <a:lnTo>
                    <a:pt x="4554" y="62670"/>
                  </a:lnTo>
                  <a:lnTo>
                    <a:pt x="0" y="80297"/>
                  </a:lnTo>
                  <a:lnTo>
                    <a:pt x="10795" y="396527"/>
                  </a:lnTo>
                  <a:lnTo>
                    <a:pt x="21589" y="407322"/>
                  </a:lnTo>
                  <a:lnTo>
                    <a:pt x="21589" y="417990"/>
                  </a:lnTo>
                  <a:lnTo>
                    <a:pt x="69070" y="440850"/>
                  </a:lnTo>
                  <a:lnTo>
                    <a:pt x="152352" y="491142"/>
                  </a:lnTo>
                  <a:lnTo>
                    <a:pt x="231562" y="541434"/>
                  </a:lnTo>
                  <a:lnTo>
                    <a:pt x="266826" y="564294"/>
                  </a:lnTo>
                  <a:lnTo>
                    <a:pt x="298069" y="564294"/>
                  </a:lnTo>
                  <a:lnTo>
                    <a:pt x="298069" y="217076"/>
                  </a:lnTo>
                  <a:lnTo>
                    <a:pt x="288544" y="206281"/>
                  </a:lnTo>
                  <a:lnTo>
                    <a:pt x="52832" y="69502"/>
                  </a:lnTo>
                  <a:lnTo>
                    <a:pt x="54875" y="67687"/>
                  </a:lnTo>
                  <a:lnTo>
                    <a:pt x="99522" y="43142"/>
                  </a:lnTo>
                  <a:lnTo>
                    <a:pt x="128650" y="38641"/>
                  </a:lnTo>
                  <a:lnTo>
                    <a:pt x="204394" y="38641"/>
                  </a:lnTo>
                  <a:lnTo>
                    <a:pt x="139446" y="6510"/>
                  </a:lnTo>
                  <a:lnTo>
                    <a:pt x="108682" y="0"/>
                  </a:lnTo>
                  <a:close/>
                </a:path>
                <a:path w="426085" h="564514">
                  <a:moveTo>
                    <a:pt x="204394" y="38641"/>
                  </a:moveTo>
                  <a:lnTo>
                    <a:pt x="128650" y="38641"/>
                  </a:lnTo>
                  <a:lnTo>
                    <a:pt x="241617" y="101697"/>
                  </a:lnTo>
                  <a:lnTo>
                    <a:pt x="321317" y="145047"/>
                  </a:lnTo>
                  <a:lnTo>
                    <a:pt x="361823" y="164752"/>
                  </a:lnTo>
                  <a:lnTo>
                    <a:pt x="372618" y="175420"/>
                  </a:lnTo>
                  <a:lnTo>
                    <a:pt x="372618" y="491650"/>
                  </a:lnTo>
                  <a:lnTo>
                    <a:pt x="374473" y="498844"/>
                  </a:lnTo>
                  <a:lnTo>
                    <a:pt x="379364" y="505382"/>
                  </a:lnTo>
                  <a:lnTo>
                    <a:pt x="386280" y="510135"/>
                  </a:lnTo>
                  <a:lnTo>
                    <a:pt x="394208" y="511970"/>
                  </a:lnTo>
                  <a:lnTo>
                    <a:pt x="403717" y="510135"/>
                  </a:lnTo>
                  <a:lnTo>
                    <a:pt x="413988" y="505382"/>
                  </a:lnTo>
                  <a:lnTo>
                    <a:pt x="422211" y="498844"/>
                  </a:lnTo>
                  <a:lnTo>
                    <a:pt x="425576" y="491650"/>
                  </a:lnTo>
                  <a:lnTo>
                    <a:pt x="425576" y="153957"/>
                  </a:lnTo>
                  <a:lnTo>
                    <a:pt x="415925" y="143289"/>
                  </a:lnTo>
                  <a:lnTo>
                    <a:pt x="204394" y="38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800" y="0"/>
              <a:ext cx="7010400" cy="63428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0055" y="917447"/>
              <a:ext cx="1798320" cy="2011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9576" y="2033016"/>
              <a:ext cx="1840992" cy="2072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0432" y="3029711"/>
              <a:ext cx="1859280" cy="2194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55" y="3849623"/>
              <a:ext cx="1798320" cy="2103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0727" y="4940808"/>
              <a:ext cx="1267968" cy="192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8232" y="4940808"/>
              <a:ext cx="1255775" cy="2103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5335" y="3456432"/>
              <a:ext cx="1277112" cy="2194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9448" y="4291584"/>
              <a:ext cx="838200" cy="19202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27736" y="64134"/>
            <a:ext cx="1158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egoe UI"/>
                <a:cs typeface="Segoe UI"/>
              </a:rPr>
              <a:t>Quiz</a:t>
            </a:r>
            <a:r>
              <a:rPr spc="-25" dirty="0">
                <a:latin typeface="Segoe UI"/>
                <a:cs typeface="Segoe UI"/>
              </a:rPr>
              <a:t> </a:t>
            </a:r>
            <a:r>
              <a:rPr spc="-50" dirty="0">
                <a:latin typeface="Segoe UI"/>
                <a:cs typeface="Segoe UI"/>
              </a:rPr>
              <a:t>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>
                <a:solidFill>
                  <a:srgbClr val="000000"/>
                </a:solidFill>
              </a:rPr>
              <a:t>3/18/2021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08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>
                <a:solidFill>
                  <a:srgbClr val="000000"/>
                </a:solidFill>
              </a:rPr>
              <a:t>43e-</a:t>
            </a:r>
            <a:r>
              <a:rPr dirty="0">
                <a:solidFill>
                  <a:srgbClr val="000000"/>
                </a:solidFill>
              </a:rPr>
              <a:t>BM/HR/HDCV/FSOFT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V1.2 -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©FPT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SOFTWARE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Corporate</a:t>
            </a:r>
            <a:r>
              <a:rPr spc="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Training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Center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142726" y="6508464"/>
            <a:ext cx="135255" cy="15938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800" spc="-25" dirty="0">
                <a:latin typeface="Segoe UI"/>
                <a:cs typeface="Segoe UI"/>
              </a:rPr>
              <a:t>15</a:t>
            </a:r>
            <a:endParaRPr sz="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52185"/>
            <a:chOff x="0" y="0"/>
            <a:chExt cx="12192000" cy="60521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038215"/>
            </a:xfrm>
            <a:custGeom>
              <a:avLst/>
              <a:gdLst/>
              <a:ahLst/>
              <a:cxnLst/>
              <a:rect l="l" t="t" r="r" b="b"/>
              <a:pathLst>
                <a:path w="12192000" h="6038215">
                  <a:moveTo>
                    <a:pt x="121920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12192000" y="60380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D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28262"/>
              <a:ext cx="7455534" cy="42237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13579"/>
              <a:ext cx="670598" cy="10738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744" y="987552"/>
              <a:ext cx="2575560" cy="5638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0251" y="2721051"/>
            <a:ext cx="67310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58385" algn="l"/>
              </a:tabLst>
            </a:pPr>
            <a:r>
              <a:rPr sz="3200" spc="120" dirty="0">
                <a:solidFill>
                  <a:srgbClr val="FFFFFF"/>
                </a:solidFill>
                <a:latin typeface="Segoe UI"/>
                <a:cs typeface="Segoe UI"/>
              </a:rPr>
              <a:t>SCOPE</a:t>
            </a:r>
            <a:r>
              <a:rPr sz="3200" spc="4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Segoe UI"/>
                <a:cs typeface="Segoe UI"/>
              </a:rPr>
              <a:t>MANAGEMENT</a:t>
            </a:r>
            <a:r>
              <a:rPr sz="320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3200" spc="7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3200" spc="4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Segoe UI"/>
                <a:cs typeface="Segoe UI"/>
              </a:rPr>
              <a:t>AGILE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Consideration</a:t>
            </a:r>
            <a:r>
              <a:rPr sz="3600" spc="-90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for</a:t>
            </a:r>
            <a:r>
              <a:rPr sz="3600" spc="-1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Agile</a:t>
            </a:r>
            <a:r>
              <a:rPr sz="3600" spc="-2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model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35"/>
              </a:spcBef>
              <a:buClr>
                <a:srgbClr val="0DAF4A"/>
              </a:buClr>
              <a:buSzPct val="11875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/>
              <a:t>Rolling</a:t>
            </a:r>
            <a:r>
              <a:rPr spc="-25" dirty="0"/>
              <a:t> </a:t>
            </a:r>
            <a:r>
              <a:rPr dirty="0"/>
              <a:t>wave</a:t>
            </a:r>
            <a:r>
              <a:rPr spc="-55" dirty="0"/>
              <a:t> </a:t>
            </a:r>
            <a:r>
              <a:rPr spc="-10" dirty="0"/>
              <a:t>planning</a:t>
            </a:r>
          </a:p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0DAF4A"/>
              </a:buClr>
              <a:buSzPct val="11875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/>
              <a:t>Scope</a:t>
            </a:r>
            <a:r>
              <a:rPr spc="-2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approved</a:t>
            </a:r>
            <a:r>
              <a:rPr spc="-30" dirty="0"/>
              <a:t> </a:t>
            </a:r>
            <a:r>
              <a:rPr dirty="0"/>
              <a:t>before</a:t>
            </a:r>
            <a:r>
              <a:rPr spc="-25" dirty="0"/>
              <a:t> </a:t>
            </a:r>
            <a:r>
              <a:rPr dirty="0"/>
              <a:t>sprint</a:t>
            </a:r>
            <a:r>
              <a:rPr spc="-20" dirty="0"/>
              <a:t> </a:t>
            </a:r>
            <a:r>
              <a:rPr spc="-10" dirty="0"/>
              <a:t>start</a:t>
            </a:r>
          </a:p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0DAF4A"/>
              </a:buClr>
              <a:buSzPct val="11875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/>
              <a:t>DOR</a:t>
            </a:r>
            <a:r>
              <a:rPr spc="1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25" dirty="0"/>
              <a:t>DOD</a:t>
            </a:r>
          </a:p>
          <a:p>
            <a:pPr marL="356870" indent="-344805">
              <a:lnSpc>
                <a:spcPct val="100000"/>
              </a:lnSpc>
              <a:spcBef>
                <a:spcPts val="985"/>
              </a:spcBef>
              <a:buClr>
                <a:srgbClr val="0DAF4A"/>
              </a:buClr>
              <a:buSzPct val="11875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/>
              <a:t>Responding</a:t>
            </a:r>
            <a:r>
              <a:rPr spc="-5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10" dirty="0"/>
              <a:t>change</a:t>
            </a:r>
          </a:p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0DAF4A"/>
              </a:buClr>
              <a:buSzPct val="11875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/>
              <a:t>Best</a:t>
            </a:r>
            <a:r>
              <a:rPr spc="-35" dirty="0"/>
              <a:t> </a:t>
            </a:r>
            <a:r>
              <a:rPr dirty="0"/>
              <a:t>applied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Product</a:t>
            </a:r>
            <a:r>
              <a:rPr spc="-50" dirty="0"/>
              <a:t> </a:t>
            </a:r>
            <a:r>
              <a:rPr dirty="0"/>
              <a:t>development,</a:t>
            </a:r>
            <a:r>
              <a:rPr spc="-15" dirty="0"/>
              <a:t> </a:t>
            </a:r>
            <a:r>
              <a:rPr spc="-25" dirty="0"/>
              <a:t>R&amp;D</a:t>
            </a:r>
          </a:p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0DAF4A"/>
              </a:buClr>
              <a:buSzPct val="11875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/>
              <a:t>Agile</a:t>
            </a:r>
            <a:r>
              <a:rPr spc="-40" dirty="0"/>
              <a:t> </a:t>
            </a:r>
            <a:r>
              <a:rPr dirty="0"/>
              <a:t>fixed</a:t>
            </a:r>
            <a:r>
              <a:rPr spc="-15" dirty="0"/>
              <a:t> </a:t>
            </a:r>
            <a:r>
              <a:rPr dirty="0"/>
              <a:t>price</a:t>
            </a:r>
            <a:r>
              <a:rPr spc="-5" dirty="0"/>
              <a:t> </a:t>
            </a:r>
            <a:r>
              <a:rPr dirty="0"/>
              <a:t>project</a:t>
            </a:r>
            <a:r>
              <a:rPr spc="-40" dirty="0"/>
              <a:t> </a:t>
            </a:r>
            <a:r>
              <a:rPr spc="-10" dirty="0"/>
              <a:t>(</a:t>
            </a:r>
            <a:r>
              <a:rPr u="sng" spc="-10" dirty="0">
                <a:solidFill>
                  <a:srgbClr val="22A0FF"/>
                </a:solidFill>
                <a:uFill>
                  <a:solidFill>
                    <a:srgbClr val="22A0FF"/>
                  </a:solidFill>
                </a:uFill>
                <a:hlinkClick r:id="rId2"/>
              </a:rPr>
              <a:t>ref.</a:t>
            </a:r>
            <a:r>
              <a:rPr spc="-10" dirty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52185"/>
            <a:chOff x="0" y="0"/>
            <a:chExt cx="12192000" cy="60521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038215"/>
            </a:xfrm>
            <a:custGeom>
              <a:avLst/>
              <a:gdLst/>
              <a:ahLst/>
              <a:cxnLst/>
              <a:rect l="l" t="t" r="r" b="b"/>
              <a:pathLst>
                <a:path w="12192000" h="6038215">
                  <a:moveTo>
                    <a:pt x="121920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12192000" y="60380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D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28262"/>
              <a:ext cx="7455534" cy="42237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13579"/>
              <a:ext cx="670598" cy="10738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744" y="987552"/>
              <a:ext cx="2575560" cy="5638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51908" y="2696082"/>
            <a:ext cx="22625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125" dirty="0">
                <a:solidFill>
                  <a:srgbClr val="FFFFFF"/>
                </a:solidFill>
                <a:latin typeface="Segoe UI"/>
                <a:cs typeface="Segoe UI"/>
              </a:rPr>
              <a:t>SUMMARY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9057" y="77851"/>
            <a:ext cx="1605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Thinking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" y="1356360"/>
            <a:ext cx="4989576" cy="35326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4680" y="1316736"/>
            <a:ext cx="4389120" cy="35722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>
                <a:solidFill>
                  <a:srgbClr val="000000"/>
                </a:solidFill>
              </a:rPr>
              <a:t>3/18/2021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>
                <a:solidFill>
                  <a:srgbClr val="000000"/>
                </a:solidFill>
              </a:rPr>
              <a:t>43e-BM/HR/HDCV/FSOFT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V1.2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©FPT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SOFTWARE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spc="-10" dirty="0">
                <a:solidFill>
                  <a:srgbClr val="000000"/>
                </a:solidFill>
              </a:rPr>
              <a:t> Corporate</a:t>
            </a:r>
            <a:r>
              <a:rPr spc="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Training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Center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42726" y="6482532"/>
            <a:ext cx="135255" cy="1600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800" spc="-25" dirty="0">
                <a:latin typeface="Segoe UI"/>
                <a:cs typeface="Segoe UI"/>
              </a:rPr>
              <a:t>18</a:t>
            </a:r>
            <a:endParaRPr sz="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770" rIns="0" bIns="0" rtlCol="0">
            <a:spAutoFit/>
          </a:bodyPr>
          <a:lstStyle/>
          <a:p>
            <a:pPr marL="40316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707136" y="2145792"/>
            <a:ext cx="262255" cy="238125"/>
          </a:xfrm>
          <a:custGeom>
            <a:avLst/>
            <a:gdLst/>
            <a:ahLst/>
            <a:cxnLst/>
            <a:rect l="l" t="t" r="r" b="b"/>
            <a:pathLst>
              <a:path w="262255" h="238125">
                <a:moveTo>
                  <a:pt x="21462" y="21971"/>
                </a:moveTo>
                <a:lnTo>
                  <a:pt x="10731" y="21971"/>
                </a:lnTo>
                <a:lnTo>
                  <a:pt x="10731" y="215773"/>
                </a:lnTo>
                <a:lnTo>
                  <a:pt x="4876" y="216027"/>
                </a:lnTo>
                <a:lnTo>
                  <a:pt x="0" y="220725"/>
                </a:lnTo>
                <a:lnTo>
                  <a:pt x="0" y="232791"/>
                </a:lnTo>
                <a:lnTo>
                  <a:pt x="4876" y="237744"/>
                </a:lnTo>
                <a:lnTo>
                  <a:pt x="257251" y="237744"/>
                </a:lnTo>
                <a:lnTo>
                  <a:pt x="262127" y="232791"/>
                </a:lnTo>
                <a:lnTo>
                  <a:pt x="262127" y="220725"/>
                </a:lnTo>
                <a:lnTo>
                  <a:pt x="257251" y="216027"/>
                </a:lnTo>
                <a:lnTo>
                  <a:pt x="251396" y="215773"/>
                </a:lnTo>
                <a:lnTo>
                  <a:pt x="21462" y="215773"/>
                </a:lnTo>
                <a:lnTo>
                  <a:pt x="21462" y="21971"/>
                </a:lnTo>
                <a:close/>
              </a:path>
              <a:path w="262255" h="238125">
                <a:moveTo>
                  <a:pt x="251396" y="21971"/>
                </a:moveTo>
                <a:lnTo>
                  <a:pt x="240664" y="21971"/>
                </a:lnTo>
                <a:lnTo>
                  <a:pt x="240664" y="215773"/>
                </a:lnTo>
                <a:lnTo>
                  <a:pt x="251396" y="215773"/>
                </a:lnTo>
                <a:lnTo>
                  <a:pt x="251396" y="21971"/>
                </a:lnTo>
                <a:close/>
              </a:path>
              <a:path w="262255" h="238125">
                <a:moveTo>
                  <a:pt x="125857" y="59817"/>
                </a:moveTo>
                <a:lnTo>
                  <a:pt x="103421" y="64408"/>
                </a:lnTo>
                <a:lnTo>
                  <a:pt x="85129" y="76930"/>
                </a:lnTo>
                <a:lnTo>
                  <a:pt x="72812" y="95500"/>
                </a:lnTo>
                <a:lnTo>
                  <a:pt x="68300" y="118237"/>
                </a:lnTo>
                <a:lnTo>
                  <a:pt x="72812" y="140920"/>
                </a:lnTo>
                <a:lnTo>
                  <a:pt x="85129" y="159496"/>
                </a:lnTo>
                <a:lnTo>
                  <a:pt x="103421" y="172047"/>
                </a:lnTo>
                <a:lnTo>
                  <a:pt x="125857" y="176657"/>
                </a:lnTo>
                <a:lnTo>
                  <a:pt x="148483" y="172047"/>
                </a:lnTo>
                <a:lnTo>
                  <a:pt x="166873" y="159496"/>
                </a:lnTo>
                <a:lnTo>
                  <a:pt x="179226" y="140920"/>
                </a:lnTo>
                <a:lnTo>
                  <a:pt x="183743" y="118237"/>
                </a:lnTo>
                <a:lnTo>
                  <a:pt x="125857" y="118237"/>
                </a:lnTo>
                <a:lnTo>
                  <a:pt x="125857" y="59817"/>
                </a:lnTo>
                <a:close/>
              </a:path>
              <a:path w="262255" h="238125">
                <a:moveTo>
                  <a:pt x="139192" y="42037"/>
                </a:moveTo>
                <a:lnTo>
                  <a:pt x="134962" y="42037"/>
                </a:lnTo>
                <a:lnTo>
                  <a:pt x="134962" y="108966"/>
                </a:lnTo>
                <a:lnTo>
                  <a:pt x="201307" y="108966"/>
                </a:lnTo>
                <a:lnTo>
                  <a:pt x="201307" y="104775"/>
                </a:lnTo>
                <a:lnTo>
                  <a:pt x="200447" y="100457"/>
                </a:lnTo>
                <a:lnTo>
                  <a:pt x="143421" y="100457"/>
                </a:lnTo>
                <a:lnTo>
                  <a:pt x="143421" y="50927"/>
                </a:lnTo>
                <a:lnTo>
                  <a:pt x="169224" y="50927"/>
                </a:lnTo>
                <a:lnTo>
                  <a:pt x="163444" y="46982"/>
                </a:lnTo>
                <a:lnTo>
                  <a:pt x="139192" y="42037"/>
                </a:lnTo>
                <a:close/>
              </a:path>
              <a:path w="262255" h="238125">
                <a:moveTo>
                  <a:pt x="169224" y="50927"/>
                </a:moveTo>
                <a:lnTo>
                  <a:pt x="143421" y="50927"/>
                </a:lnTo>
                <a:lnTo>
                  <a:pt x="161983" y="55737"/>
                </a:lnTo>
                <a:lnTo>
                  <a:pt x="177285" y="66452"/>
                </a:lnTo>
                <a:lnTo>
                  <a:pt x="188015" y="81787"/>
                </a:lnTo>
                <a:lnTo>
                  <a:pt x="192862" y="100457"/>
                </a:lnTo>
                <a:lnTo>
                  <a:pt x="200447" y="100457"/>
                </a:lnTo>
                <a:lnTo>
                  <a:pt x="196450" y="80398"/>
                </a:lnTo>
                <a:lnTo>
                  <a:pt x="183180" y="60452"/>
                </a:lnTo>
                <a:lnTo>
                  <a:pt x="169224" y="50927"/>
                </a:lnTo>
                <a:close/>
              </a:path>
              <a:path w="262255" h="238125">
                <a:moveTo>
                  <a:pt x="257251" y="0"/>
                </a:moveTo>
                <a:lnTo>
                  <a:pt x="4876" y="0"/>
                </a:lnTo>
                <a:lnTo>
                  <a:pt x="0" y="4953"/>
                </a:lnTo>
                <a:lnTo>
                  <a:pt x="0" y="17018"/>
                </a:lnTo>
                <a:lnTo>
                  <a:pt x="4876" y="21971"/>
                </a:lnTo>
                <a:lnTo>
                  <a:pt x="257251" y="21971"/>
                </a:lnTo>
                <a:lnTo>
                  <a:pt x="262127" y="17018"/>
                </a:lnTo>
                <a:lnTo>
                  <a:pt x="262127" y="4953"/>
                </a:lnTo>
                <a:lnTo>
                  <a:pt x="257251" y="0"/>
                </a:lnTo>
                <a:close/>
              </a:path>
            </a:pathLst>
          </a:custGeom>
          <a:solidFill>
            <a:srgbClr val="0D6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9300" y="3108960"/>
            <a:ext cx="240029" cy="292735"/>
          </a:xfrm>
          <a:custGeom>
            <a:avLst/>
            <a:gdLst/>
            <a:ahLst/>
            <a:cxnLst/>
            <a:rect l="l" t="t" r="r" b="b"/>
            <a:pathLst>
              <a:path w="240030" h="292735">
                <a:moveTo>
                  <a:pt x="60025" y="16382"/>
                </a:moveTo>
                <a:lnTo>
                  <a:pt x="33235" y="16382"/>
                </a:lnTo>
                <a:lnTo>
                  <a:pt x="35509" y="16763"/>
                </a:lnTo>
                <a:lnTo>
                  <a:pt x="37795" y="17779"/>
                </a:lnTo>
                <a:lnTo>
                  <a:pt x="59951" y="52752"/>
                </a:lnTo>
                <a:lnTo>
                  <a:pt x="66471" y="88011"/>
                </a:lnTo>
                <a:lnTo>
                  <a:pt x="39420" y="91312"/>
                </a:lnTo>
                <a:lnTo>
                  <a:pt x="29971" y="171068"/>
                </a:lnTo>
                <a:lnTo>
                  <a:pt x="150850" y="292607"/>
                </a:lnTo>
                <a:lnTo>
                  <a:pt x="198508" y="244601"/>
                </a:lnTo>
                <a:lnTo>
                  <a:pt x="173342" y="244601"/>
                </a:lnTo>
                <a:lnTo>
                  <a:pt x="154444" y="225298"/>
                </a:lnTo>
                <a:lnTo>
                  <a:pt x="157333" y="222376"/>
                </a:lnTo>
                <a:lnTo>
                  <a:pt x="151180" y="222376"/>
                </a:lnTo>
                <a:lnTo>
                  <a:pt x="133261" y="204215"/>
                </a:lnTo>
                <a:lnTo>
                  <a:pt x="135529" y="201929"/>
                </a:lnTo>
                <a:lnTo>
                  <a:pt x="130975" y="201929"/>
                </a:lnTo>
                <a:lnTo>
                  <a:pt x="123812" y="194437"/>
                </a:lnTo>
                <a:lnTo>
                  <a:pt x="126415" y="189484"/>
                </a:lnTo>
                <a:lnTo>
                  <a:pt x="121250" y="184276"/>
                </a:lnTo>
                <a:lnTo>
                  <a:pt x="113715" y="184276"/>
                </a:lnTo>
                <a:lnTo>
                  <a:pt x="106540" y="177037"/>
                </a:lnTo>
                <a:lnTo>
                  <a:pt x="118255" y="171703"/>
                </a:lnTo>
                <a:lnTo>
                  <a:pt x="105244" y="171703"/>
                </a:lnTo>
                <a:lnTo>
                  <a:pt x="103289" y="171450"/>
                </a:lnTo>
                <a:lnTo>
                  <a:pt x="101333" y="170814"/>
                </a:lnTo>
                <a:lnTo>
                  <a:pt x="99047" y="169799"/>
                </a:lnTo>
                <a:lnTo>
                  <a:pt x="97091" y="168528"/>
                </a:lnTo>
                <a:lnTo>
                  <a:pt x="94818" y="166115"/>
                </a:lnTo>
                <a:lnTo>
                  <a:pt x="90906" y="162178"/>
                </a:lnTo>
                <a:lnTo>
                  <a:pt x="88950" y="159003"/>
                </a:lnTo>
                <a:lnTo>
                  <a:pt x="88950" y="152653"/>
                </a:lnTo>
                <a:lnTo>
                  <a:pt x="90246" y="150113"/>
                </a:lnTo>
                <a:lnTo>
                  <a:pt x="92201" y="147827"/>
                </a:lnTo>
                <a:lnTo>
                  <a:pt x="99694" y="147827"/>
                </a:lnTo>
                <a:lnTo>
                  <a:pt x="99606" y="145161"/>
                </a:lnTo>
                <a:lnTo>
                  <a:pt x="99377" y="143510"/>
                </a:lnTo>
                <a:lnTo>
                  <a:pt x="100025" y="141224"/>
                </a:lnTo>
                <a:lnTo>
                  <a:pt x="100476" y="140842"/>
                </a:lnTo>
                <a:lnTo>
                  <a:pt x="68097" y="140842"/>
                </a:lnTo>
                <a:lnTo>
                  <a:pt x="63855" y="139191"/>
                </a:lnTo>
                <a:lnTo>
                  <a:pt x="60921" y="136016"/>
                </a:lnTo>
                <a:lnTo>
                  <a:pt x="57257" y="130615"/>
                </a:lnTo>
                <a:lnTo>
                  <a:pt x="56035" y="124428"/>
                </a:lnTo>
                <a:lnTo>
                  <a:pt x="57257" y="118193"/>
                </a:lnTo>
                <a:lnTo>
                  <a:pt x="60921" y="112649"/>
                </a:lnTo>
                <a:lnTo>
                  <a:pt x="62229" y="111378"/>
                </a:lnTo>
                <a:lnTo>
                  <a:pt x="63855" y="109981"/>
                </a:lnTo>
                <a:lnTo>
                  <a:pt x="65811" y="109347"/>
                </a:lnTo>
                <a:lnTo>
                  <a:pt x="146260" y="109347"/>
                </a:lnTo>
                <a:lnTo>
                  <a:pt x="123080" y="85978"/>
                </a:lnTo>
                <a:lnTo>
                  <a:pt x="82105" y="85978"/>
                </a:lnTo>
                <a:lnTo>
                  <a:pt x="81624" y="78908"/>
                </a:lnTo>
                <a:lnTo>
                  <a:pt x="80718" y="71802"/>
                </a:lnTo>
                <a:lnTo>
                  <a:pt x="79444" y="64672"/>
                </a:lnTo>
                <a:lnTo>
                  <a:pt x="77863" y="57530"/>
                </a:lnTo>
                <a:lnTo>
                  <a:pt x="71020" y="35359"/>
                </a:lnTo>
                <a:lnTo>
                  <a:pt x="62187" y="18653"/>
                </a:lnTo>
                <a:lnTo>
                  <a:pt x="60025" y="16382"/>
                </a:lnTo>
                <a:close/>
              </a:path>
              <a:path w="240030" h="292735">
                <a:moveTo>
                  <a:pt x="171056" y="222630"/>
                </a:moveTo>
                <a:lnTo>
                  <a:pt x="166497" y="227202"/>
                </a:lnTo>
                <a:lnTo>
                  <a:pt x="178549" y="239394"/>
                </a:lnTo>
                <a:lnTo>
                  <a:pt x="173342" y="244601"/>
                </a:lnTo>
                <a:lnTo>
                  <a:pt x="198508" y="244601"/>
                </a:lnTo>
                <a:lnTo>
                  <a:pt x="209225" y="233806"/>
                </a:lnTo>
                <a:lnTo>
                  <a:pt x="181813" y="233806"/>
                </a:lnTo>
                <a:lnTo>
                  <a:pt x="171056" y="222630"/>
                </a:lnTo>
                <a:close/>
              </a:path>
              <a:path w="240030" h="292735">
                <a:moveTo>
                  <a:pt x="179209" y="214502"/>
                </a:moveTo>
                <a:lnTo>
                  <a:pt x="175615" y="218059"/>
                </a:lnTo>
                <a:lnTo>
                  <a:pt x="186372" y="229235"/>
                </a:lnTo>
                <a:lnTo>
                  <a:pt x="181813" y="233806"/>
                </a:lnTo>
                <a:lnTo>
                  <a:pt x="209225" y="233806"/>
                </a:lnTo>
                <a:lnTo>
                  <a:pt x="216663" y="226313"/>
                </a:lnTo>
                <a:lnTo>
                  <a:pt x="190931" y="226313"/>
                </a:lnTo>
                <a:lnTo>
                  <a:pt x="179209" y="214502"/>
                </a:lnTo>
                <a:close/>
              </a:path>
              <a:path w="240030" h="292735">
                <a:moveTo>
                  <a:pt x="238728" y="202564"/>
                </a:moveTo>
                <a:lnTo>
                  <a:pt x="176923" y="202564"/>
                </a:lnTo>
                <a:lnTo>
                  <a:pt x="195821" y="221361"/>
                </a:lnTo>
                <a:lnTo>
                  <a:pt x="190931" y="226313"/>
                </a:lnTo>
                <a:lnTo>
                  <a:pt x="216663" y="226313"/>
                </a:lnTo>
                <a:lnTo>
                  <a:pt x="239483" y="203326"/>
                </a:lnTo>
                <a:lnTo>
                  <a:pt x="238728" y="202564"/>
                </a:lnTo>
                <a:close/>
              </a:path>
              <a:path w="240030" h="292735">
                <a:moveTo>
                  <a:pt x="217563" y="181228"/>
                </a:moveTo>
                <a:lnTo>
                  <a:pt x="156070" y="181228"/>
                </a:lnTo>
                <a:lnTo>
                  <a:pt x="162915" y="188467"/>
                </a:lnTo>
                <a:lnTo>
                  <a:pt x="145973" y="205612"/>
                </a:lnTo>
                <a:lnTo>
                  <a:pt x="156718" y="216788"/>
                </a:lnTo>
                <a:lnTo>
                  <a:pt x="151180" y="222376"/>
                </a:lnTo>
                <a:lnTo>
                  <a:pt x="157333" y="222376"/>
                </a:lnTo>
                <a:lnTo>
                  <a:pt x="176923" y="202564"/>
                </a:lnTo>
                <a:lnTo>
                  <a:pt x="238728" y="202564"/>
                </a:lnTo>
                <a:lnTo>
                  <a:pt x="217563" y="181228"/>
                </a:lnTo>
                <a:close/>
              </a:path>
              <a:path w="240030" h="292735">
                <a:moveTo>
                  <a:pt x="199422" y="162940"/>
                </a:moveTo>
                <a:lnTo>
                  <a:pt x="137502" y="162940"/>
                </a:lnTo>
                <a:lnTo>
                  <a:pt x="145313" y="170434"/>
                </a:lnTo>
                <a:lnTo>
                  <a:pt x="130975" y="201929"/>
                </a:lnTo>
                <a:lnTo>
                  <a:pt x="135529" y="201929"/>
                </a:lnTo>
                <a:lnTo>
                  <a:pt x="156070" y="181228"/>
                </a:lnTo>
                <a:lnTo>
                  <a:pt x="217563" y="181228"/>
                </a:lnTo>
                <a:lnTo>
                  <a:pt x="199422" y="162940"/>
                </a:lnTo>
                <a:close/>
              </a:path>
              <a:path w="240030" h="292735">
                <a:moveTo>
                  <a:pt x="118605" y="181610"/>
                </a:moveTo>
                <a:lnTo>
                  <a:pt x="113715" y="184276"/>
                </a:lnTo>
                <a:lnTo>
                  <a:pt x="121250" y="184276"/>
                </a:lnTo>
                <a:lnTo>
                  <a:pt x="118605" y="181610"/>
                </a:lnTo>
                <a:close/>
              </a:path>
              <a:path w="240030" h="292735">
                <a:moveTo>
                  <a:pt x="135547" y="172465"/>
                </a:moveTo>
                <a:lnTo>
                  <a:pt x="124790" y="178307"/>
                </a:lnTo>
                <a:lnTo>
                  <a:pt x="129679" y="183261"/>
                </a:lnTo>
                <a:lnTo>
                  <a:pt x="135547" y="172465"/>
                </a:lnTo>
                <a:close/>
              </a:path>
              <a:path w="240030" h="292735">
                <a:moveTo>
                  <a:pt x="111759" y="144779"/>
                </a:moveTo>
                <a:lnTo>
                  <a:pt x="109473" y="144779"/>
                </a:lnTo>
                <a:lnTo>
                  <a:pt x="109143" y="145541"/>
                </a:lnTo>
                <a:lnTo>
                  <a:pt x="108826" y="145795"/>
                </a:lnTo>
                <a:lnTo>
                  <a:pt x="108496" y="146176"/>
                </a:lnTo>
                <a:lnTo>
                  <a:pt x="108496" y="147447"/>
                </a:lnTo>
                <a:lnTo>
                  <a:pt x="109143" y="148462"/>
                </a:lnTo>
                <a:lnTo>
                  <a:pt x="110121" y="150113"/>
                </a:lnTo>
                <a:lnTo>
                  <a:pt x="112407" y="153669"/>
                </a:lnTo>
                <a:lnTo>
                  <a:pt x="114033" y="156590"/>
                </a:lnTo>
                <a:lnTo>
                  <a:pt x="115341" y="160527"/>
                </a:lnTo>
                <a:lnTo>
                  <a:pt x="115266" y="162940"/>
                </a:lnTo>
                <a:lnTo>
                  <a:pt x="114693" y="165862"/>
                </a:lnTo>
                <a:lnTo>
                  <a:pt x="113715" y="167131"/>
                </a:lnTo>
                <a:lnTo>
                  <a:pt x="112737" y="168528"/>
                </a:lnTo>
                <a:lnTo>
                  <a:pt x="111099" y="169799"/>
                </a:lnTo>
                <a:lnTo>
                  <a:pt x="109473" y="170814"/>
                </a:lnTo>
                <a:lnTo>
                  <a:pt x="107518" y="171068"/>
                </a:lnTo>
                <a:lnTo>
                  <a:pt x="105244" y="171703"/>
                </a:lnTo>
                <a:lnTo>
                  <a:pt x="118255" y="171703"/>
                </a:lnTo>
                <a:lnTo>
                  <a:pt x="137502" y="162940"/>
                </a:lnTo>
                <a:lnTo>
                  <a:pt x="199422" y="162940"/>
                </a:lnTo>
                <a:lnTo>
                  <a:pt x="195139" y="158623"/>
                </a:lnTo>
                <a:lnTo>
                  <a:pt x="120878" y="158623"/>
                </a:lnTo>
                <a:lnTo>
                  <a:pt x="113715" y="152400"/>
                </a:lnTo>
                <a:lnTo>
                  <a:pt x="114693" y="151384"/>
                </a:lnTo>
                <a:lnTo>
                  <a:pt x="115011" y="150113"/>
                </a:lnTo>
                <a:lnTo>
                  <a:pt x="115011" y="149098"/>
                </a:lnTo>
                <a:lnTo>
                  <a:pt x="114363" y="147065"/>
                </a:lnTo>
                <a:lnTo>
                  <a:pt x="113385" y="146176"/>
                </a:lnTo>
                <a:lnTo>
                  <a:pt x="112407" y="145161"/>
                </a:lnTo>
                <a:lnTo>
                  <a:pt x="111759" y="144779"/>
                </a:lnTo>
                <a:close/>
              </a:path>
              <a:path w="240030" h="292735">
                <a:moveTo>
                  <a:pt x="99694" y="147827"/>
                </a:moveTo>
                <a:lnTo>
                  <a:pt x="92201" y="147827"/>
                </a:lnTo>
                <a:lnTo>
                  <a:pt x="99377" y="154050"/>
                </a:lnTo>
                <a:lnTo>
                  <a:pt x="98399" y="155066"/>
                </a:lnTo>
                <a:lnTo>
                  <a:pt x="97751" y="156337"/>
                </a:lnTo>
                <a:lnTo>
                  <a:pt x="97701" y="157606"/>
                </a:lnTo>
                <a:lnTo>
                  <a:pt x="97497" y="158623"/>
                </a:lnTo>
                <a:lnTo>
                  <a:pt x="97529" y="159257"/>
                </a:lnTo>
                <a:lnTo>
                  <a:pt x="98069" y="160527"/>
                </a:lnTo>
                <a:lnTo>
                  <a:pt x="100355" y="162940"/>
                </a:lnTo>
                <a:lnTo>
                  <a:pt x="101333" y="163194"/>
                </a:lnTo>
                <a:lnTo>
                  <a:pt x="102311" y="163575"/>
                </a:lnTo>
                <a:lnTo>
                  <a:pt x="103289" y="163575"/>
                </a:lnTo>
                <a:lnTo>
                  <a:pt x="104267" y="163194"/>
                </a:lnTo>
                <a:lnTo>
                  <a:pt x="105562" y="161925"/>
                </a:lnTo>
                <a:lnTo>
                  <a:pt x="105462" y="159003"/>
                </a:lnTo>
                <a:lnTo>
                  <a:pt x="104914" y="157606"/>
                </a:lnTo>
                <a:lnTo>
                  <a:pt x="103289" y="155320"/>
                </a:lnTo>
                <a:lnTo>
                  <a:pt x="101003" y="151384"/>
                </a:lnTo>
                <a:lnTo>
                  <a:pt x="99694" y="148462"/>
                </a:lnTo>
                <a:lnTo>
                  <a:pt x="99694" y="147827"/>
                </a:lnTo>
                <a:close/>
              </a:path>
              <a:path w="240030" h="292735">
                <a:moveTo>
                  <a:pt x="173597" y="136905"/>
                </a:moveTo>
                <a:lnTo>
                  <a:pt x="109804" y="136905"/>
                </a:lnTo>
                <a:lnTo>
                  <a:pt x="111759" y="137922"/>
                </a:lnTo>
                <a:lnTo>
                  <a:pt x="113715" y="138556"/>
                </a:lnTo>
                <a:lnTo>
                  <a:pt x="115671" y="140207"/>
                </a:lnTo>
                <a:lnTo>
                  <a:pt x="123417" y="153669"/>
                </a:lnTo>
                <a:lnTo>
                  <a:pt x="122834" y="155955"/>
                </a:lnTo>
                <a:lnTo>
                  <a:pt x="120878" y="158623"/>
                </a:lnTo>
                <a:lnTo>
                  <a:pt x="195139" y="158623"/>
                </a:lnTo>
                <a:lnTo>
                  <a:pt x="173597" y="136905"/>
                </a:lnTo>
                <a:close/>
              </a:path>
              <a:path w="240030" h="292735">
                <a:moveTo>
                  <a:pt x="147519" y="110616"/>
                </a:moveTo>
                <a:lnTo>
                  <a:pt x="81775" y="110616"/>
                </a:lnTo>
                <a:lnTo>
                  <a:pt x="82435" y="111378"/>
                </a:lnTo>
                <a:lnTo>
                  <a:pt x="83413" y="112013"/>
                </a:lnTo>
                <a:lnTo>
                  <a:pt x="84061" y="112649"/>
                </a:lnTo>
                <a:lnTo>
                  <a:pt x="86994" y="115950"/>
                </a:lnTo>
                <a:lnTo>
                  <a:pt x="88950" y="119887"/>
                </a:lnTo>
                <a:lnTo>
                  <a:pt x="88950" y="128777"/>
                </a:lnTo>
                <a:lnTo>
                  <a:pt x="86994" y="132968"/>
                </a:lnTo>
                <a:lnTo>
                  <a:pt x="84061" y="136016"/>
                </a:lnTo>
                <a:lnTo>
                  <a:pt x="80797" y="139191"/>
                </a:lnTo>
                <a:lnTo>
                  <a:pt x="76898" y="140842"/>
                </a:lnTo>
                <a:lnTo>
                  <a:pt x="100476" y="140842"/>
                </a:lnTo>
                <a:lnTo>
                  <a:pt x="101981" y="139573"/>
                </a:lnTo>
                <a:lnTo>
                  <a:pt x="102958" y="138302"/>
                </a:lnTo>
                <a:lnTo>
                  <a:pt x="104584" y="137540"/>
                </a:lnTo>
                <a:lnTo>
                  <a:pt x="106222" y="137287"/>
                </a:lnTo>
                <a:lnTo>
                  <a:pt x="107848" y="136905"/>
                </a:lnTo>
                <a:lnTo>
                  <a:pt x="173597" y="136905"/>
                </a:lnTo>
                <a:lnTo>
                  <a:pt x="147519" y="110616"/>
                </a:lnTo>
                <a:close/>
              </a:path>
              <a:path w="240030" h="292735">
                <a:moveTo>
                  <a:pt x="146260" y="109347"/>
                </a:moveTo>
                <a:lnTo>
                  <a:pt x="65811" y="109347"/>
                </a:lnTo>
                <a:lnTo>
                  <a:pt x="64515" y="118490"/>
                </a:lnTo>
                <a:lnTo>
                  <a:pt x="63538" y="123189"/>
                </a:lnTo>
                <a:lnTo>
                  <a:pt x="63207" y="125729"/>
                </a:lnTo>
                <a:lnTo>
                  <a:pt x="63538" y="128015"/>
                </a:lnTo>
                <a:lnTo>
                  <a:pt x="66789" y="132079"/>
                </a:lnTo>
                <a:lnTo>
                  <a:pt x="69392" y="133350"/>
                </a:lnTo>
                <a:lnTo>
                  <a:pt x="75590" y="133350"/>
                </a:lnTo>
                <a:lnTo>
                  <a:pt x="78524" y="131063"/>
                </a:lnTo>
                <a:lnTo>
                  <a:pt x="79171" y="127126"/>
                </a:lnTo>
                <a:lnTo>
                  <a:pt x="80479" y="121792"/>
                </a:lnTo>
                <a:lnTo>
                  <a:pt x="81775" y="110616"/>
                </a:lnTo>
                <a:lnTo>
                  <a:pt x="147519" y="110616"/>
                </a:lnTo>
                <a:lnTo>
                  <a:pt x="146260" y="109347"/>
                </a:lnTo>
                <a:close/>
              </a:path>
              <a:path w="240030" h="292735">
                <a:moveTo>
                  <a:pt x="33235" y="0"/>
                </a:moveTo>
                <a:lnTo>
                  <a:pt x="30949" y="0"/>
                </a:lnTo>
                <a:lnTo>
                  <a:pt x="17866" y="3988"/>
                </a:lnTo>
                <a:lnTo>
                  <a:pt x="8388" y="14382"/>
                </a:lnTo>
                <a:lnTo>
                  <a:pt x="2453" y="28825"/>
                </a:lnTo>
                <a:lnTo>
                  <a:pt x="0" y="44957"/>
                </a:lnTo>
                <a:lnTo>
                  <a:pt x="582" y="63007"/>
                </a:lnTo>
                <a:lnTo>
                  <a:pt x="19875" y="114300"/>
                </a:lnTo>
                <a:lnTo>
                  <a:pt x="23787" y="117855"/>
                </a:lnTo>
                <a:lnTo>
                  <a:pt x="29971" y="117855"/>
                </a:lnTo>
                <a:lnTo>
                  <a:pt x="32905" y="116204"/>
                </a:lnTo>
                <a:lnTo>
                  <a:pt x="34531" y="113664"/>
                </a:lnTo>
                <a:lnTo>
                  <a:pt x="35839" y="110998"/>
                </a:lnTo>
                <a:lnTo>
                  <a:pt x="35509" y="108330"/>
                </a:lnTo>
                <a:lnTo>
                  <a:pt x="33883" y="106044"/>
                </a:lnTo>
                <a:lnTo>
                  <a:pt x="26918" y="94200"/>
                </a:lnTo>
                <a:lnTo>
                  <a:pt x="21663" y="81772"/>
                </a:lnTo>
                <a:lnTo>
                  <a:pt x="18117" y="68843"/>
                </a:lnTo>
                <a:lnTo>
                  <a:pt x="16281" y="55499"/>
                </a:lnTo>
                <a:lnTo>
                  <a:pt x="16227" y="52752"/>
                </a:lnTo>
                <a:lnTo>
                  <a:pt x="16314" y="44957"/>
                </a:lnTo>
                <a:lnTo>
                  <a:pt x="28346" y="16382"/>
                </a:lnTo>
                <a:lnTo>
                  <a:pt x="60025" y="16382"/>
                </a:lnTo>
                <a:lnTo>
                  <a:pt x="51337" y="7256"/>
                </a:lnTo>
                <a:lnTo>
                  <a:pt x="38442" y="1015"/>
                </a:lnTo>
                <a:lnTo>
                  <a:pt x="35839" y="380"/>
                </a:lnTo>
                <a:lnTo>
                  <a:pt x="33235" y="0"/>
                </a:lnTo>
                <a:close/>
              </a:path>
              <a:path w="240030" h="292735">
                <a:moveTo>
                  <a:pt x="118922" y="81787"/>
                </a:moveTo>
                <a:lnTo>
                  <a:pt x="82105" y="85978"/>
                </a:lnTo>
                <a:lnTo>
                  <a:pt x="123080" y="85978"/>
                </a:lnTo>
                <a:lnTo>
                  <a:pt x="118922" y="81787"/>
                </a:lnTo>
                <a:close/>
              </a:path>
            </a:pathLst>
          </a:custGeom>
          <a:solidFill>
            <a:srgbClr val="F16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59223" y="1914144"/>
            <a:ext cx="2479040" cy="3122295"/>
            <a:chOff x="4459223" y="1914144"/>
            <a:chExt cx="2479040" cy="31222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4295" y="1926336"/>
              <a:ext cx="1238250" cy="10858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81727" y="1953768"/>
              <a:ext cx="1130935" cy="978535"/>
            </a:xfrm>
            <a:custGeom>
              <a:avLst/>
              <a:gdLst/>
              <a:ahLst/>
              <a:cxnLst/>
              <a:rect l="l" t="t" r="r" b="b"/>
              <a:pathLst>
                <a:path w="1130935" h="978535">
                  <a:moveTo>
                    <a:pt x="1130808" y="0"/>
                  </a:moveTo>
                  <a:lnTo>
                    <a:pt x="1077957" y="5465"/>
                  </a:lnTo>
                  <a:lnTo>
                    <a:pt x="1024034" y="12574"/>
                  </a:lnTo>
                  <a:lnTo>
                    <a:pt x="969284" y="21215"/>
                  </a:lnTo>
                  <a:lnTo>
                    <a:pt x="913954" y="31276"/>
                  </a:lnTo>
                  <a:lnTo>
                    <a:pt x="858291" y="42644"/>
                  </a:lnTo>
                  <a:lnTo>
                    <a:pt x="802540" y="55208"/>
                  </a:lnTo>
                  <a:lnTo>
                    <a:pt x="746948" y="68856"/>
                  </a:lnTo>
                  <a:lnTo>
                    <a:pt x="691761" y="83476"/>
                  </a:lnTo>
                  <a:lnTo>
                    <a:pt x="637226" y="98956"/>
                  </a:lnTo>
                  <a:lnTo>
                    <a:pt x="583590" y="115184"/>
                  </a:lnTo>
                  <a:lnTo>
                    <a:pt x="531098" y="132048"/>
                  </a:lnTo>
                  <a:lnTo>
                    <a:pt x="479997" y="149436"/>
                  </a:lnTo>
                  <a:lnTo>
                    <a:pt x="430533" y="167237"/>
                  </a:lnTo>
                  <a:lnTo>
                    <a:pt x="382953" y="185338"/>
                  </a:lnTo>
                  <a:lnTo>
                    <a:pt x="337503" y="203628"/>
                  </a:lnTo>
                  <a:lnTo>
                    <a:pt x="294430" y="221994"/>
                  </a:lnTo>
                  <a:lnTo>
                    <a:pt x="253979" y="240325"/>
                  </a:lnTo>
                  <a:lnTo>
                    <a:pt x="216398" y="258509"/>
                  </a:lnTo>
                  <a:lnTo>
                    <a:pt x="181933" y="276433"/>
                  </a:lnTo>
                  <a:lnTo>
                    <a:pt x="123334" y="311057"/>
                  </a:lnTo>
                  <a:lnTo>
                    <a:pt x="60666" y="362831"/>
                  </a:lnTo>
                  <a:lnTo>
                    <a:pt x="32258" y="399129"/>
                  </a:lnTo>
                  <a:lnTo>
                    <a:pt x="14898" y="436618"/>
                  </a:lnTo>
                  <a:lnTo>
                    <a:pt x="9017" y="475488"/>
                  </a:lnTo>
                  <a:lnTo>
                    <a:pt x="23185" y="537704"/>
                  </a:lnTo>
                  <a:lnTo>
                    <a:pt x="54356" y="588025"/>
                  </a:lnTo>
                  <a:lnTo>
                    <a:pt x="85526" y="621702"/>
                  </a:lnTo>
                  <a:lnTo>
                    <a:pt x="99695" y="633984"/>
                  </a:lnTo>
                  <a:lnTo>
                    <a:pt x="108712" y="640334"/>
                  </a:lnTo>
                  <a:lnTo>
                    <a:pt x="104267" y="648716"/>
                  </a:lnTo>
                  <a:lnTo>
                    <a:pt x="100037" y="661007"/>
                  </a:lnTo>
                  <a:lnTo>
                    <a:pt x="88750" y="692850"/>
                  </a:lnTo>
                  <a:lnTo>
                    <a:pt x="72506" y="739476"/>
                  </a:lnTo>
                  <a:lnTo>
                    <a:pt x="53407" y="796114"/>
                  </a:lnTo>
                  <a:lnTo>
                    <a:pt x="33556" y="857995"/>
                  </a:lnTo>
                  <a:lnTo>
                    <a:pt x="15053" y="920350"/>
                  </a:lnTo>
                  <a:lnTo>
                    <a:pt x="0" y="978408"/>
                  </a:lnTo>
                  <a:lnTo>
                    <a:pt x="455549" y="978408"/>
                  </a:lnTo>
                  <a:lnTo>
                    <a:pt x="607313" y="843153"/>
                  </a:lnTo>
                  <a:lnTo>
                    <a:pt x="1130808" y="843153"/>
                  </a:lnTo>
                  <a:lnTo>
                    <a:pt x="1130808" y="663575"/>
                  </a:lnTo>
                  <a:lnTo>
                    <a:pt x="985774" y="519811"/>
                  </a:lnTo>
                  <a:lnTo>
                    <a:pt x="1130808" y="378206"/>
                  </a:lnTo>
                  <a:lnTo>
                    <a:pt x="1130808" y="0"/>
                  </a:lnTo>
                  <a:close/>
                </a:path>
                <a:path w="1130935" h="978535">
                  <a:moveTo>
                    <a:pt x="1130808" y="843153"/>
                  </a:moveTo>
                  <a:lnTo>
                    <a:pt x="607313" y="843153"/>
                  </a:lnTo>
                  <a:lnTo>
                    <a:pt x="761364" y="978408"/>
                  </a:lnTo>
                  <a:lnTo>
                    <a:pt x="1130808" y="978408"/>
                  </a:lnTo>
                  <a:lnTo>
                    <a:pt x="1130808" y="843153"/>
                  </a:lnTo>
                  <a:close/>
                </a:path>
              </a:pathLst>
            </a:custGeom>
            <a:solidFill>
              <a:srgbClr val="0DA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5" y="2929127"/>
              <a:ext cx="1256537" cy="12230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02807" y="2956560"/>
              <a:ext cx="1149350" cy="1115695"/>
            </a:xfrm>
            <a:custGeom>
              <a:avLst/>
              <a:gdLst/>
              <a:ahLst/>
              <a:cxnLst/>
              <a:rect l="l" t="t" r="r" b="b"/>
              <a:pathLst>
                <a:path w="1149350" h="1115695">
                  <a:moveTo>
                    <a:pt x="784225" y="988313"/>
                  </a:moveTo>
                  <a:lnTo>
                    <a:pt x="500888" y="988313"/>
                  </a:lnTo>
                  <a:lnTo>
                    <a:pt x="500888" y="990472"/>
                  </a:lnTo>
                  <a:lnTo>
                    <a:pt x="643636" y="1115567"/>
                  </a:lnTo>
                  <a:lnTo>
                    <a:pt x="784225" y="990472"/>
                  </a:lnTo>
                  <a:lnTo>
                    <a:pt x="784225" y="988313"/>
                  </a:lnTo>
                  <a:close/>
                </a:path>
                <a:path w="1149350" h="1115695">
                  <a:moveTo>
                    <a:pt x="489584" y="0"/>
                  </a:moveTo>
                  <a:lnTo>
                    <a:pt x="136016" y="0"/>
                  </a:lnTo>
                  <a:lnTo>
                    <a:pt x="136016" y="299085"/>
                  </a:lnTo>
                  <a:lnTo>
                    <a:pt x="0" y="430529"/>
                  </a:lnTo>
                  <a:lnTo>
                    <a:pt x="136016" y="564134"/>
                  </a:lnTo>
                  <a:lnTo>
                    <a:pt x="136016" y="988313"/>
                  </a:lnTo>
                  <a:lnTo>
                    <a:pt x="836294" y="988313"/>
                  </a:lnTo>
                  <a:lnTo>
                    <a:pt x="858426" y="944100"/>
                  </a:lnTo>
                  <a:lnTo>
                    <a:pt x="884189" y="897112"/>
                  </a:lnTo>
                  <a:lnTo>
                    <a:pt x="913786" y="846957"/>
                  </a:lnTo>
                  <a:lnTo>
                    <a:pt x="947419" y="793241"/>
                  </a:lnTo>
                  <a:lnTo>
                    <a:pt x="957906" y="774406"/>
                  </a:lnTo>
                  <a:lnTo>
                    <a:pt x="983385" y="723220"/>
                  </a:lnTo>
                  <a:lnTo>
                    <a:pt x="1012974" y="655479"/>
                  </a:lnTo>
                  <a:lnTo>
                    <a:pt x="1028597" y="615951"/>
                  </a:lnTo>
                  <a:lnTo>
                    <a:pt x="1044392" y="572945"/>
                  </a:lnTo>
                  <a:lnTo>
                    <a:pt x="1060074" y="526681"/>
                  </a:lnTo>
                  <a:lnTo>
                    <a:pt x="1075358" y="477378"/>
                  </a:lnTo>
                  <a:lnTo>
                    <a:pt x="1089959" y="425258"/>
                  </a:lnTo>
                  <a:lnTo>
                    <a:pt x="1103592" y="370540"/>
                  </a:lnTo>
                  <a:lnTo>
                    <a:pt x="1115972" y="313444"/>
                  </a:lnTo>
                  <a:lnTo>
                    <a:pt x="1126814" y="254190"/>
                  </a:lnTo>
                  <a:lnTo>
                    <a:pt x="1135832" y="192999"/>
                  </a:lnTo>
                  <a:lnTo>
                    <a:pt x="1141895" y="137794"/>
                  </a:lnTo>
                  <a:lnTo>
                    <a:pt x="643636" y="137794"/>
                  </a:lnTo>
                  <a:lnTo>
                    <a:pt x="489584" y="0"/>
                  </a:lnTo>
                  <a:close/>
                </a:path>
                <a:path w="1149350" h="1115695">
                  <a:moveTo>
                    <a:pt x="1149095" y="0"/>
                  </a:moveTo>
                  <a:lnTo>
                    <a:pt x="795527" y="0"/>
                  </a:lnTo>
                  <a:lnTo>
                    <a:pt x="643636" y="137794"/>
                  </a:lnTo>
                  <a:lnTo>
                    <a:pt x="1141895" y="137794"/>
                  </a:lnTo>
                  <a:lnTo>
                    <a:pt x="1142742" y="130090"/>
                  </a:lnTo>
                  <a:lnTo>
                    <a:pt x="1147258" y="65683"/>
                  </a:lnTo>
                  <a:lnTo>
                    <a:pt x="114909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9223" y="2804160"/>
              <a:ext cx="1433322" cy="12199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88814" y="2831591"/>
              <a:ext cx="1323975" cy="1112520"/>
            </a:xfrm>
            <a:custGeom>
              <a:avLst/>
              <a:gdLst/>
              <a:ahLst/>
              <a:cxnLst/>
              <a:rect l="l" t="t" r="r" b="b"/>
              <a:pathLst>
                <a:path w="1323975" h="1112520">
                  <a:moveTo>
                    <a:pt x="1323721" y="126873"/>
                  </a:moveTo>
                  <a:lnTo>
                    <a:pt x="190119" y="126873"/>
                  </a:lnTo>
                  <a:lnTo>
                    <a:pt x="187118" y="144732"/>
                  </a:lnTo>
                  <a:lnTo>
                    <a:pt x="184975" y="160210"/>
                  </a:lnTo>
                  <a:lnTo>
                    <a:pt x="183689" y="173307"/>
                  </a:lnTo>
                  <a:lnTo>
                    <a:pt x="183261" y="184023"/>
                  </a:lnTo>
                  <a:lnTo>
                    <a:pt x="185759" y="199856"/>
                  </a:lnTo>
                  <a:lnTo>
                    <a:pt x="189531" y="215725"/>
                  </a:lnTo>
                  <a:lnTo>
                    <a:pt x="194137" y="231618"/>
                  </a:lnTo>
                  <a:lnTo>
                    <a:pt x="199136" y="247523"/>
                  </a:lnTo>
                  <a:lnTo>
                    <a:pt x="210285" y="283958"/>
                  </a:lnTo>
                  <a:lnTo>
                    <a:pt x="218990" y="324165"/>
                  </a:lnTo>
                  <a:lnTo>
                    <a:pt x="222043" y="369077"/>
                  </a:lnTo>
                  <a:lnTo>
                    <a:pt x="216238" y="419631"/>
                  </a:lnTo>
                  <a:lnTo>
                    <a:pt x="198368" y="476760"/>
                  </a:lnTo>
                  <a:lnTo>
                    <a:pt x="165226" y="541401"/>
                  </a:lnTo>
                  <a:lnTo>
                    <a:pt x="144914" y="573950"/>
                  </a:lnTo>
                  <a:lnTo>
                    <a:pt x="106005" y="634287"/>
                  </a:lnTo>
                  <a:lnTo>
                    <a:pt x="88264" y="662051"/>
                  </a:lnTo>
                  <a:lnTo>
                    <a:pt x="49952" y="719580"/>
                  </a:lnTo>
                  <a:lnTo>
                    <a:pt x="19510" y="770143"/>
                  </a:lnTo>
                  <a:lnTo>
                    <a:pt x="1379" y="811587"/>
                  </a:lnTo>
                  <a:lnTo>
                    <a:pt x="0" y="841756"/>
                  </a:lnTo>
                  <a:lnTo>
                    <a:pt x="0" y="846074"/>
                  </a:lnTo>
                  <a:lnTo>
                    <a:pt x="4572" y="852424"/>
                  </a:lnTo>
                  <a:lnTo>
                    <a:pt x="18161" y="856615"/>
                  </a:lnTo>
                  <a:lnTo>
                    <a:pt x="40880" y="865048"/>
                  </a:lnTo>
                  <a:lnTo>
                    <a:pt x="64468" y="871696"/>
                  </a:lnTo>
                  <a:lnTo>
                    <a:pt x="88080" y="877153"/>
                  </a:lnTo>
                  <a:lnTo>
                    <a:pt x="110871" y="882015"/>
                  </a:lnTo>
                  <a:lnTo>
                    <a:pt x="149572" y="891162"/>
                  </a:lnTo>
                  <a:lnTo>
                    <a:pt x="208258" y="914983"/>
                  </a:lnTo>
                  <a:lnTo>
                    <a:pt x="232578" y="960074"/>
                  </a:lnTo>
                  <a:lnTo>
                    <a:pt x="241155" y="1008909"/>
                  </a:lnTo>
                  <a:lnTo>
                    <a:pt x="242062" y="1025779"/>
                  </a:lnTo>
                  <a:lnTo>
                    <a:pt x="303275" y="1066038"/>
                  </a:lnTo>
                  <a:lnTo>
                    <a:pt x="288524" y="1103028"/>
                  </a:lnTo>
                  <a:lnTo>
                    <a:pt x="285114" y="1112520"/>
                  </a:lnTo>
                  <a:lnTo>
                    <a:pt x="649477" y="1112520"/>
                  </a:lnTo>
                  <a:lnTo>
                    <a:pt x="800988" y="977138"/>
                  </a:lnTo>
                  <a:lnTo>
                    <a:pt x="1323721" y="977138"/>
                  </a:lnTo>
                  <a:lnTo>
                    <a:pt x="1323721" y="700024"/>
                  </a:lnTo>
                  <a:lnTo>
                    <a:pt x="1178940" y="556260"/>
                  </a:lnTo>
                  <a:lnTo>
                    <a:pt x="1323721" y="414528"/>
                  </a:lnTo>
                  <a:lnTo>
                    <a:pt x="1323721" y="126873"/>
                  </a:lnTo>
                  <a:close/>
                </a:path>
                <a:path w="1323975" h="1112520">
                  <a:moveTo>
                    <a:pt x="1323721" y="977138"/>
                  </a:moveTo>
                  <a:lnTo>
                    <a:pt x="800988" y="977138"/>
                  </a:lnTo>
                  <a:lnTo>
                    <a:pt x="954913" y="1112520"/>
                  </a:lnTo>
                  <a:lnTo>
                    <a:pt x="1323721" y="1112520"/>
                  </a:lnTo>
                  <a:lnTo>
                    <a:pt x="1323721" y="977138"/>
                  </a:lnTo>
                  <a:close/>
                </a:path>
                <a:path w="1323975" h="1112520">
                  <a:moveTo>
                    <a:pt x="800988" y="0"/>
                  </a:moveTo>
                  <a:lnTo>
                    <a:pt x="660781" y="126873"/>
                  </a:lnTo>
                  <a:lnTo>
                    <a:pt x="943610" y="126873"/>
                  </a:lnTo>
                  <a:lnTo>
                    <a:pt x="80098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5375" y="3944111"/>
              <a:ext cx="1006601" cy="8816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702807" y="3971544"/>
              <a:ext cx="899794" cy="774700"/>
            </a:xfrm>
            <a:custGeom>
              <a:avLst/>
              <a:gdLst/>
              <a:ahLst/>
              <a:cxnLst/>
              <a:rect l="l" t="t" r="r" b="b"/>
              <a:pathLst>
                <a:path w="899795" h="774700">
                  <a:moveTo>
                    <a:pt x="488822" y="0"/>
                  </a:moveTo>
                  <a:lnTo>
                    <a:pt x="135762" y="0"/>
                  </a:lnTo>
                  <a:lnTo>
                    <a:pt x="135762" y="298195"/>
                  </a:lnTo>
                  <a:lnTo>
                    <a:pt x="0" y="429386"/>
                  </a:lnTo>
                  <a:lnTo>
                    <a:pt x="135762" y="562609"/>
                  </a:lnTo>
                  <a:lnTo>
                    <a:pt x="135762" y="774191"/>
                  </a:lnTo>
                  <a:lnTo>
                    <a:pt x="179266" y="764356"/>
                  </a:lnTo>
                  <a:lnTo>
                    <a:pt x="224434" y="754771"/>
                  </a:lnTo>
                  <a:lnTo>
                    <a:pt x="271266" y="745440"/>
                  </a:lnTo>
                  <a:lnTo>
                    <a:pt x="319762" y="736364"/>
                  </a:lnTo>
                  <a:lnTo>
                    <a:pt x="369922" y="727546"/>
                  </a:lnTo>
                  <a:lnTo>
                    <a:pt x="421746" y="718988"/>
                  </a:lnTo>
                  <a:lnTo>
                    <a:pt x="475233" y="710691"/>
                  </a:lnTo>
                  <a:lnTo>
                    <a:pt x="477519" y="710691"/>
                  </a:lnTo>
                  <a:lnTo>
                    <a:pt x="563935" y="696450"/>
                  </a:lnTo>
                  <a:lnTo>
                    <a:pt x="606964" y="688503"/>
                  </a:lnTo>
                  <a:lnTo>
                    <a:pt x="650970" y="679243"/>
                  </a:lnTo>
                  <a:lnTo>
                    <a:pt x="696773" y="668096"/>
                  </a:lnTo>
                  <a:lnTo>
                    <a:pt x="745196" y="654488"/>
                  </a:lnTo>
                  <a:lnTo>
                    <a:pt x="797059" y="637847"/>
                  </a:lnTo>
                  <a:lnTo>
                    <a:pt x="853186" y="617600"/>
                  </a:lnTo>
                  <a:lnTo>
                    <a:pt x="893012" y="593276"/>
                  </a:lnTo>
                  <a:lnTo>
                    <a:pt x="899368" y="567310"/>
                  </a:lnTo>
                  <a:lnTo>
                    <a:pt x="893651" y="550243"/>
                  </a:lnTo>
                  <a:lnTo>
                    <a:pt x="884148" y="533580"/>
                  </a:lnTo>
                  <a:lnTo>
                    <a:pt x="873633" y="518286"/>
                  </a:lnTo>
                  <a:lnTo>
                    <a:pt x="869061" y="513968"/>
                  </a:lnTo>
                  <a:lnTo>
                    <a:pt x="864488" y="505586"/>
                  </a:lnTo>
                  <a:lnTo>
                    <a:pt x="840480" y="465058"/>
                  </a:lnTo>
                  <a:lnTo>
                    <a:pt x="823483" y="427291"/>
                  </a:lnTo>
                  <a:lnTo>
                    <a:pt x="809464" y="379999"/>
                  </a:lnTo>
                  <a:lnTo>
                    <a:pt x="794384" y="310895"/>
                  </a:lnTo>
                  <a:lnTo>
                    <a:pt x="784934" y="252174"/>
                  </a:lnTo>
                  <a:lnTo>
                    <a:pt x="781388" y="197865"/>
                  </a:lnTo>
                  <a:lnTo>
                    <a:pt x="783621" y="146732"/>
                  </a:lnTo>
                  <a:lnTo>
                    <a:pt x="785094" y="137540"/>
                  </a:lnTo>
                  <a:lnTo>
                    <a:pt x="642746" y="137540"/>
                  </a:lnTo>
                  <a:lnTo>
                    <a:pt x="488822" y="0"/>
                  </a:lnTo>
                  <a:close/>
                </a:path>
                <a:path w="899795" h="774700">
                  <a:moveTo>
                    <a:pt x="823721" y="0"/>
                  </a:moveTo>
                  <a:lnTo>
                    <a:pt x="794384" y="0"/>
                  </a:lnTo>
                  <a:lnTo>
                    <a:pt x="642746" y="137540"/>
                  </a:lnTo>
                  <a:lnTo>
                    <a:pt x="785094" y="137540"/>
                  </a:lnTo>
                  <a:lnTo>
                    <a:pt x="791506" y="97535"/>
                  </a:lnTo>
                  <a:lnTo>
                    <a:pt x="804915" y="49037"/>
                  </a:lnTo>
                  <a:lnTo>
                    <a:pt x="823721" y="0"/>
                  </a:lnTo>
                  <a:close/>
                </a:path>
              </a:pathLst>
            </a:custGeom>
            <a:solidFill>
              <a:srgbClr val="F9C5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639" y="3816095"/>
              <a:ext cx="1152906" cy="121996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68177" y="3843527"/>
              <a:ext cx="1044575" cy="1113790"/>
            </a:xfrm>
            <a:custGeom>
              <a:avLst/>
              <a:gdLst/>
              <a:ahLst/>
              <a:cxnLst/>
              <a:rect l="l" t="t" r="r" b="b"/>
              <a:pathLst>
                <a:path w="1044575" h="1113789">
                  <a:moveTo>
                    <a:pt x="994716" y="463550"/>
                  </a:moveTo>
                  <a:lnTo>
                    <a:pt x="659675" y="463550"/>
                  </a:lnTo>
                  <a:lnTo>
                    <a:pt x="666406" y="472059"/>
                  </a:lnTo>
                  <a:lnTo>
                    <a:pt x="670890" y="478716"/>
                  </a:lnTo>
                  <a:lnTo>
                    <a:pt x="695230" y="524284"/>
                  </a:lnTo>
                  <a:lnTo>
                    <a:pt x="710143" y="560656"/>
                  </a:lnTo>
                  <a:lnTo>
                    <a:pt x="723588" y="604392"/>
                  </a:lnTo>
                  <a:lnTo>
                    <a:pt x="733093" y="654225"/>
                  </a:lnTo>
                  <a:lnTo>
                    <a:pt x="736187" y="708885"/>
                  </a:lnTo>
                  <a:lnTo>
                    <a:pt x="730398" y="767101"/>
                  </a:lnTo>
                  <a:lnTo>
                    <a:pt x="713253" y="827605"/>
                  </a:lnTo>
                  <a:lnTo>
                    <a:pt x="682281" y="889127"/>
                  </a:lnTo>
                  <a:lnTo>
                    <a:pt x="657187" y="929066"/>
                  </a:lnTo>
                  <a:lnTo>
                    <a:pt x="632497" y="964231"/>
                  </a:lnTo>
                  <a:lnTo>
                    <a:pt x="607808" y="996229"/>
                  </a:lnTo>
                  <a:lnTo>
                    <a:pt x="582713" y="1026668"/>
                  </a:lnTo>
                  <a:lnTo>
                    <a:pt x="548804" y="1071118"/>
                  </a:lnTo>
                  <a:lnTo>
                    <a:pt x="541270" y="1083405"/>
                  </a:lnTo>
                  <a:lnTo>
                    <a:pt x="536057" y="1096264"/>
                  </a:lnTo>
                  <a:lnTo>
                    <a:pt x="533820" y="1107122"/>
                  </a:lnTo>
                  <a:lnTo>
                    <a:pt x="535215" y="1113409"/>
                  </a:lnTo>
                  <a:lnTo>
                    <a:pt x="603033" y="1079627"/>
                  </a:lnTo>
                  <a:lnTo>
                    <a:pt x="635988" y="1058055"/>
                  </a:lnTo>
                  <a:lnTo>
                    <a:pt x="672960" y="1037114"/>
                  </a:lnTo>
                  <a:lnTo>
                    <a:pt x="713951" y="1016804"/>
                  </a:lnTo>
                  <a:lnTo>
                    <a:pt x="758963" y="997124"/>
                  </a:lnTo>
                  <a:lnTo>
                    <a:pt x="807995" y="978074"/>
                  </a:lnTo>
                  <a:lnTo>
                    <a:pt x="861050" y="959654"/>
                  </a:lnTo>
                  <a:lnTo>
                    <a:pt x="918128" y="941864"/>
                  </a:lnTo>
                  <a:lnTo>
                    <a:pt x="979231" y="924705"/>
                  </a:lnTo>
                  <a:lnTo>
                    <a:pt x="1044358" y="908177"/>
                  </a:lnTo>
                  <a:lnTo>
                    <a:pt x="1044358" y="700659"/>
                  </a:lnTo>
                  <a:lnTo>
                    <a:pt x="899578" y="556768"/>
                  </a:lnTo>
                  <a:lnTo>
                    <a:pt x="994716" y="463550"/>
                  </a:lnTo>
                  <a:close/>
                </a:path>
                <a:path w="1044575" h="1113789">
                  <a:moveTo>
                    <a:pt x="1044358" y="127000"/>
                  </a:moveTo>
                  <a:lnTo>
                    <a:pt x="1180" y="127000"/>
                  </a:lnTo>
                  <a:lnTo>
                    <a:pt x="0" y="140434"/>
                  </a:lnTo>
                  <a:lnTo>
                    <a:pt x="23824" y="176742"/>
                  </a:lnTo>
                  <a:lnTo>
                    <a:pt x="30517" y="179959"/>
                  </a:lnTo>
                  <a:lnTo>
                    <a:pt x="57616" y="195998"/>
                  </a:lnTo>
                  <a:lnTo>
                    <a:pt x="84048" y="217789"/>
                  </a:lnTo>
                  <a:lnTo>
                    <a:pt x="104098" y="248699"/>
                  </a:lnTo>
                  <a:lnTo>
                    <a:pt x="112051" y="292100"/>
                  </a:lnTo>
                  <a:lnTo>
                    <a:pt x="112480" y="333934"/>
                  </a:lnTo>
                  <a:lnTo>
                    <a:pt x="115485" y="379000"/>
                  </a:lnTo>
                  <a:lnTo>
                    <a:pt x="123640" y="424180"/>
                  </a:lnTo>
                  <a:lnTo>
                    <a:pt x="139521" y="466353"/>
                  </a:lnTo>
                  <a:lnTo>
                    <a:pt x="165703" y="502402"/>
                  </a:lnTo>
                  <a:lnTo>
                    <a:pt x="204761" y="529209"/>
                  </a:lnTo>
                  <a:lnTo>
                    <a:pt x="250660" y="539299"/>
                  </a:lnTo>
                  <a:lnTo>
                    <a:pt x="272706" y="539750"/>
                  </a:lnTo>
                  <a:lnTo>
                    <a:pt x="327831" y="536661"/>
                  </a:lnTo>
                  <a:lnTo>
                    <a:pt x="388715" y="528518"/>
                  </a:lnTo>
                  <a:lnTo>
                    <a:pt x="451351" y="517006"/>
                  </a:lnTo>
                  <a:lnTo>
                    <a:pt x="511736" y="503809"/>
                  </a:lnTo>
                  <a:lnTo>
                    <a:pt x="565864" y="490611"/>
                  </a:lnTo>
                  <a:lnTo>
                    <a:pt x="609730" y="479099"/>
                  </a:lnTo>
                  <a:lnTo>
                    <a:pt x="650658" y="467868"/>
                  </a:lnTo>
                  <a:lnTo>
                    <a:pt x="659675" y="463550"/>
                  </a:lnTo>
                  <a:lnTo>
                    <a:pt x="994716" y="463550"/>
                  </a:lnTo>
                  <a:lnTo>
                    <a:pt x="1044358" y="414909"/>
                  </a:lnTo>
                  <a:lnTo>
                    <a:pt x="1044358" y="127000"/>
                  </a:lnTo>
                  <a:close/>
                </a:path>
                <a:path w="1044575" h="1113789">
                  <a:moveTo>
                    <a:pt x="521626" y="0"/>
                  </a:moveTo>
                  <a:lnTo>
                    <a:pt x="381291" y="127000"/>
                  </a:lnTo>
                  <a:lnTo>
                    <a:pt x="664247" y="127000"/>
                  </a:lnTo>
                  <a:lnTo>
                    <a:pt x="52162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4519" y="1914144"/>
              <a:ext cx="1253490" cy="12199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11951" y="1941576"/>
              <a:ext cx="1146175" cy="1112520"/>
            </a:xfrm>
            <a:custGeom>
              <a:avLst/>
              <a:gdLst/>
              <a:ahLst/>
              <a:cxnLst/>
              <a:rect l="l" t="t" r="r" b="b"/>
              <a:pathLst>
                <a:path w="1146175" h="1112520">
                  <a:moveTo>
                    <a:pt x="230505" y="0"/>
                  </a:moveTo>
                  <a:lnTo>
                    <a:pt x="208073" y="369"/>
                  </a:lnTo>
                  <a:lnTo>
                    <a:pt x="184785" y="1333"/>
                  </a:lnTo>
                  <a:lnTo>
                    <a:pt x="135636" y="4190"/>
                  </a:lnTo>
                  <a:lnTo>
                    <a:pt x="135636" y="393446"/>
                  </a:lnTo>
                  <a:lnTo>
                    <a:pt x="0" y="526669"/>
                  </a:lnTo>
                  <a:lnTo>
                    <a:pt x="135636" y="659891"/>
                  </a:lnTo>
                  <a:lnTo>
                    <a:pt x="135636" y="985647"/>
                  </a:lnTo>
                  <a:lnTo>
                    <a:pt x="499618" y="985647"/>
                  </a:lnTo>
                  <a:lnTo>
                    <a:pt x="641985" y="1112520"/>
                  </a:lnTo>
                  <a:lnTo>
                    <a:pt x="782065" y="985647"/>
                  </a:lnTo>
                  <a:lnTo>
                    <a:pt x="1146048" y="985647"/>
                  </a:lnTo>
                  <a:lnTo>
                    <a:pt x="1144619" y="939911"/>
                  </a:lnTo>
                  <a:lnTo>
                    <a:pt x="1141476" y="892556"/>
                  </a:lnTo>
                  <a:lnTo>
                    <a:pt x="1135931" y="840549"/>
                  </a:lnTo>
                  <a:lnTo>
                    <a:pt x="1127519" y="789624"/>
                  </a:lnTo>
                  <a:lnTo>
                    <a:pt x="1116368" y="739829"/>
                  </a:lnTo>
                  <a:lnTo>
                    <a:pt x="1102605" y="691210"/>
                  </a:lnTo>
                  <a:lnTo>
                    <a:pt x="1086359" y="643814"/>
                  </a:lnTo>
                  <a:lnTo>
                    <a:pt x="1067755" y="597690"/>
                  </a:lnTo>
                  <a:lnTo>
                    <a:pt x="1046923" y="552883"/>
                  </a:lnTo>
                  <a:lnTo>
                    <a:pt x="1023990" y="509441"/>
                  </a:lnTo>
                  <a:lnTo>
                    <a:pt x="999083" y="467410"/>
                  </a:lnTo>
                  <a:lnTo>
                    <a:pt x="972330" y="426839"/>
                  </a:lnTo>
                  <a:lnTo>
                    <a:pt x="943858" y="387775"/>
                  </a:lnTo>
                  <a:lnTo>
                    <a:pt x="913795" y="350263"/>
                  </a:lnTo>
                  <a:lnTo>
                    <a:pt x="882269" y="314352"/>
                  </a:lnTo>
                  <a:lnTo>
                    <a:pt x="849407" y="280088"/>
                  </a:lnTo>
                  <a:lnTo>
                    <a:pt x="815336" y="247519"/>
                  </a:lnTo>
                  <a:lnTo>
                    <a:pt x="780185" y="216692"/>
                  </a:lnTo>
                  <a:lnTo>
                    <a:pt x="744081" y="187654"/>
                  </a:lnTo>
                  <a:lnTo>
                    <a:pt x="707151" y="160452"/>
                  </a:lnTo>
                  <a:lnTo>
                    <a:pt x="669524" y="135132"/>
                  </a:lnTo>
                  <a:lnTo>
                    <a:pt x="631326" y="111743"/>
                  </a:lnTo>
                  <a:lnTo>
                    <a:pt x="592685" y="90331"/>
                  </a:lnTo>
                  <a:lnTo>
                    <a:pt x="553729" y="70944"/>
                  </a:lnTo>
                  <a:lnTo>
                    <a:pt x="514585" y="53628"/>
                  </a:lnTo>
                  <a:lnTo>
                    <a:pt x="475381" y="38431"/>
                  </a:lnTo>
                  <a:lnTo>
                    <a:pt x="436245" y="25400"/>
                  </a:lnTo>
                  <a:lnTo>
                    <a:pt x="392668" y="14305"/>
                  </a:lnTo>
                  <a:lnTo>
                    <a:pt x="343566" y="6365"/>
                  </a:lnTo>
                  <a:lnTo>
                    <a:pt x="289369" y="1593"/>
                  </a:lnTo>
                  <a:lnTo>
                    <a:pt x="230505" y="0"/>
                  </a:lnTo>
                  <a:close/>
                </a:path>
              </a:pathLst>
            </a:custGeom>
            <a:solidFill>
              <a:srgbClr val="AEAA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582406" y="2144772"/>
            <a:ext cx="3223260" cy="23120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Define</a:t>
            </a:r>
            <a:r>
              <a:rPr sz="1800" spc="-5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get</a:t>
            </a:r>
            <a:r>
              <a:rPr sz="1800" spc="-5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agreement</a:t>
            </a:r>
            <a:r>
              <a:rPr sz="1800" spc="-35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A4F83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change</a:t>
            </a:r>
            <a:r>
              <a:rPr sz="1800" spc="-40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control</a:t>
            </a:r>
            <a:r>
              <a:rPr sz="1800" spc="-30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A4F83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Review</a:t>
            </a:r>
            <a:r>
              <a:rPr sz="1800" spc="-5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scope</a:t>
            </a:r>
            <a:r>
              <a:rPr sz="1800" spc="-40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regularly</a:t>
            </a:r>
            <a:r>
              <a:rPr sz="1800" spc="-55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A4F83"/>
                </a:solidFill>
                <a:latin typeface="Arial"/>
                <a:cs typeface="Arial"/>
              </a:rPr>
              <a:t>(weekly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basis</a:t>
            </a:r>
            <a:r>
              <a:rPr sz="1800" spc="-10" dirty="0">
                <a:solidFill>
                  <a:srgbClr val="0A4F83"/>
                </a:solidFill>
                <a:latin typeface="Arial"/>
                <a:cs typeface="Arial"/>
              </a:rPr>
              <a:t> recommended)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Give</a:t>
            </a:r>
            <a:r>
              <a:rPr sz="1800" spc="-5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take</a:t>
            </a:r>
            <a:r>
              <a:rPr sz="1800" spc="-45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A4F83"/>
                </a:solidFill>
                <a:latin typeface="Arial"/>
                <a:cs typeface="Arial"/>
              </a:rPr>
              <a:t>mindset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0953" y="4105655"/>
            <a:ext cx="199135" cy="18783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8196071" y="3297935"/>
            <a:ext cx="186055" cy="256540"/>
          </a:xfrm>
          <a:custGeom>
            <a:avLst/>
            <a:gdLst/>
            <a:ahLst/>
            <a:cxnLst/>
            <a:rect l="l" t="t" r="r" b="b"/>
            <a:pathLst>
              <a:path w="186054" h="256539">
                <a:moveTo>
                  <a:pt x="177546" y="0"/>
                </a:moveTo>
                <a:lnTo>
                  <a:pt x="8381" y="0"/>
                </a:lnTo>
                <a:lnTo>
                  <a:pt x="0" y="7112"/>
                </a:lnTo>
                <a:lnTo>
                  <a:pt x="0" y="248919"/>
                </a:lnTo>
                <a:lnTo>
                  <a:pt x="8381" y="256031"/>
                </a:lnTo>
                <a:lnTo>
                  <a:pt x="177546" y="256031"/>
                </a:lnTo>
                <a:lnTo>
                  <a:pt x="185927" y="248919"/>
                </a:lnTo>
                <a:lnTo>
                  <a:pt x="185927" y="247776"/>
                </a:lnTo>
                <a:lnTo>
                  <a:pt x="85217" y="247776"/>
                </a:lnTo>
                <a:lnTo>
                  <a:pt x="78994" y="242442"/>
                </a:lnTo>
                <a:lnTo>
                  <a:pt x="78994" y="229235"/>
                </a:lnTo>
                <a:lnTo>
                  <a:pt x="85217" y="223774"/>
                </a:lnTo>
                <a:lnTo>
                  <a:pt x="185927" y="223774"/>
                </a:lnTo>
                <a:lnTo>
                  <a:pt x="185927" y="215900"/>
                </a:lnTo>
                <a:lnTo>
                  <a:pt x="18287" y="215900"/>
                </a:lnTo>
                <a:lnTo>
                  <a:pt x="18287" y="39750"/>
                </a:lnTo>
                <a:lnTo>
                  <a:pt x="185927" y="39750"/>
                </a:lnTo>
                <a:lnTo>
                  <a:pt x="185927" y="24002"/>
                </a:lnTo>
                <a:lnTo>
                  <a:pt x="57784" y="24002"/>
                </a:lnTo>
                <a:lnTo>
                  <a:pt x="55752" y="22225"/>
                </a:lnTo>
                <a:lnTo>
                  <a:pt x="55752" y="17525"/>
                </a:lnTo>
                <a:lnTo>
                  <a:pt x="57784" y="15748"/>
                </a:lnTo>
                <a:lnTo>
                  <a:pt x="185927" y="15748"/>
                </a:lnTo>
                <a:lnTo>
                  <a:pt x="185927" y="7112"/>
                </a:lnTo>
                <a:lnTo>
                  <a:pt x="177546" y="0"/>
                </a:lnTo>
                <a:close/>
              </a:path>
              <a:path w="186054" h="256539">
                <a:moveTo>
                  <a:pt x="185927" y="223774"/>
                </a:moveTo>
                <a:lnTo>
                  <a:pt x="100710" y="223774"/>
                </a:lnTo>
                <a:lnTo>
                  <a:pt x="106933" y="229235"/>
                </a:lnTo>
                <a:lnTo>
                  <a:pt x="106933" y="242442"/>
                </a:lnTo>
                <a:lnTo>
                  <a:pt x="100710" y="247776"/>
                </a:lnTo>
                <a:lnTo>
                  <a:pt x="185927" y="247776"/>
                </a:lnTo>
                <a:lnTo>
                  <a:pt x="185927" y="223774"/>
                </a:lnTo>
                <a:close/>
              </a:path>
              <a:path w="186054" h="256539">
                <a:moveTo>
                  <a:pt x="185927" y="39750"/>
                </a:moveTo>
                <a:lnTo>
                  <a:pt x="167258" y="39750"/>
                </a:lnTo>
                <a:lnTo>
                  <a:pt x="167258" y="215900"/>
                </a:lnTo>
                <a:lnTo>
                  <a:pt x="185927" y="215900"/>
                </a:lnTo>
                <a:lnTo>
                  <a:pt x="185927" y="39750"/>
                </a:lnTo>
                <a:close/>
              </a:path>
              <a:path w="186054" h="256539">
                <a:moveTo>
                  <a:pt x="185927" y="15748"/>
                </a:moveTo>
                <a:lnTo>
                  <a:pt x="128143" y="15748"/>
                </a:lnTo>
                <a:lnTo>
                  <a:pt x="130175" y="17525"/>
                </a:lnTo>
                <a:lnTo>
                  <a:pt x="130175" y="22225"/>
                </a:lnTo>
                <a:lnTo>
                  <a:pt x="128143" y="24002"/>
                </a:lnTo>
                <a:lnTo>
                  <a:pt x="185927" y="24002"/>
                </a:lnTo>
                <a:lnTo>
                  <a:pt x="185927" y="1574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53400" y="2231135"/>
            <a:ext cx="237744" cy="204215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8135111" y="4221479"/>
            <a:ext cx="259079" cy="213360"/>
          </a:xfrm>
          <a:custGeom>
            <a:avLst/>
            <a:gdLst/>
            <a:ahLst/>
            <a:cxnLst/>
            <a:rect l="l" t="t" r="r" b="b"/>
            <a:pathLst>
              <a:path w="259079" h="213360">
                <a:moveTo>
                  <a:pt x="173780" y="178816"/>
                </a:moveTo>
                <a:lnTo>
                  <a:pt x="84201" y="178816"/>
                </a:lnTo>
                <a:lnTo>
                  <a:pt x="99949" y="184150"/>
                </a:lnTo>
                <a:lnTo>
                  <a:pt x="102183" y="188714"/>
                </a:lnTo>
                <a:lnTo>
                  <a:pt x="107251" y="198755"/>
                </a:lnTo>
                <a:lnTo>
                  <a:pt x="112700" y="208795"/>
                </a:lnTo>
                <a:lnTo>
                  <a:pt x="116078" y="213360"/>
                </a:lnTo>
                <a:lnTo>
                  <a:pt x="144272" y="213360"/>
                </a:lnTo>
                <a:lnTo>
                  <a:pt x="147450" y="208756"/>
                </a:lnTo>
                <a:lnTo>
                  <a:pt x="152463" y="198628"/>
                </a:lnTo>
                <a:lnTo>
                  <a:pt x="157095" y="188499"/>
                </a:lnTo>
                <a:lnTo>
                  <a:pt x="159131" y="183896"/>
                </a:lnTo>
                <a:lnTo>
                  <a:pt x="173780" y="178816"/>
                </a:lnTo>
                <a:close/>
              </a:path>
              <a:path w="259079" h="213360">
                <a:moveTo>
                  <a:pt x="47498" y="23114"/>
                </a:moveTo>
                <a:lnTo>
                  <a:pt x="27432" y="39624"/>
                </a:lnTo>
                <a:lnTo>
                  <a:pt x="29158" y="44836"/>
                </a:lnTo>
                <a:lnTo>
                  <a:pt x="34194" y="54943"/>
                </a:lnTo>
                <a:lnTo>
                  <a:pt x="39469" y="64787"/>
                </a:lnTo>
                <a:lnTo>
                  <a:pt x="41910" y="69215"/>
                </a:lnTo>
                <a:lnTo>
                  <a:pt x="35433" y="82423"/>
                </a:lnTo>
                <a:lnTo>
                  <a:pt x="29896" y="84197"/>
                </a:lnTo>
                <a:lnTo>
                  <a:pt x="17716" y="88233"/>
                </a:lnTo>
                <a:lnTo>
                  <a:pt x="5536" y="92602"/>
                </a:lnTo>
                <a:lnTo>
                  <a:pt x="0" y="95377"/>
                </a:lnTo>
                <a:lnTo>
                  <a:pt x="0" y="118745"/>
                </a:lnTo>
                <a:lnTo>
                  <a:pt x="5536" y="121346"/>
                </a:lnTo>
                <a:lnTo>
                  <a:pt x="17716" y="125460"/>
                </a:lnTo>
                <a:lnTo>
                  <a:pt x="29896" y="129264"/>
                </a:lnTo>
                <a:lnTo>
                  <a:pt x="35433" y="130937"/>
                </a:lnTo>
                <a:lnTo>
                  <a:pt x="42291" y="144145"/>
                </a:lnTo>
                <a:lnTo>
                  <a:pt x="39927" y="148665"/>
                </a:lnTo>
                <a:lnTo>
                  <a:pt x="34813" y="158686"/>
                </a:lnTo>
                <a:lnTo>
                  <a:pt x="29914" y="168898"/>
                </a:lnTo>
                <a:lnTo>
                  <a:pt x="28194" y="173990"/>
                </a:lnTo>
                <a:lnTo>
                  <a:pt x="48387" y="190627"/>
                </a:lnTo>
                <a:lnTo>
                  <a:pt x="54465" y="189210"/>
                </a:lnTo>
                <a:lnTo>
                  <a:pt x="66722" y="185102"/>
                </a:lnTo>
                <a:lnTo>
                  <a:pt x="84201" y="178816"/>
                </a:lnTo>
                <a:lnTo>
                  <a:pt x="173780" y="178816"/>
                </a:lnTo>
                <a:lnTo>
                  <a:pt x="174879" y="178435"/>
                </a:lnTo>
                <a:lnTo>
                  <a:pt x="225256" y="178435"/>
                </a:lnTo>
                <a:lnTo>
                  <a:pt x="231267" y="173355"/>
                </a:lnTo>
                <a:lnTo>
                  <a:pt x="229701" y="168302"/>
                </a:lnTo>
                <a:lnTo>
                  <a:pt x="224647" y="158178"/>
                </a:lnTo>
                <a:lnTo>
                  <a:pt x="219283" y="148244"/>
                </a:lnTo>
                <a:lnTo>
                  <a:pt x="216789" y="143764"/>
                </a:lnTo>
                <a:lnTo>
                  <a:pt x="218328" y="140716"/>
                </a:lnTo>
                <a:lnTo>
                  <a:pt x="129286" y="140716"/>
                </a:lnTo>
                <a:lnTo>
                  <a:pt x="113333" y="138039"/>
                </a:lnTo>
                <a:lnTo>
                  <a:pt x="100155" y="130730"/>
                </a:lnTo>
                <a:lnTo>
                  <a:pt x="91191" y="119874"/>
                </a:lnTo>
                <a:lnTo>
                  <a:pt x="87884" y="106553"/>
                </a:lnTo>
                <a:lnTo>
                  <a:pt x="91191" y="93319"/>
                </a:lnTo>
                <a:lnTo>
                  <a:pt x="100155" y="82407"/>
                </a:lnTo>
                <a:lnTo>
                  <a:pt x="113333" y="74995"/>
                </a:lnTo>
                <a:lnTo>
                  <a:pt x="129286" y="72263"/>
                </a:lnTo>
                <a:lnTo>
                  <a:pt x="218328" y="72263"/>
                </a:lnTo>
                <a:lnTo>
                  <a:pt x="216789" y="69215"/>
                </a:lnTo>
                <a:lnTo>
                  <a:pt x="219146" y="64635"/>
                </a:lnTo>
                <a:lnTo>
                  <a:pt x="224218" y="54483"/>
                </a:lnTo>
                <a:lnTo>
                  <a:pt x="229004" y="44140"/>
                </a:lnTo>
                <a:lnTo>
                  <a:pt x="230505" y="38989"/>
                </a:lnTo>
                <a:lnTo>
                  <a:pt x="225109" y="34544"/>
                </a:lnTo>
                <a:lnTo>
                  <a:pt x="83820" y="34544"/>
                </a:lnTo>
                <a:lnTo>
                  <a:pt x="66135" y="28448"/>
                </a:lnTo>
                <a:lnTo>
                  <a:pt x="53709" y="24471"/>
                </a:lnTo>
                <a:lnTo>
                  <a:pt x="47498" y="23114"/>
                </a:lnTo>
                <a:close/>
              </a:path>
              <a:path w="259079" h="213360">
                <a:moveTo>
                  <a:pt x="225256" y="178435"/>
                </a:moveTo>
                <a:lnTo>
                  <a:pt x="174879" y="178435"/>
                </a:lnTo>
                <a:lnTo>
                  <a:pt x="192611" y="184594"/>
                </a:lnTo>
                <a:lnTo>
                  <a:pt x="205150" y="188614"/>
                </a:lnTo>
                <a:lnTo>
                  <a:pt x="211582" y="189992"/>
                </a:lnTo>
                <a:lnTo>
                  <a:pt x="225256" y="178435"/>
                </a:lnTo>
                <a:close/>
              </a:path>
              <a:path w="259079" h="213360">
                <a:moveTo>
                  <a:pt x="218328" y="72263"/>
                </a:moveTo>
                <a:lnTo>
                  <a:pt x="129286" y="72263"/>
                </a:lnTo>
                <a:lnTo>
                  <a:pt x="145472" y="74995"/>
                </a:lnTo>
                <a:lnTo>
                  <a:pt x="158683" y="82423"/>
                </a:lnTo>
                <a:lnTo>
                  <a:pt x="167558" y="93319"/>
                </a:lnTo>
                <a:lnTo>
                  <a:pt x="170815" y="106553"/>
                </a:lnTo>
                <a:lnTo>
                  <a:pt x="167558" y="119874"/>
                </a:lnTo>
                <a:lnTo>
                  <a:pt x="158670" y="130730"/>
                </a:lnTo>
                <a:lnTo>
                  <a:pt x="145472" y="138039"/>
                </a:lnTo>
                <a:lnTo>
                  <a:pt x="129286" y="140716"/>
                </a:lnTo>
                <a:lnTo>
                  <a:pt x="218328" y="140716"/>
                </a:lnTo>
                <a:lnTo>
                  <a:pt x="223266" y="130937"/>
                </a:lnTo>
                <a:lnTo>
                  <a:pt x="228861" y="129105"/>
                </a:lnTo>
                <a:lnTo>
                  <a:pt x="241173" y="124952"/>
                </a:lnTo>
                <a:lnTo>
                  <a:pt x="253484" y="120489"/>
                </a:lnTo>
                <a:lnTo>
                  <a:pt x="259080" y="117729"/>
                </a:lnTo>
                <a:lnTo>
                  <a:pt x="259080" y="94361"/>
                </a:lnTo>
                <a:lnTo>
                  <a:pt x="253484" y="91686"/>
                </a:lnTo>
                <a:lnTo>
                  <a:pt x="241173" y="87534"/>
                </a:lnTo>
                <a:lnTo>
                  <a:pt x="228861" y="83716"/>
                </a:lnTo>
                <a:lnTo>
                  <a:pt x="223266" y="82042"/>
                </a:lnTo>
                <a:lnTo>
                  <a:pt x="218328" y="72263"/>
                </a:lnTo>
                <a:close/>
              </a:path>
              <a:path w="259079" h="213360">
                <a:moveTo>
                  <a:pt x="143002" y="0"/>
                </a:moveTo>
                <a:lnTo>
                  <a:pt x="114808" y="0"/>
                </a:lnTo>
                <a:lnTo>
                  <a:pt x="111629" y="4564"/>
                </a:lnTo>
                <a:lnTo>
                  <a:pt x="106616" y="14605"/>
                </a:lnTo>
                <a:lnTo>
                  <a:pt x="101984" y="24645"/>
                </a:lnTo>
                <a:lnTo>
                  <a:pt x="99949" y="29210"/>
                </a:lnTo>
                <a:lnTo>
                  <a:pt x="83820" y="34544"/>
                </a:lnTo>
                <a:lnTo>
                  <a:pt x="174879" y="34544"/>
                </a:lnTo>
                <a:lnTo>
                  <a:pt x="159131" y="29210"/>
                </a:lnTo>
                <a:lnTo>
                  <a:pt x="156808" y="24471"/>
                </a:lnTo>
                <a:lnTo>
                  <a:pt x="151828" y="14605"/>
                </a:lnTo>
                <a:lnTo>
                  <a:pt x="146379" y="4564"/>
                </a:lnTo>
                <a:lnTo>
                  <a:pt x="143002" y="0"/>
                </a:lnTo>
                <a:close/>
              </a:path>
              <a:path w="259079" h="213360">
                <a:moveTo>
                  <a:pt x="210312" y="22352"/>
                </a:moveTo>
                <a:lnTo>
                  <a:pt x="204293" y="23828"/>
                </a:lnTo>
                <a:lnTo>
                  <a:pt x="192166" y="28067"/>
                </a:lnTo>
                <a:lnTo>
                  <a:pt x="174879" y="34544"/>
                </a:lnTo>
                <a:lnTo>
                  <a:pt x="225109" y="34544"/>
                </a:lnTo>
                <a:lnTo>
                  <a:pt x="210312" y="2235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72997" y="2003297"/>
            <a:ext cx="2620645" cy="237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175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Define</a:t>
            </a:r>
            <a:r>
              <a:rPr sz="1800" spc="-10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clear</a:t>
            </a:r>
            <a:r>
              <a:rPr sz="1800" spc="-40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A4F83"/>
                </a:solidFill>
                <a:latin typeface="Arial"/>
                <a:cs typeface="Arial"/>
              </a:rPr>
              <a:t>In/Out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Scope</a:t>
            </a:r>
            <a:r>
              <a:rPr sz="1800" spc="-30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and</a:t>
            </a:r>
            <a:r>
              <a:rPr sz="1800" spc="-100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A4F83"/>
                </a:solidFill>
                <a:latin typeface="Arial"/>
                <a:cs typeface="Arial"/>
              </a:rPr>
              <a:t>Assumption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Do</a:t>
            </a:r>
            <a:r>
              <a:rPr sz="1800" spc="10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not</a:t>
            </a:r>
            <a:r>
              <a:rPr sz="1800" spc="-10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accept</a:t>
            </a:r>
            <a:r>
              <a:rPr sz="1800" spc="-60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A4F83"/>
                </a:solidFill>
                <a:latin typeface="Arial"/>
                <a:cs typeface="Arial"/>
              </a:rPr>
              <a:t>ambiguous requirement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Say</a:t>
            </a:r>
            <a:r>
              <a:rPr sz="1800" spc="-25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“NO”</a:t>
            </a:r>
            <a:r>
              <a:rPr sz="1800" spc="-5" dirty="0">
                <a:solidFill>
                  <a:srgbClr val="0A4F8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A4F83"/>
                </a:solidFill>
                <a:latin typeface="Arial"/>
                <a:cs typeface="Arial"/>
              </a:rPr>
              <a:t>when </a:t>
            </a:r>
            <a:r>
              <a:rPr sz="1800" spc="-10" dirty="0">
                <a:solidFill>
                  <a:srgbClr val="0A4F83"/>
                </a:solidFill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>
                <a:latin typeface="Arial"/>
                <a:cs typeface="Arial"/>
              </a:rPr>
              <a:t>3/18/2021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5"/>
              </a:spcBef>
            </a:pPr>
            <a:r>
              <a:rPr spc="-30" dirty="0">
                <a:latin typeface="Arial"/>
                <a:cs typeface="Arial"/>
              </a:rPr>
              <a:t>43e-</a:t>
            </a:r>
            <a:r>
              <a:rPr dirty="0">
                <a:latin typeface="Arial"/>
                <a:cs typeface="Arial"/>
              </a:rPr>
              <a:t>BM/HR/HDCV/FSOFT</a:t>
            </a:r>
            <a:r>
              <a:rPr spc="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V1.2</a:t>
            </a:r>
            <a:r>
              <a:rPr spc="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©FPT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SOFTWARE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Corporate</a:t>
            </a:r>
            <a:r>
              <a:rPr spc="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Training</a:t>
            </a:r>
            <a:r>
              <a:rPr spc="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Center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1142726" y="6474742"/>
            <a:ext cx="135255" cy="1377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-25" dirty="0">
                <a:solidFill>
                  <a:srgbClr val="888888"/>
                </a:solidFill>
                <a:latin typeface="Arial"/>
                <a:cs typeface="Arial"/>
              </a:rPr>
              <a:t>28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52185"/>
            <a:chOff x="0" y="0"/>
            <a:chExt cx="12192000" cy="60521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038215"/>
            </a:xfrm>
            <a:custGeom>
              <a:avLst/>
              <a:gdLst/>
              <a:ahLst/>
              <a:cxnLst/>
              <a:rect l="l" t="t" r="r" b="b"/>
              <a:pathLst>
                <a:path w="12192000" h="6038215">
                  <a:moveTo>
                    <a:pt x="121920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12192000" y="60380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D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28262"/>
              <a:ext cx="7455534" cy="42237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13579"/>
              <a:ext cx="670598" cy="10738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744" y="987552"/>
              <a:ext cx="2575560" cy="5638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62959" y="2721051"/>
            <a:ext cx="56159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0" dirty="0">
                <a:solidFill>
                  <a:srgbClr val="FFFFFF"/>
                </a:solidFill>
                <a:latin typeface="Segoe UI"/>
                <a:cs typeface="Segoe UI"/>
              </a:rPr>
              <a:t>WHY</a:t>
            </a:r>
            <a:r>
              <a:rPr sz="3200" spc="409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Segoe UI"/>
                <a:cs typeface="Segoe UI"/>
              </a:rPr>
              <a:t>DO</a:t>
            </a:r>
            <a:r>
              <a:rPr sz="3200" spc="4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Segoe UI"/>
                <a:cs typeface="Segoe UI"/>
              </a:rPr>
              <a:t>MANAGE</a:t>
            </a:r>
            <a:r>
              <a:rPr sz="3200" spc="4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Segoe UI"/>
                <a:cs typeface="Segoe UI"/>
              </a:rPr>
              <a:t>SCOPE?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Survey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290955"/>
            <a:ext cx="561467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What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you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think about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“Scope”?</a:t>
            </a:r>
            <a:endParaRPr sz="2000" dirty="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What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challenge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your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about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scope?</a:t>
            </a:r>
            <a:endParaRPr sz="2000" dirty="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What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you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expect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course?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What</a:t>
            </a:r>
            <a:r>
              <a:rPr sz="3600" spc="-3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does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PMI</a:t>
            </a:r>
            <a:r>
              <a:rPr sz="3600" spc="-3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25" dirty="0">
                <a:solidFill>
                  <a:srgbClr val="0D69AE"/>
                </a:solidFill>
                <a:latin typeface="Segoe UI"/>
                <a:cs typeface="Segoe UI"/>
              </a:rPr>
              <a:t>say</a:t>
            </a:r>
            <a:endParaRPr sz="36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727" y="1127760"/>
            <a:ext cx="7961376" cy="52273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52185"/>
            <a:chOff x="0" y="0"/>
            <a:chExt cx="12192000" cy="60521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038215"/>
            </a:xfrm>
            <a:custGeom>
              <a:avLst/>
              <a:gdLst/>
              <a:ahLst/>
              <a:cxnLst/>
              <a:rect l="l" t="t" r="r" b="b"/>
              <a:pathLst>
                <a:path w="12192000" h="6038215">
                  <a:moveTo>
                    <a:pt x="121920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12192000" y="60380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D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28262"/>
              <a:ext cx="7455534" cy="42237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13579"/>
              <a:ext cx="670598" cy="10738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744" y="987552"/>
              <a:ext cx="2575560" cy="5638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0251" y="2721051"/>
            <a:ext cx="69011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25520" algn="l"/>
              </a:tabLst>
            </a:pPr>
            <a:r>
              <a:rPr sz="3200" spc="65" dirty="0">
                <a:solidFill>
                  <a:srgbClr val="FFFFFF"/>
                </a:solidFill>
                <a:latin typeface="Segoe UI"/>
                <a:cs typeface="Segoe UI"/>
              </a:rPr>
              <a:t>WHAT</a:t>
            </a:r>
            <a:r>
              <a:rPr sz="3200" spc="409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3200" spc="4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Segoe UI"/>
                <a:cs typeface="Segoe UI"/>
              </a:rPr>
              <a:t>SCOPE</a:t>
            </a:r>
            <a:r>
              <a:rPr sz="320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3200" spc="135" dirty="0">
                <a:solidFill>
                  <a:srgbClr val="FFFFFF"/>
                </a:solidFill>
                <a:latin typeface="Segoe UI"/>
                <a:cs typeface="Segoe UI"/>
              </a:rPr>
              <a:t>MANAGEMENT?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Scope</a:t>
            </a:r>
            <a:r>
              <a:rPr sz="3600" spc="-4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Management</a:t>
            </a:r>
            <a:r>
              <a:rPr sz="3600" spc="-40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Overview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938" y="1381125"/>
            <a:ext cx="5081905" cy="271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0"/>
              </a:spcBef>
              <a:buClr>
                <a:srgbClr val="0D69AE"/>
              </a:buClr>
              <a:buSzPct val="120000"/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252525"/>
                </a:solidFill>
                <a:latin typeface="Segoe UI"/>
                <a:cs typeface="Segoe UI"/>
              </a:rPr>
              <a:t>Project</a:t>
            </a:r>
            <a:r>
              <a:rPr sz="2000" b="1" spc="17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Segoe UI"/>
                <a:cs typeface="Segoe UI"/>
              </a:rPr>
              <a:t>Scope</a:t>
            </a:r>
            <a:r>
              <a:rPr sz="2000" b="1" spc="18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Segoe UI"/>
                <a:cs typeface="Segoe UI"/>
              </a:rPr>
              <a:t>Management</a:t>
            </a:r>
            <a:r>
              <a:rPr sz="2000" b="1" spc="16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includes</a:t>
            </a:r>
            <a:r>
              <a:rPr sz="2000" spc="18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Segoe UI"/>
                <a:cs typeface="Segoe UI"/>
              </a:rPr>
              <a:t>the </a:t>
            </a:r>
            <a:r>
              <a:rPr sz="2000" b="1" dirty="0">
                <a:solidFill>
                  <a:srgbClr val="252525"/>
                </a:solidFill>
                <a:latin typeface="Segoe UI"/>
                <a:cs typeface="Segoe UI"/>
              </a:rPr>
              <a:t>processes</a:t>
            </a:r>
            <a:r>
              <a:rPr sz="2000" b="1" spc="65" dirty="0">
                <a:solidFill>
                  <a:srgbClr val="252525"/>
                </a:solidFill>
                <a:latin typeface="Segoe UI"/>
                <a:cs typeface="Segoe UI"/>
              </a:rPr>
              <a:t>  </a:t>
            </a:r>
            <a:r>
              <a:rPr sz="2000" b="1" dirty="0">
                <a:solidFill>
                  <a:srgbClr val="252525"/>
                </a:solidFill>
                <a:latin typeface="Segoe UI"/>
                <a:cs typeface="Segoe UI"/>
              </a:rPr>
              <a:t>required</a:t>
            </a:r>
            <a:r>
              <a:rPr sz="2000" b="1" spc="65" dirty="0">
                <a:solidFill>
                  <a:srgbClr val="252525"/>
                </a:solidFill>
                <a:latin typeface="Segoe UI"/>
                <a:cs typeface="Segoe UI"/>
              </a:rPr>
              <a:t>  </a:t>
            </a:r>
            <a:r>
              <a:rPr sz="2000" b="1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000" b="1" spc="60" dirty="0">
                <a:solidFill>
                  <a:srgbClr val="252525"/>
                </a:solidFill>
                <a:latin typeface="Segoe UI"/>
                <a:cs typeface="Segoe UI"/>
              </a:rPr>
              <a:t>  </a:t>
            </a:r>
            <a:r>
              <a:rPr sz="2000" b="1" dirty="0">
                <a:solidFill>
                  <a:srgbClr val="252525"/>
                </a:solidFill>
                <a:latin typeface="Segoe UI"/>
                <a:cs typeface="Segoe UI"/>
              </a:rPr>
              <a:t>ensure</a:t>
            </a:r>
            <a:r>
              <a:rPr sz="2000" b="1" spc="55" dirty="0">
                <a:solidFill>
                  <a:srgbClr val="252525"/>
                </a:solidFill>
                <a:latin typeface="Segoe UI"/>
                <a:cs typeface="Segoe UI"/>
              </a:rPr>
              <a:t> 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that</a:t>
            </a:r>
            <a:r>
              <a:rPr sz="2000" spc="60" dirty="0">
                <a:solidFill>
                  <a:srgbClr val="252525"/>
                </a:solidFill>
                <a:latin typeface="Segoe UI"/>
                <a:cs typeface="Segoe UI"/>
              </a:rPr>
              <a:t>  </a:t>
            </a:r>
            <a:r>
              <a:rPr sz="2000" spc="-25" dirty="0">
                <a:solidFill>
                  <a:srgbClr val="252525"/>
                </a:solidFill>
                <a:latin typeface="Segoe UI"/>
                <a:cs typeface="Segoe UI"/>
              </a:rPr>
              <a:t>the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project</a:t>
            </a:r>
            <a:r>
              <a:rPr sz="2000" spc="40" dirty="0">
                <a:solidFill>
                  <a:srgbClr val="252525"/>
                </a:solidFill>
                <a:latin typeface="Segoe UI"/>
                <a:cs typeface="Segoe UI"/>
              </a:rPr>
              <a:t> 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includes</a:t>
            </a:r>
            <a:r>
              <a:rPr sz="2000" spc="45" dirty="0">
                <a:solidFill>
                  <a:srgbClr val="252525"/>
                </a:solidFill>
                <a:latin typeface="Segoe UI"/>
                <a:cs typeface="Segoe UI"/>
              </a:rPr>
              <a:t>  </a:t>
            </a:r>
            <a:r>
              <a:rPr sz="2000" b="1" dirty="0">
                <a:solidFill>
                  <a:srgbClr val="252525"/>
                </a:solidFill>
                <a:latin typeface="Segoe UI"/>
                <a:cs typeface="Segoe UI"/>
              </a:rPr>
              <a:t>ALL</a:t>
            </a:r>
            <a:r>
              <a:rPr sz="2000" b="1" spc="35" dirty="0">
                <a:solidFill>
                  <a:srgbClr val="252525"/>
                </a:solidFill>
                <a:latin typeface="Segoe UI"/>
                <a:cs typeface="Segoe UI"/>
              </a:rPr>
              <a:t> 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000" spc="55" dirty="0">
                <a:solidFill>
                  <a:srgbClr val="252525"/>
                </a:solidFill>
                <a:latin typeface="Segoe UI"/>
                <a:cs typeface="Segoe UI"/>
              </a:rPr>
              <a:t> 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work</a:t>
            </a:r>
            <a:r>
              <a:rPr sz="2000" spc="40" dirty="0">
                <a:solidFill>
                  <a:srgbClr val="252525"/>
                </a:solidFill>
                <a:latin typeface="Segoe UI"/>
                <a:cs typeface="Segoe UI"/>
              </a:rPr>
              <a:t>  </a:t>
            </a: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required,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2000" spc="19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Segoe UI"/>
                <a:cs typeface="Segoe UI"/>
              </a:rPr>
              <a:t>ONLY</a:t>
            </a:r>
            <a:r>
              <a:rPr sz="2000" b="1" spc="18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000" spc="18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work</a:t>
            </a:r>
            <a:r>
              <a:rPr sz="2000" spc="19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required</a:t>
            </a:r>
            <a:r>
              <a:rPr sz="2000" spc="19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000" spc="19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complete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000" spc="-6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project</a:t>
            </a:r>
            <a:r>
              <a:rPr sz="20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successfully.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D69AE"/>
              </a:buClr>
              <a:buFont typeface="Wingdings"/>
              <a:buChar char=""/>
            </a:pPr>
            <a:endParaRPr sz="33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buClr>
                <a:srgbClr val="0D69AE"/>
              </a:buClr>
              <a:buSzPct val="120000"/>
              <a:buFont typeface="Wingdings"/>
              <a:buChar char=""/>
              <a:tabLst>
                <a:tab pos="241300" algn="l"/>
                <a:tab pos="1198245" algn="l"/>
                <a:tab pos="2567305" algn="l"/>
                <a:tab pos="3686175" algn="l"/>
                <a:tab pos="4646295" algn="l"/>
              </a:tabLst>
            </a:pP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Scope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	</a:t>
            </a: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including: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252525"/>
                </a:solidFill>
                <a:latin typeface="Segoe UI"/>
                <a:cs typeface="Segoe UI"/>
              </a:rPr>
              <a:t>Project</a:t>
            </a:r>
            <a:r>
              <a:rPr sz="2000" b="1" dirty="0">
                <a:solidFill>
                  <a:srgbClr val="252525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252525"/>
                </a:solidFill>
                <a:latin typeface="Segoe UI"/>
                <a:cs typeface="Segoe UI"/>
              </a:rPr>
              <a:t>scope</a:t>
            </a:r>
            <a:r>
              <a:rPr sz="2000" b="1" dirty="0">
                <a:solidFill>
                  <a:srgbClr val="252525"/>
                </a:solidFill>
                <a:latin typeface="Segoe UI"/>
                <a:cs typeface="Segoe UI"/>
              </a:rPr>
              <a:t>	</a:t>
            </a:r>
            <a:r>
              <a:rPr sz="2000" spc="-25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endParaRPr sz="2000">
              <a:latin typeface="Segoe UI"/>
              <a:cs typeface="Segoe UI"/>
            </a:endParaRPr>
          </a:p>
          <a:p>
            <a:pPr marL="241300">
              <a:lnSpc>
                <a:spcPct val="100000"/>
              </a:lnSpc>
            </a:pPr>
            <a:r>
              <a:rPr sz="2000" b="1" dirty="0">
                <a:solidFill>
                  <a:srgbClr val="252525"/>
                </a:solidFill>
                <a:latin typeface="Segoe UI"/>
                <a:cs typeface="Segoe UI"/>
              </a:rPr>
              <a:t>Product</a:t>
            </a:r>
            <a:r>
              <a:rPr sz="2000" b="1" spc="-9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Segoe UI"/>
                <a:cs typeface="Segoe UI"/>
              </a:rPr>
              <a:t>scope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353311"/>
            <a:ext cx="5931408" cy="32948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Scope</a:t>
            </a:r>
            <a:r>
              <a:rPr sz="3600" spc="-45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dirty="0">
                <a:solidFill>
                  <a:srgbClr val="0D69AE"/>
                </a:solidFill>
                <a:latin typeface="Segoe UI"/>
                <a:cs typeface="Segoe UI"/>
              </a:rPr>
              <a:t>Management</a:t>
            </a:r>
            <a:r>
              <a:rPr sz="3600" spc="-40" dirty="0">
                <a:solidFill>
                  <a:srgbClr val="0D69AE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D69AE"/>
                </a:solidFill>
                <a:latin typeface="Segoe UI"/>
                <a:cs typeface="Segoe UI"/>
              </a:rPr>
              <a:t>Overview</a:t>
            </a:r>
            <a:endParaRPr sz="3600">
              <a:latin typeface="Segoe UI"/>
              <a:cs typeface="Segoe UI"/>
            </a:endParaRPr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1143000"/>
            <a:ext cx="7098792" cy="54650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52185"/>
            <a:chOff x="0" y="0"/>
            <a:chExt cx="12192000" cy="60521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038215"/>
            </a:xfrm>
            <a:custGeom>
              <a:avLst/>
              <a:gdLst/>
              <a:ahLst/>
              <a:cxnLst/>
              <a:rect l="l" t="t" r="r" b="b"/>
              <a:pathLst>
                <a:path w="12192000" h="6038215">
                  <a:moveTo>
                    <a:pt x="121920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12192000" y="60380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D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28262"/>
              <a:ext cx="7455534" cy="42237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13579"/>
              <a:ext cx="670598" cy="10738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744" y="987552"/>
              <a:ext cx="2575560" cy="5638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0251" y="2721051"/>
            <a:ext cx="64890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95" dirty="0">
                <a:solidFill>
                  <a:srgbClr val="FFFFFF"/>
                </a:solidFill>
                <a:latin typeface="Segoe UI"/>
                <a:cs typeface="Segoe UI"/>
              </a:rPr>
              <a:t>HOW</a:t>
            </a:r>
            <a:r>
              <a:rPr sz="3200" spc="4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Segoe UI"/>
                <a:cs typeface="Segoe UI"/>
              </a:rPr>
              <a:t>DO</a:t>
            </a:r>
            <a:r>
              <a:rPr sz="3200" spc="43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sz="3200" spc="3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Segoe UI"/>
                <a:cs typeface="Segoe UI"/>
              </a:rPr>
              <a:t>MANAGE</a:t>
            </a:r>
            <a:r>
              <a:rPr sz="3200" spc="4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Segoe UI"/>
                <a:cs typeface="Segoe UI"/>
              </a:rPr>
              <a:t>SCOPE?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3/18/2021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5"/>
              </a:spcBef>
            </a:pPr>
            <a:r>
              <a:rPr spc="-10" dirty="0"/>
              <a:t>43e-</a:t>
            </a:r>
            <a:r>
              <a:rPr dirty="0"/>
              <a:t>BM/HR/HDCV/FSOFT</a:t>
            </a:r>
            <a:r>
              <a:rPr spc="45" dirty="0"/>
              <a:t> </a:t>
            </a:r>
            <a:r>
              <a:rPr dirty="0"/>
              <a:t>V1.2 -</a:t>
            </a:r>
            <a:r>
              <a:rPr spc="-15" dirty="0"/>
              <a:t> </a:t>
            </a:r>
            <a:r>
              <a:rPr dirty="0"/>
              <a:t>©FPT</a:t>
            </a:r>
            <a:r>
              <a:rPr spc="20" dirty="0"/>
              <a:t> </a:t>
            </a:r>
            <a:r>
              <a:rPr dirty="0"/>
              <a:t>SOFTWARE –</a:t>
            </a:r>
            <a:r>
              <a:rPr spc="-20" dirty="0"/>
              <a:t> </a:t>
            </a:r>
            <a:r>
              <a:rPr spc="-10" dirty="0"/>
              <a:t>Corporate</a:t>
            </a:r>
            <a:r>
              <a:rPr spc="60" dirty="0"/>
              <a:t> </a:t>
            </a:r>
            <a:r>
              <a:rPr dirty="0"/>
              <a:t>Training</a:t>
            </a:r>
            <a:r>
              <a:rPr spc="20" dirty="0"/>
              <a:t> </a:t>
            </a:r>
            <a:r>
              <a:rPr spc="-10" dirty="0"/>
              <a:t>Center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A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942</Words>
  <Application>Microsoft Office PowerPoint</Application>
  <PresentationFormat>Widescreen</PresentationFormat>
  <Paragraphs>240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Segoe UI</vt:lpstr>
      <vt:lpstr>Wingdings</vt:lpstr>
      <vt:lpstr>Office Theme</vt:lpstr>
      <vt:lpstr>Project Scope Management</vt:lpstr>
      <vt:lpstr>Why Do We manage scope?</vt:lpstr>
      <vt:lpstr>WHY DO MANAGE SCOPE?</vt:lpstr>
      <vt:lpstr>Survey</vt:lpstr>
      <vt:lpstr>What does PMI say</vt:lpstr>
      <vt:lpstr>WHAT IS SCOPE MANAGEMENT?</vt:lpstr>
      <vt:lpstr>Scope Management Overview</vt:lpstr>
      <vt:lpstr>Scope Management Overview</vt:lpstr>
      <vt:lpstr>HOW DO WE MANAGE SCOPE?</vt:lpstr>
      <vt:lpstr>Scope Management Processes</vt:lpstr>
      <vt:lpstr>Plan Scope Management</vt:lpstr>
      <vt:lpstr>Plan Scope Management</vt:lpstr>
      <vt:lpstr>Collect Requirement</vt:lpstr>
      <vt:lpstr>Collect Requirement</vt:lpstr>
      <vt:lpstr>Quiz 1</vt:lpstr>
      <vt:lpstr>Define Scope</vt:lpstr>
      <vt:lpstr>Create WBS</vt:lpstr>
      <vt:lpstr>Validate Scope</vt:lpstr>
      <vt:lpstr>Control Scope</vt:lpstr>
      <vt:lpstr>Scope Creep</vt:lpstr>
      <vt:lpstr>Gold Plating</vt:lpstr>
      <vt:lpstr>Quiz 2</vt:lpstr>
      <vt:lpstr>SCOPE MANAGEMENT IN AGILE</vt:lpstr>
      <vt:lpstr>Consideration for Agile model</vt:lpstr>
      <vt:lpstr>SUMMARY</vt:lpstr>
      <vt:lpstr>Thinking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training course &gt;</dc:title>
  <dc:creator>Le Xuan Tung (LDI.TCD)</dc:creator>
  <cp:lastModifiedBy>Phong</cp:lastModifiedBy>
  <cp:revision>3</cp:revision>
  <dcterms:created xsi:type="dcterms:W3CDTF">2023-10-10T09:21:00Z</dcterms:created>
  <dcterms:modified xsi:type="dcterms:W3CDTF">2023-10-10T23:25:20Z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2023-10-10T00:00:00Z</vt:filetime>
  </property>
  <property fmtid="{D5CDD505-2E9C-101B-9397-08002B2CF9AE}" pid="5" name="Producer">
    <vt:lpwstr>Microsoft® PowerPoint® 2016</vt:lpwstr>
  </property>
</Properties>
</file>