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80" r:id="rId4"/>
    <p:sldId id="281" r:id="rId5"/>
    <p:sldId id="283" r:id="rId6"/>
    <p:sldId id="282" r:id="rId7"/>
    <p:sldId id="284" r:id="rId8"/>
    <p:sldId id="285" r:id="rId9"/>
    <p:sldId id="289" r:id="rId10"/>
    <p:sldId id="290" r:id="rId11"/>
    <p:sldId id="286" r:id="rId12"/>
    <p:sldId id="287" r:id="rId13"/>
    <p:sldId id="28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6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22/4/2025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CB6914-9FB7-4AE4-C340-0BEE9A71F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840" y="1253686"/>
            <a:ext cx="9930319" cy="2387600"/>
          </a:xfrm>
        </p:spPr>
        <p:txBody>
          <a:bodyPr>
            <a:normAutofit fontScale="90000"/>
          </a:bodyPr>
          <a:lstStyle/>
          <a:p>
            <a:r>
              <a:rPr lang="en-US" altLang="zh-CN" sz="9600" b="1" dirty="0">
                <a:solidFill>
                  <a:schemeClr val="accent2"/>
                </a:solidFill>
                <a:latin typeface="-apple-system"/>
                <a:ea typeface="方正姚体" panose="02010601030101010101" pitchFamily="2" charset="-122"/>
              </a:rPr>
              <a:t>Map-Reduce Project</a:t>
            </a:r>
            <a:endParaRPr lang="zh-CN" altLang="en-US" sz="9600" b="1" dirty="0">
              <a:solidFill>
                <a:schemeClr val="accent2"/>
              </a:solidFill>
              <a:latin typeface="-apple-system"/>
              <a:ea typeface="方正姚体" panose="02010601030101010101" pitchFamily="2" charset="-122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2449159C-D2A5-86EE-2A93-FE50A168D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724" y="3869549"/>
            <a:ext cx="9144000" cy="1655762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小组成员：欧阳山立、李岩</a:t>
            </a:r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E05-6C83-A066-7EF4-F6F2C456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8DE95-220A-B13E-6BBD-93F919C3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10A112-59B4-812F-1774-34899D9A21EE}"/>
              </a:ext>
            </a:extLst>
          </p:cNvPr>
          <p:cNvSpPr txBox="1"/>
          <p:nvPr/>
        </p:nvSpPr>
        <p:spPr>
          <a:xfrm>
            <a:off x="593387" y="59582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设计思路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06E635-7E87-409F-B539-FEBBCE8F61D3}"/>
              </a:ext>
            </a:extLst>
          </p:cNvPr>
          <p:cNvSpPr txBox="1"/>
          <p:nvPr/>
        </p:nvSpPr>
        <p:spPr>
          <a:xfrm>
            <a:off x="1387002" y="1166604"/>
            <a:ext cx="9417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200000"/>
              </a:lnSpc>
              <a:tabLst>
                <a:tab pos="198120" algn="l"/>
              </a:tabLst>
            </a:pPr>
            <a:r>
              <a:rPr lang="en-US" altLang="zh-CN" sz="2400" b="1" kern="100" dirty="0" err="1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PriceGroupMapper</a:t>
            </a:r>
            <a:r>
              <a:rPr lang="zh-CN" altLang="zh-CN" sz="2400" b="1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输入数据是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outputNotGroup.txt,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是组别信息（组号、时间区间），输出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是对每个主动单计算出的目标结果。</a:t>
            </a:r>
          </a:p>
          <a:p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B07053-ADA7-0BCD-29C4-CDF1BD09BEBE}"/>
              </a:ext>
            </a:extLst>
          </p:cNvPr>
          <p:cNvSpPr txBox="1"/>
          <p:nvPr/>
        </p:nvSpPr>
        <p:spPr>
          <a:xfrm>
            <a:off x="1387002" y="2306079"/>
            <a:ext cx="9488521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200000"/>
              </a:lnSpc>
              <a:tabLst>
                <a:tab pos="198120" algn="l"/>
              </a:tabLst>
            </a:pPr>
            <a:r>
              <a:rPr lang="en-US" altLang="zh-CN" sz="24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PriceGroupReducer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shuffle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PriceGroupReducer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中包含某一组号下所有主动单的目标结果，对这些结果进行求和，便可输出符合需求的最终结果</a:t>
            </a:r>
            <a:r>
              <a:rPr lang="zh-CN" altLang="en-US" kern="100" dirty="0"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同时，</a:t>
            </a:r>
            <a:r>
              <a:rPr lang="en-US" altLang="zh-CN" sz="1800" kern="100" dirty="0" err="1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PriceGroupReducer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setup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（）为输出文件设置了表头。我们也使用了</a:t>
            </a:r>
            <a:r>
              <a:rPr lang="en-US" altLang="zh-CN" sz="1800" kern="100" dirty="0" err="1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TreeMap</a:t>
            </a:r>
            <a:r>
              <a:rPr lang="zh-CN" altLang="zh-CN" sz="1800" kern="100" dirty="0">
                <a:effectLst/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来保证结果按时间顺序输出。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58A92-EF49-CD6C-E8D7-CED473BD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23" y="4500931"/>
            <a:ext cx="5273675" cy="122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07DBF6-2547-EC5E-332A-F7DD3570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0" y="4800228"/>
            <a:ext cx="5270500" cy="42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107ACA-7D09-4759-15C9-821156234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66" y="5145773"/>
            <a:ext cx="5272405" cy="115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2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A6DF-85E9-FE70-6D37-B6073BFBD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6FA92-3CD5-3678-EBEE-9515A7C7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B6127-0078-1346-50C2-3A6C63C9D17C}"/>
              </a:ext>
            </a:extLst>
          </p:cNvPr>
          <p:cNvSpPr txBox="1"/>
          <p:nvPr/>
        </p:nvSpPr>
        <p:spPr>
          <a:xfrm>
            <a:off x="593387" y="59582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优化和改进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7ADA56-598E-6ECA-68EF-064C643DF021}"/>
              </a:ext>
            </a:extLst>
          </p:cNvPr>
          <p:cNvSpPr txBox="1"/>
          <p:nvPr/>
        </p:nvSpPr>
        <p:spPr>
          <a:xfrm>
            <a:off x="1387002" y="1511291"/>
            <a:ext cx="9417996" cy="426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在最初的方案中，我们使用</a:t>
            </a:r>
            <a:r>
              <a:rPr lang="en-US" altLang="zh-CN" sz="20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cashe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缓存委托表数据，这导致存入缓存以及在</a:t>
            </a:r>
            <a:r>
              <a:rPr lang="en-US" altLang="zh-CN" sz="20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PriceMapper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setup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读取缓存都会消耗大量时间，在后续逻辑保持前文所述的情况下，计算示例题目（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000001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、十分钟）所需时间约为三分十秒。</a:t>
            </a:r>
            <a:endParaRPr lang="en-US" altLang="zh-CN" sz="20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endParaRPr lang="en-US" altLang="zh-CN" sz="20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最终，我们发现了买卖方委托索引的特征，便利用这一特征成功舍去了从委托表中获取委托时间的步骤，更加高效得得出主动单集合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FDC9-5ABE-B186-7F3C-672C0A74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EC331-514E-3793-634F-62BF3A85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EAA8E2-C9A0-0D7F-0026-A947CCB1D1EC}"/>
              </a:ext>
            </a:extLst>
          </p:cNvPr>
          <p:cNvSpPr txBox="1"/>
          <p:nvPr/>
        </p:nvSpPr>
        <p:spPr>
          <a:xfrm>
            <a:off x="593387" y="-124171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可视化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F60B25-2CCC-C0A5-5297-66F80111ED29}"/>
              </a:ext>
            </a:extLst>
          </p:cNvPr>
          <p:cNvSpPr txBox="1"/>
          <p:nvPr/>
        </p:nvSpPr>
        <p:spPr>
          <a:xfrm>
            <a:off x="1387002" y="1042565"/>
            <a:ext cx="941799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200000"/>
              </a:lnSpc>
              <a:tabLst>
                <a:tab pos="1243965" algn="l"/>
              </a:tabLst>
            </a:pP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在可视化的部分中，我们采用了写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Java Script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的方式，用一个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文件实现了我们的结果展示。在主程序运行得到结果并输出为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文件后，通过网页打开文件，并根据选择的时间段展示对应时间段内的结果数据。效果示例如下：</a:t>
            </a:r>
          </a:p>
          <a:p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4851A5-AE25-BBE0-FD9C-D60259B83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86" y="2861562"/>
            <a:ext cx="5867120" cy="333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4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87BC4-80E5-688E-B9ED-31979004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9E893-96AF-6CFE-930D-DA6E49C1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C855E4-6493-884C-87BA-2A413721E2CC}"/>
              </a:ext>
            </a:extLst>
          </p:cNvPr>
          <p:cNvSpPr txBox="1"/>
          <p:nvPr/>
        </p:nvSpPr>
        <p:spPr>
          <a:xfrm>
            <a:off x="593387" y="-66616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可视化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A5082-F09E-6346-DDB9-8A651F798895}"/>
              </a:ext>
            </a:extLst>
          </p:cNvPr>
          <p:cNvSpPr txBox="1"/>
          <p:nvPr/>
        </p:nvSpPr>
        <p:spPr>
          <a:xfrm>
            <a:off x="1304317" y="1211358"/>
            <a:ext cx="9417996" cy="497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第一个部分为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编辑页面组件，通过不断调整参数常数得到了比较理想的页面布局和艺术效果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第二部分向页面添加组件，通过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div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划分出不同的行，上下保持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20px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的行距</a:t>
            </a:r>
            <a:r>
              <a:rPr lang="zh-CN" altLang="en-US" kern="1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最后在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script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部分，通过三个方法，分别是</a:t>
            </a: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splitOutput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：将读入的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按“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”分割得到一个二维数组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filterOutput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：对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split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后的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output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进行处理，选取在所需时间范围内的数据，并传入最后的</a:t>
            </a: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plotOut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plotOut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：通过循环所有</a:t>
            </a: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filteredData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内的数据并设置为表格内成分（表头、主表），将表格在网页页面显示出来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3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EAF46-8A33-4E73-B0B9-DA5690A4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7CB2020-92A4-4C60-6F79-447635694E34}"/>
              </a:ext>
            </a:extLst>
          </p:cNvPr>
          <p:cNvSpPr/>
          <p:nvPr/>
        </p:nvSpPr>
        <p:spPr>
          <a:xfrm>
            <a:off x="2900216" y="2223169"/>
            <a:ext cx="7237879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096A9-F09F-2060-D2C7-6649AE8A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F2CB36-DDD7-E11E-E31E-DD5D0CF9DE95}"/>
              </a:ext>
            </a:extLst>
          </p:cNvPr>
          <p:cNvSpPr txBox="1"/>
          <p:nvPr/>
        </p:nvSpPr>
        <p:spPr>
          <a:xfrm>
            <a:off x="695528" y="424369"/>
            <a:ext cx="5175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问题概述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9B66EB-6C54-D33D-2522-45FC30B6B2A0}"/>
              </a:ext>
            </a:extLst>
          </p:cNvPr>
          <p:cNvSpPr txBox="1"/>
          <p:nvPr/>
        </p:nvSpPr>
        <p:spPr>
          <a:xfrm>
            <a:off x="1430776" y="2305615"/>
            <a:ext cx="9417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该项目名为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HYQiHei"/>
              </a:rPr>
              <a:t>股票市场的主力资金流向计算，背景是股票市场的交易环境，大体需求为根据给定的股票市场数据（包括委托表和成交表），在给定的计算规则下，算出指定股票的输出数据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HYQiHei"/>
              </a:rPr>
              <a:t>。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并根据输入的参数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Twindow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进行分组呈现。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5C8CD-2137-8978-F7AA-08700BD4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272A8-9F42-EC8F-FCA6-7C769C3C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4FD5E-368B-00C0-B438-831B0D0BC008}"/>
              </a:ext>
            </a:extLst>
          </p:cNvPr>
          <p:cNvSpPr txBox="1"/>
          <p:nvPr/>
        </p:nvSpPr>
        <p:spPr>
          <a:xfrm>
            <a:off x="671209" y="550828"/>
            <a:ext cx="5175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任务理解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9978B8-133E-19CF-70F6-4634C2BB63B8}"/>
              </a:ext>
            </a:extLst>
          </p:cNvPr>
          <p:cNvSpPr txBox="1"/>
          <p:nvPr/>
        </p:nvSpPr>
        <p:spPr>
          <a:xfrm>
            <a:off x="1245950" y="1702285"/>
            <a:ext cx="9770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输入数据：输入数据包含四个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文件，分别是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am_order.txt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pm_order.txt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am_trade.txt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pm_trade.txt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，其中各表均包含十几个字段，我们需要根据计算逻辑需要，筛选出关键数据，如委托表中的委托索引、委托时间和买卖方标记以及成交表中的卖方委托索引、买方委托索引、成交时间、成交价格、成交量、成交类别和证券代码。</a:t>
            </a:r>
            <a:endParaRPr lang="en-US" altLang="zh-CN" sz="2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对于每笔成交单，我们将会根据其买卖方委托索引去匹配买卖委托时间并进行比较，以将其分类为主动买单或主动卖单（买方委托时间大即为主动买单，卖方委托时间大即为主动卖单）。</a:t>
            </a:r>
          </a:p>
          <a:p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8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EDAF-60AC-CEB0-8EC4-B2680A90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36C82-3F40-1633-8A56-188AD3FD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E605BC-85C7-904B-A11E-EBADC73F3858}"/>
              </a:ext>
            </a:extLst>
          </p:cNvPr>
          <p:cNvSpPr txBox="1"/>
          <p:nvPr/>
        </p:nvSpPr>
        <p:spPr>
          <a:xfrm>
            <a:off x="695528" y="424369"/>
            <a:ext cx="5175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任务理解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D45E2D-9740-8206-3071-08A4F81F9472}"/>
              </a:ext>
            </a:extLst>
          </p:cNvPr>
          <p:cNvSpPr txBox="1"/>
          <p:nvPr/>
        </p:nvSpPr>
        <p:spPr>
          <a:xfrm>
            <a:off x="1161645" y="1588935"/>
            <a:ext cx="94179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：根据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将目标时间区间（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9:30 - 11:30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13:00 - 15:00)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均分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例如：若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为十分钟，则目标时间区间将会被分为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个小时间区间，第一个小时间区间会是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9:30 - 9:40</a:t>
            </a:r>
            <a:r>
              <a:rPr lang="zh-CN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。最后的输出结果将以小时间区间为单位。</a:t>
            </a:r>
            <a:endParaRPr lang="en-US" altLang="zh-CN" sz="2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成交类型：</a:t>
            </a:r>
            <a:r>
              <a:rPr lang="en-US" altLang="zh-CN" sz="24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kern="1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表示确实成交。</a:t>
            </a:r>
            <a:endParaRPr lang="en-US" altLang="zh-CN" sz="2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6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6372-A327-B002-0486-EC67D324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40223-A64C-4E73-7678-2A408A41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1A7062-0AD4-A145-D219-AFF443D75C85}"/>
              </a:ext>
            </a:extLst>
          </p:cNvPr>
          <p:cNvSpPr txBox="1"/>
          <p:nvPr/>
        </p:nvSpPr>
        <p:spPr>
          <a:xfrm>
            <a:off x="695528" y="424369"/>
            <a:ext cx="5175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任务理解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71C412-3545-6CFD-FA6B-5990DD826961}"/>
              </a:ext>
            </a:extLst>
          </p:cNvPr>
          <p:cNvSpPr txBox="1"/>
          <p:nvPr/>
        </p:nvSpPr>
        <p:spPr>
          <a:xfrm>
            <a:off x="1215147" y="1343762"/>
            <a:ext cx="9417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区分大小单类别：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15BAA-E174-6406-4F61-A19AC87C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3" y="1945049"/>
            <a:ext cx="6246231" cy="2865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61C74C-2558-BCDA-2171-B5AED08BB160}"/>
              </a:ext>
            </a:extLst>
          </p:cNvPr>
          <p:cNvSpPr txBox="1"/>
          <p:nvPr/>
        </p:nvSpPr>
        <p:spPr>
          <a:xfrm>
            <a:off x="3398600" y="5079871"/>
            <a:ext cx="6096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划分时间区间进行输出</a:t>
            </a:r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79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8ACB-7432-8C04-4697-68B52EF25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AFABD-DF55-838C-4877-DDE9777D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D93100-0B1E-DE5B-E885-03E47C958097}"/>
              </a:ext>
            </a:extLst>
          </p:cNvPr>
          <p:cNvSpPr txBox="1"/>
          <p:nvPr/>
        </p:nvSpPr>
        <p:spPr>
          <a:xfrm>
            <a:off x="593387" y="59582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难点分析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3E50C8-7928-337B-52F9-A37D7556CDE6}"/>
              </a:ext>
            </a:extLst>
          </p:cNvPr>
          <p:cNvSpPr txBox="1"/>
          <p:nvPr/>
        </p:nvSpPr>
        <p:spPr>
          <a:xfrm>
            <a:off x="1387002" y="1566417"/>
            <a:ext cx="94179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en-US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将成交单分为主动买单或主动卖单：在这个过程中，涉及到成交表和委托表的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join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（或类似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join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的操作），初步设想是通过缓存委托表或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map-join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的方式实现。然而，可以预想这一过程将消耗大量时间，将成为后续优化的难点。</a:t>
            </a:r>
          </a:p>
          <a:p>
            <a:pPr indent="266700" algn="just">
              <a:lnSpc>
                <a:spcPct val="200000"/>
              </a:lnSpc>
            </a:pPr>
            <a:r>
              <a:rPr lang="en-US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是一个可变参数，根据</a:t>
            </a:r>
            <a:r>
              <a:rPr lang="en-US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T-window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对时间进行分区的过程中，区间边界的数据很可能分类有误，在具体实现过程中将需要若干次调试。</a:t>
            </a:r>
          </a:p>
          <a:p>
            <a:pPr indent="266700" algn="just">
              <a:lnSpc>
                <a:spcPct val="200000"/>
              </a:lnSpc>
            </a:pPr>
            <a:r>
              <a:rPr lang="en-US" altLang="zh-CN" sz="20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20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分类大小单的逻辑可能出现理解错误。</a:t>
            </a:r>
          </a:p>
          <a:p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2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02856-C569-CFEC-A48B-A954D0733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38815-76F0-3CA8-4346-635A1704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A6579-26F2-2E22-1F37-E5FA8561CD97}"/>
              </a:ext>
            </a:extLst>
          </p:cNvPr>
          <p:cNvSpPr txBox="1"/>
          <p:nvPr/>
        </p:nvSpPr>
        <p:spPr>
          <a:xfrm>
            <a:off x="593387" y="59582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技术方案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D556FA-7D1C-0081-A296-6694F039B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50" y="1370063"/>
            <a:ext cx="5025316" cy="4753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4A5886-E1D1-FCE4-58DA-2FB3140F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2" y="1096659"/>
            <a:ext cx="3813103" cy="47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953CC-4191-C34F-3920-918FD43F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02A5F-D9ED-F9E8-5E9D-B6245FD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1D7227-BDF3-0916-4B96-7D68B5B9C9B6}"/>
              </a:ext>
            </a:extLst>
          </p:cNvPr>
          <p:cNvSpPr txBox="1"/>
          <p:nvPr/>
        </p:nvSpPr>
        <p:spPr>
          <a:xfrm>
            <a:off x="593387" y="59582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设计思路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69F64D-4F30-3257-AA26-5EF6B4D71D5D}"/>
              </a:ext>
            </a:extLst>
          </p:cNvPr>
          <p:cNvSpPr txBox="1"/>
          <p:nvPr/>
        </p:nvSpPr>
        <p:spPr>
          <a:xfrm>
            <a:off x="1387002" y="1328653"/>
            <a:ext cx="94179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200000"/>
              </a:lnSpc>
              <a:tabLst>
                <a:tab pos="198120" algn="l"/>
              </a:tabLst>
            </a:pPr>
            <a:r>
              <a:rPr lang="en-US" altLang="zh-CN" sz="24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PriceMapper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这是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job1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mapper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类，起到为成交表数据标记所属时间区间以及主动买或卖单的作用。首先，在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setup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（）中接收两个参数，分布是将要查询的股票代码</a:t>
            </a: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securityID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Twindow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。接着，在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（）中，我们解析成交表的数据，筛选其中将要用到的字段：交易时间、股票代码、买方委托索引、卖方委托索引、成交价格和成交量。然后我们判断买卖方委托索引均不为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后完成刚刚提及的逻辑，“若买方委托索引大于卖方委托索引，则该成交为主动买单，否则相反”。</a:t>
            </a:r>
          </a:p>
          <a:p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57D47-135A-8F43-8CAE-0ACEEEA7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99705-DBDD-5F3E-9CCA-24A63DD4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4BD0B-7E8F-444B-7906-DC210B95C526}"/>
              </a:ext>
            </a:extLst>
          </p:cNvPr>
          <p:cNvSpPr txBox="1"/>
          <p:nvPr/>
        </p:nvSpPr>
        <p:spPr>
          <a:xfrm>
            <a:off x="593387" y="59582"/>
            <a:ext cx="5175115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4400" b="1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设计思路</a:t>
            </a:r>
            <a:endParaRPr lang="zh-CN" altLang="zh-CN" sz="44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5382F2-CEB9-5D96-BDDC-6BF1C5BF0B14}"/>
              </a:ext>
            </a:extLst>
          </p:cNvPr>
          <p:cNvSpPr txBox="1"/>
          <p:nvPr/>
        </p:nvSpPr>
        <p:spPr>
          <a:xfrm>
            <a:off x="1306950" y="1111125"/>
            <a:ext cx="9283025" cy="183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200000"/>
              </a:lnSpc>
              <a:tabLst>
                <a:tab pos="198120" algn="l"/>
              </a:tabLst>
            </a:pPr>
            <a:r>
              <a:rPr lang="en-US" altLang="zh-CN" sz="24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TineGrouping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TimeGrouping</a:t>
            </a:r>
            <a:r>
              <a:rPr lang="zh-CN" altLang="zh-CN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是我们为了根据交易时间标记所属时间区间而专门设计的列，包含一个属性和一个方法，属性即</a:t>
            </a:r>
            <a:r>
              <a:rPr lang="en-US" altLang="zh-CN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Twindow</a:t>
            </a:r>
            <a:r>
              <a:rPr lang="zh-CN" altLang="zh-CN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，由外界传入，方法名为</a:t>
            </a:r>
            <a:r>
              <a:rPr lang="en-US" altLang="zh-CN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findTimeGroup</a:t>
            </a:r>
            <a:r>
              <a:rPr lang="zh-CN" altLang="zh-CN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（），能够返回一个键值对，由所属时间区间对应的升序序号以及该区间组成。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6E6E3B-8C12-81B5-5441-55305662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25" y="3133431"/>
            <a:ext cx="5266690" cy="241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32E771-B8A4-B309-C9E9-D8C0C11D31F6}"/>
              </a:ext>
            </a:extLst>
          </p:cNvPr>
          <p:cNvSpPr txBox="1"/>
          <p:nvPr/>
        </p:nvSpPr>
        <p:spPr>
          <a:xfrm>
            <a:off x="1454487" y="3375366"/>
            <a:ext cx="9135488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200000"/>
              </a:lnSpc>
              <a:tabLst>
                <a:tab pos="198120" algn="l"/>
              </a:tabLst>
            </a:pPr>
            <a:r>
              <a:rPr lang="en-US" altLang="zh-CN" sz="2400" b="1" kern="100" dirty="0" err="1">
                <a:effectLst/>
                <a:latin typeface="-apple-system"/>
                <a:ea typeface="幼圆" panose="02010509060101010101" pitchFamily="49" charset="-122"/>
                <a:cs typeface="Times New Roman" panose="02020603050405020304" pitchFamily="18" charset="0"/>
              </a:rPr>
              <a:t>PriceReducer</a:t>
            </a:r>
            <a:r>
              <a:rPr lang="en-US" altLang="zh-CN" sz="2400" b="1" kern="100" dirty="0">
                <a:effectLst/>
                <a:latin typeface="-apple-system"/>
                <a:ea typeface="幼圆" panose="020105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shuffle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之后，每一行输入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values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包含了某组别下某一主动买（卖）单的各个组成委托所贡献的部分，</a:t>
            </a:r>
            <a:r>
              <a:rPr lang="en-US" altLang="zh-CN" sz="1800" kern="100" dirty="0" err="1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PriceReducer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可以将各部分的成交量和成交额求和，得到该主动单的总成交量和成交额，接着，便可以对此主动单进行分类（超大、大、中、小），并对每个主动单进行目标结果的计算（主力净流入、超大主动卖单成交量等）。</a:t>
            </a:r>
          </a:p>
        </p:txBody>
      </p:sp>
    </p:spTree>
    <p:extLst>
      <p:ext uri="{BB962C8B-B14F-4D97-AF65-F5344CB8AC3E}">
        <p14:creationId xmlns:p14="http://schemas.microsoft.com/office/powerpoint/2010/main" val="23916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1149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微软雅黑</vt:lpstr>
      <vt:lpstr>幼圆</vt:lpstr>
      <vt:lpstr>Arial</vt:lpstr>
      <vt:lpstr>Calibri</vt:lpstr>
      <vt:lpstr>Calibri Light</vt:lpstr>
      <vt:lpstr>Office 主题​​</vt:lpstr>
      <vt:lpstr>Map-Reduce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山立 欧阳</cp:lastModifiedBy>
  <cp:revision>5</cp:revision>
  <dcterms:created xsi:type="dcterms:W3CDTF">2019-10-15T12:38:53Z</dcterms:created>
  <dcterms:modified xsi:type="dcterms:W3CDTF">2025-04-22T03:02:03Z</dcterms:modified>
</cp:coreProperties>
</file>