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98" r:id="rId5"/>
    <p:sldId id="310" r:id="rId6"/>
    <p:sldId id="302" r:id="rId7"/>
    <p:sldId id="311" r:id="rId8"/>
    <p:sldId id="312" r:id="rId9"/>
    <p:sldId id="295" r:id="rId10"/>
    <p:sldId id="303" r:id="rId11"/>
    <p:sldId id="304" r:id="rId12"/>
    <p:sldId id="305" r:id="rId13"/>
    <p:sldId id="306" r:id="rId14"/>
    <p:sldId id="307" r:id="rId15"/>
    <p:sldId id="308" r:id="rId16"/>
    <p:sldId id="309"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475894-9858-4E61-8F7D-3E8B7D8DCAF8}">
          <p14:sldIdLst>
            <p14:sldId id="298"/>
            <p14:sldId id="310"/>
            <p14:sldId id="302"/>
            <p14:sldId id="311"/>
            <p14:sldId id="312"/>
            <p14:sldId id="295"/>
            <p14:sldId id="303"/>
            <p14:sldId id="304"/>
            <p14:sldId id="305"/>
            <p14:sldId id="306"/>
            <p14:sldId id="307"/>
            <p14:sldId id="308"/>
            <p14:sldId id="309"/>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12" autoAdjust="0"/>
  </p:normalViewPr>
  <p:slideViewPr>
    <p:cSldViewPr snapToGrid="0">
      <p:cViewPr varScale="1">
        <p:scale>
          <a:sx n="69" d="100"/>
          <a:sy n="69" d="100"/>
        </p:scale>
        <p:origin x="780" y="66"/>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9/26/2022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9/26/2022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Collumn</a:t>
            </a:r>
            <a:r>
              <a:rPr lang="en-US" dirty="0" smtClean="0"/>
              <a:t> y stand for people </a:t>
            </a:r>
            <a:r>
              <a:rPr lang="en-US" dirty="0" err="1" smtClean="0"/>
              <a:t>subcribe</a:t>
            </a:r>
            <a:r>
              <a:rPr lang="en-US" dirty="0" smtClean="0"/>
              <a:t> or not and the success rate is</a:t>
            </a:r>
            <a:r>
              <a:rPr lang="en-US" baseline="0" dirty="0" smtClean="0"/>
              <a:t> number of people is </a:t>
            </a:r>
            <a:r>
              <a:rPr lang="en-US" baseline="0" dirty="0" err="1" smtClean="0"/>
              <a:t>subcribe</a:t>
            </a:r>
            <a:r>
              <a:rPr lang="en-US" baseline="0" dirty="0" smtClean="0"/>
              <a:t> per total</a:t>
            </a:r>
          </a:p>
          <a:p>
            <a:r>
              <a:rPr lang="en-US" baseline="0" dirty="0" smtClean="0"/>
              <a:t>And failure rate is similar but y is no</a:t>
            </a:r>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144622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Gần</a:t>
            </a:r>
            <a:r>
              <a:rPr lang="en-US" dirty="0" smtClean="0"/>
              <a:t> </a:t>
            </a:r>
            <a:r>
              <a:rPr lang="en-US" dirty="0" err="1" smtClean="0"/>
              <a:t>độ</a:t>
            </a:r>
            <a:r>
              <a:rPr lang="en-US" baseline="0" dirty="0" smtClean="0"/>
              <a:t> </a:t>
            </a:r>
            <a:r>
              <a:rPr lang="en-US" baseline="0" dirty="0" err="1" smtClean="0"/>
              <a:t>tuổi</a:t>
            </a:r>
            <a:r>
              <a:rPr lang="en-US" baseline="0" dirty="0" smtClean="0"/>
              <a:t> 32 </a:t>
            </a:r>
            <a:r>
              <a:rPr lang="en-US" baseline="0" dirty="0" err="1" smtClean="0"/>
              <a:t>thì</a:t>
            </a:r>
            <a:r>
              <a:rPr lang="en-US" baseline="0" dirty="0" smtClean="0"/>
              <a:t> </a:t>
            </a:r>
            <a:r>
              <a:rPr lang="en-US" baseline="0" dirty="0" err="1" smtClean="0"/>
              <a:t>mn</a:t>
            </a:r>
            <a:r>
              <a:rPr lang="en-US" baseline="0" dirty="0" smtClean="0"/>
              <a:t> </a:t>
            </a:r>
            <a:r>
              <a:rPr lang="en-US" baseline="0" dirty="0" err="1" smtClean="0"/>
              <a:t>đăng</a:t>
            </a:r>
            <a:r>
              <a:rPr lang="en-US" baseline="0" dirty="0" smtClean="0"/>
              <a:t> </a:t>
            </a:r>
            <a:r>
              <a:rPr lang="en-US" baseline="0" dirty="0" err="1" smtClean="0"/>
              <a:t>kí</a:t>
            </a:r>
            <a:r>
              <a:rPr lang="en-US" baseline="0" dirty="0" smtClean="0"/>
              <a:t> </a:t>
            </a:r>
            <a:r>
              <a:rPr lang="en-US" baseline="0" dirty="0" err="1" smtClean="0"/>
              <a:t>nhiều</a:t>
            </a:r>
            <a:r>
              <a:rPr lang="en-US" baseline="0" dirty="0" smtClean="0"/>
              <a:t> </a:t>
            </a:r>
            <a:r>
              <a:rPr lang="en-US" baseline="0" dirty="0" err="1" smtClean="0"/>
              <a:t>nhất</a:t>
            </a:r>
            <a:r>
              <a:rPr lang="en-US" baseline="0" dirty="0" smtClean="0"/>
              <a:t> </a:t>
            </a:r>
            <a:r>
              <a:rPr lang="en-US" baseline="0" dirty="0" err="1" smtClean="0"/>
              <a:t>và</a:t>
            </a:r>
            <a:r>
              <a:rPr lang="en-US" baseline="0" dirty="0" smtClean="0"/>
              <a:t> </a:t>
            </a:r>
            <a:r>
              <a:rPr lang="en-US" baseline="0" dirty="0" err="1" smtClean="0"/>
              <a:t>càng</a:t>
            </a:r>
            <a:r>
              <a:rPr lang="en-US" baseline="0" dirty="0" smtClean="0"/>
              <a:t> </a:t>
            </a:r>
            <a:r>
              <a:rPr lang="en-US" baseline="0" dirty="0" err="1" smtClean="0"/>
              <a:t>xa</a:t>
            </a:r>
            <a:r>
              <a:rPr lang="en-US" baseline="0" dirty="0" smtClean="0"/>
              <a:t> </a:t>
            </a:r>
            <a:r>
              <a:rPr lang="en-US" baseline="0" dirty="0" err="1" smtClean="0"/>
              <a:t>tuổi</a:t>
            </a:r>
            <a:r>
              <a:rPr lang="en-US" baseline="0" dirty="0" smtClean="0"/>
              <a:t> 32 </a:t>
            </a:r>
            <a:r>
              <a:rPr lang="en-US" baseline="0" dirty="0" err="1" smtClean="0"/>
              <a:t>thì</a:t>
            </a:r>
            <a:r>
              <a:rPr lang="en-US" baseline="0" dirty="0" smtClean="0"/>
              <a:t> </a:t>
            </a:r>
            <a:r>
              <a:rPr lang="en-US" baseline="0" dirty="0" err="1" smtClean="0"/>
              <a:t>càng</a:t>
            </a:r>
            <a:r>
              <a:rPr lang="en-US" baseline="0" dirty="0" smtClean="0"/>
              <a:t> </a:t>
            </a:r>
            <a:r>
              <a:rPr lang="en-US" baseline="0" dirty="0" err="1" smtClean="0"/>
              <a:t>ít</a:t>
            </a:r>
            <a:r>
              <a:rPr lang="en-US" baseline="0" dirty="0" smtClean="0"/>
              <a:t> </a:t>
            </a:r>
            <a:r>
              <a:rPr lang="en-US" baseline="0" dirty="0" err="1" smtClean="0"/>
              <a:t>người</a:t>
            </a:r>
            <a:r>
              <a:rPr lang="en-US" baseline="0" dirty="0" smtClean="0"/>
              <a:t> </a:t>
            </a:r>
            <a:r>
              <a:rPr lang="en-US" baseline="0" dirty="0" err="1" smtClean="0"/>
              <a:t>đăng</a:t>
            </a:r>
            <a:r>
              <a:rPr lang="en-US" baseline="0" dirty="0" smtClean="0"/>
              <a:t> </a:t>
            </a:r>
            <a:r>
              <a:rPr lang="en-US" baseline="0" dirty="0" err="1" smtClean="0"/>
              <a:t>kí</a:t>
            </a:r>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426803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Rút</a:t>
            </a:r>
            <a:r>
              <a:rPr lang="en-US" baseline="0" dirty="0" smtClean="0"/>
              <a:t> </a:t>
            </a:r>
            <a:r>
              <a:rPr lang="en-US" baseline="0" dirty="0" err="1" smtClean="0"/>
              <a:t>ra</a:t>
            </a:r>
            <a:r>
              <a:rPr lang="en-US" baseline="0" dirty="0" smtClean="0"/>
              <a:t> </a:t>
            </a:r>
            <a:r>
              <a:rPr lang="en-US" baseline="0" dirty="0" err="1" smtClean="0"/>
              <a:t>kết</a:t>
            </a:r>
            <a:r>
              <a:rPr lang="en-US" baseline="0" dirty="0" smtClean="0"/>
              <a:t> </a:t>
            </a:r>
            <a:r>
              <a:rPr lang="en-US" baseline="0" dirty="0" err="1" smtClean="0"/>
              <a:t>luận</a:t>
            </a:r>
            <a:r>
              <a:rPr lang="en-US" baseline="0" dirty="0" smtClean="0"/>
              <a:t> : </a:t>
            </a:r>
            <a:r>
              <a:rPr lang="en-US" baseline="0" dirty="0" err="1" smtClean="0"/>
              <a:t>nên</a:t>
            </a:r>
            <a:r>
              <a:rPr lang="en-US" baseline="0" dirty="0" smtClean="0"/>
              <a:t> </a:t>
            </a:r>
            <a:r>
              <a:rPr lang="en-US" baseline="0" dirty="0" err="1" smtClean="0"/>
              <a:t>quảng</a:t>
            </a:r>
            <a:r>
              <a:rPr lang="en-US" baseline="0" dirty="0" smtClean="0"/>
              <a:t> </a:t>
            </a:r>
            <a:r>
              <a:rPr lang="en-US" baseline="0" dirty="0" err="1" smtClean="0"/>
              <a:t>bá</a:t>
            </a:r>
            <a:r>
              <a:rPr lang="en-US" baseline="0" dirty="0" smtClean="0"/>
              <a:t> </a:t>
            </a:r>
            <a:r>
              <a:rPr lang="en-US" baseline="0" dirty="0" err="1" smtClean="0"/>
              <a:t>cho</a:t>
            </a:r>
            <a:r>
              <a:rPr lang="en-US" baseline="0" dirty="0" smtClean="0"/>
              <a:t> </a:t>
            </a:r>
            <a:r>
              <a:rPr lang="en-US" baseline="0" dirty="0" err="1" smtClean="0"/>
              <a:t>những</a:t>
            </a:r>
            <a:r>
              <a:rPr lang="en-US" baseline="0" dirty="0" smtClean="0"/>
              <a:t> </a:t>
            </a:r>
            <a:r>
              <a:rPr lang="en-US" baseline="0" dirty="0" err="1" smtClean="0"/>
              <a:t>cặp</a:t>
            </a:r>
            <a:r>
              <a:rPr lang="en-US" baseline="0" dirty="0" smtClean="0"/>
              <a:t> </a:t>
            </a:r>
            <a:r>
              <a:rPr lang="en-US" baseline="0" dirty="0" err="1" smtClean="0"/>
              <a:t>đôi</a:t>
            </a:r>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68381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smtClean="0"/>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smtClean="0"/>
              <a:t>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smtClean="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xmlns=""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xmlns=""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2592"/>
            <a:ext cx="8991600" cy="1725889"/>
          </a:xfrm>
        </p:spPr>
        <p:txBody>
          <a:bodyPr/>
          <a:lstStyle/>
          <a:p>
            <a:r>
              <a:rPr lang="en-US" b="0" dirty="0"/>
              <a:t>Analyse marketing data for call campaign by Bank</a:t>
            </a:r>
            <a:endParaRPr lang="en-US" dirty="0"/>
          </a:p>
        </p:txBody>
      </p:sp>
      <p:sp>
        <p:nvSpPr>
          <p:cNvPr id="5" name="TextBox 4"/>
          <p:cNvSpPr txBox="1"/>
          <p:nvPr/>
        </p:nvSpPr>
        <p:spPr>
          <a:xfrm>
            <a:off x="10141695" y="4747923"/>
            <a:ext cx="1925271" cy="923330"/>
          </a:xfrm>
          <a:prstGeom prst="rect">
            <a:avLst/>
          </a:prstGeom>
          <a:noFill/>
        </p:spPr>
        <p:txBody>
          <a:bodyPr wrap="none" rtlCol="0">
            <a:spAutoFit/>
          </a:bodyPr>
          <a:lstStyle/>
          <a:p>
            <a:r>
              <a:rPr lang="en-US" dirty="0" smtClean="0"/>
              <a:t>Tran </a:t>
            </a:r>
            <a:r>
              <a:rPr lang="en-US" dirty="0" err="1" smtClean="0"/>
              <a:t>Trung</a:t>
            </a:r>
            <a:r>
              <a:rPr lang="en-US" dirty="0" smtClean="0"/>
              <a:t> </a:t>
            </a:r>
            <a:r>
              <a:rPr lang="en-US" dirty="0" err="1" smtClean="0"/>
              <a:t>Kien</a:t>
            </a:r>
            <a:r>
              <a:rPr lang="en-US" dirty="0" smtClean="0"/>
              <a:t> </a:t>
            </a:r>
          </a:p>
          <a:p>
            <a:r>
              <a:rPr lang="en-US" dirty="0" smtClean="0"/>
              <a:t>Ly </a:t>
            </a:r>
            <a:r>
              <a:rPr lang="en-US" dirty="0" err="1" smtClean="0"/>
              <a:t>Tu</a:t>
            </a:r>
            <a:r>
              <a:rPr lang="en-US" dirty="0" smtClean="0"/>
              <a:t> Long</a:t>
            </a:r>
          </a:p>
          <a:p>
            <a:r>
              <a:rPr lang="en-US" dirty="0" smtClean="0"/>
              <a:t>Nguyen Van Dung</a:t>
            </a:r>
            <a:endParaRPr lang="en-US" dirty="0"/>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489058"/>
            <a:ext cx="11328000" cy="432000"/>
          </a:xfrm>
        </p:spPr>
        <p:txBody>
          <a:bodyPr/>
          <a:lstStyle/>
          <a:p>
            <a:pPr fontAlgn="base"/>
            <a:r>
              <a:rPr lang="en-US" dirty="0" smtClean="0"/>
              <a:t>Query </a:t>
            </a:r>
            <a:r>
              <a:rPr lang="en-US" dirty="0" smtClean="0"/>
              <a:t>5 :</a:t>
            </a:r>
            <a:r>
              <a:rPr lang="en-US" b="0" dirty="0"/>
              <a:t>Check if age matters in marketing subscription for deposit </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7" name="Rectangle 6"/>
          <p:cNvSpPr/>
          <p:nvPr/>
        </p:nvSpPr>
        <p:spPr>
          <a:xfrm>
            <a:off x="10254343" y="6217919"/>
            <a:ext cx="1188720" cy="58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601539" y="1267098"/>
            <a:ext cx="10697832" cy="4950822"/>
          </a:xfrm>
          <a:prstGeom prst="rect">
            <a:avLst/>
          </a:prstGeom>
        </p:spPr>
      </p:pic>
    </p:spTree>
    <p:extLst>
      <p:ext uri="{BB962C8B-B14F-4D97-AF65-F5344CB8AC3E}">
        <p14:creationId xmlns:p14="http://schemas.microsoft.com/office/powerpoint/2010/main" val="3421431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489058"/>
            <a:ext cx="11328000" cy="432000"/>
          </a:xfrm>
        </p:spPr>
        <p:txBody>
          <a:bodyPr/>
          <a:lstStyle/>
          <a:p>
            <a:pPr fontAlgn="base"/>
            <a:r>
              <a:rPr lang="en-US" dirty="0" smtClean="0"/>
              <a:t>Query </a:t>
            </a:r>
            <a:r>
              <a:rPr lang="en-US" dirty="0" smtClean="0"/>
              <a:t>6 :</a:t>
            </a:r>
            <a:r>
              <a:rPr lang="en-US" b="0" dirty="0"/>
              <a:t>Check if marital status mattered for subscription to deposit. </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p:sp>
        <p:nvSpPr>
          <p:cNvPr id="7" name="Rectangle 6"/>
          <p:cNvSpPr/>
          <p:nvPr/>
        </p:nvSpPr>
        <p:spPr>
          <a:xfrm>
            <a:off x="10254343" y="6217919"/>
            <a:ext cx="1188720" cy="58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018904" y="1800180"/>
            <a:ext cx="9914708" cy="3311224"/>
          </a:xfrm>
          <a:prstGeom prst="rect">
            <a:avLst/>
          </a:prstGeom>
        </p:spPr>
      </p:pic>
    </p:spTree>
    <p:extLst>
      <p:ext uri="{BB962C8B-B14F-4D97-AF65-F5344CB8AC3E}">
        <p14:creationId xmlns:p14="http://schemas.microsoft.com/office/powerpoint/2010/main" val="663726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489057"/>
            <a:ext cx="11328000" cy="1653252"/>
          </a:xfrm>
        </p:spPr>
        <p:txBody>
          <a:bodyPr/>
          <a:lstStyle/>
          <a:p>
            <a:r>
              <a:rPr lang="en-US" dirty="0" smtClean="0"/>
              <a:t>Query </a:t>
            </a:r>
            <a:r>
              <a:rPr lang="en-US" dirty="0" smtClean="0"/>
              <a:t>7 :</a:t>
            </a:r>
            <a:r>
              <a:rPr lang="en-US" b="0" dirty="0"/>
              <a:t>Check if age and marital status together mattered for subscription to </a:t>
            </a:r>
            <a:r>
              <a:rPr lang="en-US" b="0" dirty="0" smtClean="0"/>
              <a:t>deposit </a:t>
            </a:r>
            <a:r>
              <a:rPr lang="en-US" b="0" dirty="0"/>
              <a:t>scheme</a:t>
            </a:r>
            <a:br>
              <a:rPr lang="en-US" b="0" dirty="0"/>
            </a:br>
            <a:r>
              <a:rPr lang="en-US" dirty="0"/>
              <a:t/>
            </a:r>
            <a:br>
              <a:rPr lang="en-US" dirty="0"/>
            </a:br>
            <a:endParaRPr lang="en-US" b="0"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12</a:t>
            </a:fld>
            <a:endParaRPr lang="en-US" dirty="0"/>
          </a:p>
        </p:txBody>
      </p:sp>
      <p:sp>
        <p:nvSpPr>
          <p:cNvPr id="7" name="Rectangle 6"/>
          <p:cNvSpPr/>
          <p:nvPr/>
        </p:nvSpPr>
        <p:spPr>
          <a:xfrm>
            <a:off x="10254343" y="6217919"/>
            <a:ext cx="1188720" cy="58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234998" y="1466942"/>
            <a:ext cx="11669754" cy="4525006"/>
          </a:xfrm>
          <a:prstGeom prst="rect">
            <a:avLst/>
          </a:prstGeom>
        </p:spPr>
      </p:pic>
    </p:spTree>
    <p:extLst>
      <p:ext uri="{BB962C8B-B14F-4D97-AF65-F5344CB8AC3E}">
        <p14:creationId xmlns:p14="http://schemas.microsoft.com/office/powerpoint/2010/main" val="1938599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query:</a:t>
            </a:r>
            <a:endParaRPr lang="en-US" dirty="0"/>
          </a:p>
        </p:txBody>
      </p:sp>
      <p:sp>
        <p:nvSpPr>
          <p:cNvPr id="5" name="Slide Number Placeholder 4"/>
          <p:cNvSpPr>
            <a:spLocks noGrp="1"/>
          </p:cNvSpPr>
          <p:nvPr>
            <p:ph type="sldNum" sz="quarter" idx="33"/>
          </p:nvPr>
        </p:nvSpPr>
        <p:spPr/>
        <p:txBody>
          <a:bodyPr/>
          <a:lstStyle/>
          <a:p>
            <a:fld id="{19B51A1E-902D-48AF-9020-955120F399B6}" type="slidenum">
              <a:rPr lang="en-US" noProof="0" smtClean="0"/>
              <a:pPr/>
              <a:t>13</a:t>
            </a:fld>
            <a:endParaRPr lang="en-US" noProof="0" dirty="0"/>
          </a:p>
        </p:txBody>
      </p:sp>
      <p:pic>
        <p:nvPicPr>
          <p:cNvPr id="6" name="Picture 5"/>
          <p:cNvPicPr>
            <a:picLocks noChangeAspect="1"/>
          </p:cNvPicPr>
          <p:nvPr/>
        </p:nvPicPr>
        <p:blipFill>
          <a:blip r:embed="rId2"/>
          <a:stretch>
            <a:fillRect/>
          </a:stretch>
        </p:blipFill>
        <p:spPr>
          <a:xfrm>
            <a:off x="396067" y="2075921"/>
            <a:ext cx="11399866" cy="1716526"/>
          </a:xfrm>
          <a:prstGeom prst="rect">
            <a:avLst/>
          </a:prstGeom>
        </p:spPr>
      </p:pic>
      <p:sp>
        <p:nvSpPr>
          <p:cNvPr id="7" name="Rectangle 6"/>
          <p:cNvSpPr/>
          <p:nvPr/>
        </p:nvSpPr>
        <p:spPr>
          <a:xfrm>
            <a:off x="10241280" y="6165669"/>
            <a:ext cx="1175657" cy="608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19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10541726" cy="6804025"/>
          </a:xfr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8458200" y="2798354"/>
            <a:ext cx="3733800" cy="1146629"/>
          </a:xfrm>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14</a:t>
            </a:fld>
            <a:endParaRPr lang="en-US" dirty="0"/>
          </a:p>
        </p:txBody>
      </p:sp>
      <p:sp>
        <p:nvSpPr>
          <p:cNvPr id="2" name="Rectangle 1"/>
          <p:cNvSpPr/>
          <p:nvPr/>
        </p:nvSpPr>
        <p:spPr>
          <a:xfrm>
            <a:off x="10215154" y="6165669"/>
            <a:ext cx="1153388" cy="6376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678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2</a:t>
            </a:fld>
            <a:endParaRPr lang="en-US" dirty="0"/>
          </a:p>
        </p:txBody>
      </p:sp>
      <p:sp>
        <p:nvSpPr>
          <p:cNvPr id="10" name="Content Placeholder 4"/>
          <p:cNvSpPr txBox="1">
            <a:spLocks/>
          </p:cNvSpPr>
          <p:nvPr/>
        </p:nvSpPr>
        <p:spPr>
          <a:xfrm>
            <a:off x="600891" y="1492632"/>
            <a:ext cx="11273245" cy="509471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smtClean="0"/>
              <a:t>Our </a:t>
            </a:r>
            <a:r>
              <a:rPr lang="en-US" sz="3600" dirty="0"/>
              <a:t>client―a Portuguese banking institution—ran a marketing campaign to convince potential customers to invest in bank term deposit. Information related to direct marketing campaigns of the bank are as follows.  The marketing campaigns were based on phone calls. Often, the same customer was contacted more than once through phone, in order to assess if they would want to subscribe to the bank term deposit or not. </a:t>
            </a:r>
            <a:endParaRPr lang="en-US" sz="3600" dirty="0"/>
          </a:p>
        </p:txBody>
      </p:sp>
      <p:sp>
        <p:nvSpPr>
          <p:cNvPr id="11" name="Title 9"/>
          <p:cNvSpPr>
            <a:spLocks noGrp="1"/>
          </p:cNvSpPr>
          <p:nvPr>
            <p:ph type="title"/>
          </p:nvPr>
        </p:nvSpPr>
        <p:spPr>
          <a:xfrm>
            <a:off x="432000" y="432000"/>
            <a:ext cx="11340000" cy="432000"/>
          </a:xfrm>
        </p:spPr>
        <p:txBody>
          <a:bodyPr/>
          <a:lstStyle/>
          <a:p>
            <a:r>
              <a:rPr lang="en-US" dirty="0" smtClean="0"/>
              <a:t>PROBLEM</a:t>
            </a:r>
            <a:endParaRPr lang="en-US" dirty="0"/>
          </a:p>
        </p:txBody>
      </p:sp>
      <p:sp>
        <p:nvSpPr>
          <p:cNvPr id="12" name="Rectangle 11"/>
          <p:cNvSpPr/>
          <p:nvPr/>
        </p:nvSpPr>
        <p:spPr>
          <a:xfrm>
            <a:off x="10228217" y="6178731"/>
            <a:ext cx="1097280" cy="624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39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3</a:t>
            </a:fld>
            <a:endParaRPr lang="en-US" dirty="0"/>
          </a:p>
        </p:txBody>
      </p:sp>
      <p:sp>
        <p:nvSpPr>
          <p:cNvPr id="10" name="Content Placeholder 4"/>
          <p:cNvSpPr txBox="1">
            <a:spLocks/>
          </p:cNvSpPr>
          <p:nvPr/>
        </p:nvSpPr>
        <p:spPr>
          <a:xfrm>
            <a:off x="600891" y="1492632"/>
            <a:ext cx="11273245" cy="509471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t>Spark SQL makes use of real-time data and has a better engine that does the fast computation.</a:t>
            </a:r>
          </a:p>
          <a:p>
            <a:r>
              <a:rPr lang="en-US" sz="3200" dirty="0" smtClean="0"/>
              <a:t> Very faster 100 times than Hadoop . It uses an RPC server to expose API to other languages, so It can support a lot of other programming languages. </a:t>
            </a:r>
          </a:p>
          <a:p>
            <a:r>
              <a:rPr lang="en-US" sz="3200" dirty="0" err="1" smtClean="0"/>
              <a:t>PySpark</a:t>
            </a:r>
            <a:r>
              <a:rPr lang="en-US" sz="3200" dirty="0" smtClean="0"/>
              <a:t> is one such API to support Python while working in Spark.</a:t>
            </a:r>
            <a:endParaRPr lang="en-US" sz="3200" dirty="0"/>
          </a:p>
        </p:txBody>
      </p:sp>
      <p:sp>
        <p:nvSpPr>
          <p:cNvPr id="11" name="Title 9"/>
          <p:cNvSpPr>
            <a:spLocks noGrp="1"/>
          </p:cNvSpPr>
          <p:nvPr>
            <p:ph type="title"/>
          </p:nvPr>
        </p:nvSpPr>
        <p:spPr>
          <a:xfrm>
            <a:off x="432000" y="432000"/>
            <a:ext cx="11340000" cy="432000"/>
          </a:xfrm>
        </p:spPr>
        <p:txBody>
          <a:bodyPr/>
          <a:lstStyle/>
          <a:p>
            <a:r>
              <a:rPr lang="en-US" dirty="0" smtClean="0"/>
              <a:t>REASONS TO USE SPARK SQL</a:t>
            </a:r>
            <a:endParaRPr lang="en-US" dirty="0"/>
          </a:p>
        </p:txBody>
      </p:sp>
      <p:sp>
        <p:nvSpPr>
          <p:cNvPr id="12" name="Rectangle 11"/>
          <p:cNvSpPr/>
          <p:nvPr/>
        </p:nvSpPr>
        <p:spPr>
          <a:xfrm>
            <a:off x="10228217" y="6178731"/>
            <a:ext cx="1097280" cy="624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00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2731066"/>
            <a:ext cx="11328000" cy="1344549"/>
          </a:xfrm>
        </p:spPr>
        <p:txBody>
          <a:bodyPr/>
          <a:lstStyle/>
          <a:p>
            <a:pPr algn="ctr"/>
            <a:r>
              <a:rPr lang="en-US" sz="8800" dirty="0" smtClean="0"/>
              <a:t>HOW DOES IT WORK?</a:t>
            </a:r>
            <a:endParaRPr lang="en-US" sz="8800" dirty="0"/>
          </a:p>
        </p:txBody>
      </p:sp>
      <p:sp>
        <p:nvSpPr>
          <p:cNvPr id="5" name="Slide Number Placeholder 4"/>
          <p:cNvSpPr>
            <a:spLocks noGrp="1"/>
          </p:cNvSpPr>
          <p:nvPr>
            <p:ph type="sldNum" sz="quarter" idx="33"/>
          </p:nvPr>
        </p:nvSpPr>
        <p:spPr/>
        <p:txBody>
          <a:bodyPr/>
          <a:lstStyle/>
          <a:p>
            <a:fld id="{19B51A1E-902D-48AF-9020-955120F399B6}" type="slidenum">
              <a:rPr lang="en-US" noProof="0" smtClean="0"/>
              <a:pPr/>
              <a:t>4</a:t>
            </a:fld>
            <a:endParaRPr lang="en-US" noProof="0" dirty="0"/>
          </a:p>
        </p:txBody>
      </p:sp>
      <p:sp>
        <p:nvSpPr>
          <p:cNvPr id="6" name="Rectangle 5"/>
          <p:cNvSpPr/>
          <p:nvPr/>
        </p:nvSpPr>
        <p:spPr>
          <a:xfrm>
            <a:off x="10162903" y="6074229"/>
            <a:ext cx="1201783" cy="712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99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Text Placeholder 2"/>
          <p:cNvSpPr>
            <a:spLocks noGrp="1"/>
          </p:cNvSpPr>
          <p:nvPr>
            <p:ph type="body" sz="quarter" idx="32"/>
          </p:nvPr>
        </p:nvSpPr>
        <p:spPr>
          <a:xfrm>
            <a:off x="431800" y="1007999"/>
            <a:ext cx="11339513" cy="4804971"/>
          </a:xfrm>
        </p:spPr>
        <p:txBody>
          <a:bodyPr/>
          <a:lstStyle/>
          <a:p>
            <a:pPr lvl="0"/>
            <a:r>
              <a:rPr lang="en-IN" sz="2000" dirty="0"/>
              <a:t>1</a:t>
            </a:r>
            <a:r>
              <a:rPr lang="en-IN" sz="2000" dirty="0" smtClean="0"/>
              <a:t>/A</a:t>
            </a:r>
            <a:r>
              <a:rPr lang="en-IN" sz="2000" dirty="0"/>
              <a:t>. Give marketing success rate. (No. of people subscribed / total no. of entries) </a:t>
            </a:r>
            <a:endParaRPr lang="en-US" sz="2000" dirty="0"/>
          </a:p>
          <a:p>
            <a:pPr lvl="0"/>
            <a:r>
              <a:rPr lang="en-US" sz="2000" dirty="0"/>
              <a:t> </a:t>
            </a:r>
            <a:r>
              <a:rPr lang="en-US" sz="2000" dirty="0" smtClean="0"/>
              <a:t>  </a:t>
            </a:r>
            <a:r>
              <a:rPr lang="en-IN" sz="2000" dirty="0" smtClean="0"/>
              <a:t>B</a:t>
            </a:r>
            <a:r>
              <a:rPr lang="en-IN" sz="2000" dirty="0"/>
              <a:t>. Give marketing failure rate </a:t>
            </a:r>
            <a:endParaRPr lang="en-US" sz="2000" dirty="0"/>
          </a:p>
          <a:p>
            <a:r>
              <a:rPr lang="en-IN" sz="2000" dirty="0"/>
              <a:t> </a:t>
            </a:r>
            <a:endParaRPr lang="en-US" sz="2000" dirty="0"/>
          </a:p>
          <a:p>
            <a:pPr lvl="0"/>
            <a:r>
              <a:rPr lang="en-IN" sz="2000" dirty="0"/>
              <a:t> </a:t>
            </a:r>
            <a:r>
              <a:rPr lang="en-IN" sz="2000" dirty="0"/>
              <a:t>2</a:t>
            </a:r>
            <a:r>
              <a:rPr lang="en-IN" sz="2000" dirty="0" smtClean="0"/>
              <a:t>/Maximum</a:t>
            </a:r>
            <a:r>
              <a:rPr lang="en-IN" sz="2000" dirty="0"/>
              <a:t>, Mean, and Minimum age of average targeted customer</a:t>
            </a:r>
            <a:endParaRPr lang="en-US" sz="2000" dirty="0"/>
          </a:p>
          <a:p>
            <a:r>
              <a:rPr lang="en-IN" sz="2000" dirty="0"/>
              <a:t> </a:t>
            </a:r>
            <a:endParaRPr lang="en-US" sz="2000" dirty="0"/>
          </a:p>
          <a:p>
            <a:pPr lvl="0"/>
            <a:r>
              <a:rPr lang="en-IN" sz="2000" dirty="0"/>
              <a:t> </a:t>
            </a:r>
            <a:r>
              <a:rPr lang="en-IN" sz="2000" dirty="0"/>
              <a:t>3</a:t>
            </a:r>
            <a:r>
              <a:rPr lang="en-IN" sz="2000" dirty="0" smtClean="0"/>
              <a:t>/Check </a:t>
            </a:r>
            <a:r>
              <a:rPr lang="en-IN" sz="2000" dirty="0"/>
              <a:t>quality of customers by checking average balance, median balance of customers </a:t>
            </a:r>
            <a:endParaRPr lang="en-US" sz="2000" dirty="0"/>
          </a:p>
          <a:p>
            <a:r>
              <a:rPr lang="en-IN" sz="2000" dirty="0"/>
              <a:t> </a:t>
            </a:r>
            <a:endParaRPr lang="en-US" sz="2000" dirty="0"/>
          </a:p>
          <a:p>
            <a:pPr lvl="0"/>
            <a:r>
              <a:rPr lang="en-IN" sz="2000" dirty="0"/>
              <a:t>4</a:t>
            </a:r>
            <a:r>
              <a:rPr lang="en-IN" sz="2000" dirty="0" smtClean="0"/>
              <a:t>/Check </a:t>
            </a:r>
            <a:r>
              <a:rPr lang="en-IN" sz="2000" dirty="0"/>
              <a:t>if age matters in marketing subscription for deposit </a:t>
            </a:r>
            <a:endParaRPr lang="en-US" sz="2000" dirty="0"/>
          </a:p>
          <a:p>
            <a:r>
              <a:rPr lang="en-IN" sz="2000" dirty="0"/>
              <a:t> </a:t>
            </a:r>
            <a:endParaRPr lang="en-US" sz="2000" dirty="0"/>
          </a:p>
          <a:p>
            <a:pPr lvl="0"/>
            <a:r>
              <a:rPr lang="en-IN" sz="2000" dirty="0"/>
              <a:t>5</a:t>
            </a:r>
            <a:r>
              <a:rPr lang="en-IN" sz="2000" dirty="0" smtClean="0"/>
              <a:t>/Check </a:t>
            </a:r>
            <a:r>
              <a:rPr lang="en-IN" sz="2000" dirty="0"/>
              <a:t>if marital status mattered for subscription to deposit. </a:t>
            </a:r>
            <a:endParaRPr lang="en-IN" sz="2000" dirty="0" smtClean="0"/>
          </a:p>
          <a:p>
            <a:pPr lvl="0"/>
            <a:endParaRPr lang="en-US" sz="2000" dirty="0"/>
          </a:p>
          <a:p>
            <a:r>
              <a:rPr lang="en-IN" sz="2000" dirty="0"/>
              <a:t>6</a:t>
            </a:r>
            <a:r>
              <a:rPr lang="en-IN" sz="2000" dirty="0" smtClean="0"/>
              <a:t>/ </a:t>
            </a:r>
            <a:r>
              <a:rPr lang="en-IN" sz="2000" dirty="0"/>
              <a:t>Check if age and marital status together mattered for subscription to </a:t>
            </a:r>
            <a:r>
              <a:rPr lang="en-IN" sz="2000" dirty="0" smtClean="0"/>
              <a:t>deposit </a:t>
            </a:r>
            <a:r>
              <a:rPr lang="en-IN" sz="2000" dirty="0"/>
              <a:t>scheme</a:t>
            </a:r>
            <a:endParaRPr lang="en-US" sz="2000" dirty="0"/>
          </a:p>
          <a:p>
            <a:endParaRPr lang="en-US" sz="2000" dirty="0"/>
          </a:p>
        </p:txBody>
      </p:sp>
      <p:sp>
        <p:nvSpPr>
          <p:cNvPr id="5" name="Slide Number Placeholder 4"/>
          <p:cNvSpPr>
            <a:spLocks noGrp="1"/>
          </p:cNvSpPr>
          <p:nvPr>
            <p:ph type="sldNum" sz="quarter" idx="33"/>
          </p:nvPr>
        </p:nvSpPr>
        <p:spPr/>
        <p:txBody>
          <a:bodyPr/>
          <a:lstStyle/>
          <a:p>
            <a:fld id="{19B51A1E-902D-48AF-9020-955120F399B6}" type="slidenum">
              <a:rPr lang="en-US" noProof="0" smtClean="0"/>
              <a:pPr/>
              <a:t>5</a:t>
            </a:fld>
            <a:endParaRPr lang="en-US" noProof="0" dirty="0"/>
          </a:p>
        </p:txBody>
      </p:sp>
    </p:spTree>
    <p:extLst>
      <p:ext uri="{BB962C8B-B14F-4D97-AF65-F5344CB8AC3E}">
        <p14:creationId xmlns:p14="http://schemas.microsoft.com/office/powerpoint/2010/main" val="4197723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smtClean="0"/>
              <a:t>Query </a:t>
            </a:r>
            <a:r>
              <a:rPr lang="en-US" dirty="0" smtClean="0"/>
              <a:t>1 :</a:t>
            </a:r>
            <a:r>
              <a:rPr lang="en-US" b="0" dirty="0"/>
              <a:t>Load data and create Spark data frame</a:t>
            </a:r>
            <a:endParaRPr lang="en-US" dirty="0"/>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431800" y="1007999"/>
            <a:ext cx="11339513" cy="1055932"/>
          </a:xfrm>
        </p:spPr>
        <p:txBody>
          <a:bodyPr/>
          <a:lstStyle/>
          <a:p>
            <a:r>
              <a:rPr lang="en-US" dirty="0" err="1"/>
              <a:t>df</a:t>
            </a:r>
            <a:r>
              <a:rPr lang="en-US" dirty="0"/>
              <a:t> </a:t>
            </a:r>
            <a:r>
              <a:rPr lang="en-US" dirty="0" smtClean="0"/>
              <a:t>= </a:t>
            </a:r>
            <a:r>
              <a:rPr lang="en-US" dirty="0" err="1"/>
              <a:t>spark.read.options</a:t>
            </a:r>
            <a:r>
              <a:rPr lang="en-US" dirty="0"/>
              <a:t>(header='True', </a:t>
            </a:r>
            <a:r>
              <a:rPr lang="en-US" dirty="0" err="1"/>
              <a:t>inferSchema</a:t>
            </a:r>
            <a:r>
              <a:rPr lang="en-US" dirty="0"/>
              <a:t>='True', delimiter=';').csv("/home/</a:t>
            </a:r>
            <a:r>
              <a:rPr lang="en-US" dirty="0" err="1"/>
              <a:t>ubuntu</a:t>
            </a:r>
            <a:r>
              <a:rPr lang="en-US" dirty="0"/>
              <a:t>/datasets/Bank.txt</a:t>
            </a:r>
            <a:r>
              <a:rPr lang="en-US" dirty="0" smtClean="0"/>
              <a:t>")</a:t>
            </a:r>
          </a:p>
          <a:p>
            <a:r>
              <a:rPr lang="en-US" dirty="0" err="1"/>
              <a:t>df.createOrReplaceTempView</a:t>
            </a:r>
            <a:r>
              <a:rPr lang="en-US" dirty="0"/>
              <a:t>("</a:t>
            </a:r>
            <a:r>
              <a:rPr lang="en-US" dirty="0" err="1"/>
              <a:t>df</a:t>
            </a:r>
            <a:r>
              <a:rPr lang="en-US" dirty="0"/>
              <a:t>")</a:t>
            </a:r>
          </a:p>
          <a:p>
            <a:r>
              <a:rPr lang="en-US" dirty="0" err="1"/>
              <a:t>df.createGlobalTempView</a:t>
            </a:r>
            <a:r>
              <a:rPr lang="en-US" dirty="0"/>
              <a:t>("</a:t>
            </a:r>
            <a:r>
              <a:rPr lang="en-US" dirty="0" err="1"/>
              <a:t>df</a:t>
            </a:r>
            <a:r>
              <a:rPr lang="en-US" dirty="0"/>
              <a:t>")</a:t>
            </a:r>
          </a:p>
          <a:p>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844731" y="2414392"/>
            <a:ext cx="10502537" cy="2889130"/>
          </a:xfrm>
          <a:prstGeom prst="rect">
            <a:avLst/>
          </a:prstGeom>
        </p:spPr>
      </p:pic>
      <p:sp>
        <p:nvSpPr>
          <p:cNvPr id="7" name="Rectangle 6"/>
          <p:cNvSpPr/>
          <p:nvPr/>
        </p:nvSpPr>
        <p:spPr>
          <a:xfrm>
            <a:off x="10254343" y="6217919"/>
            <a:ext cx="1188720" cy="58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421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236057" y="1385592"/>
            <a:ext cx="11328000" cy="432000"/>
          </a:xfrm>
        </p:spPr>
        <p:txBody>
          <a:bodyPr/>
          <a:lstStyle/>
          <a:p>
            <a:pPr fontAlgn="base"/>
            <a:r>
              <a:rPr lang="en-US" dirty="0" smtClean="0"/>
              <a:t>Query </a:t>
            </a:r>
            <a:r>
              <a:rPr lang="en-US" dirty="0" smtClean="0"/>
              <a:t>2 :</a:t>
            </a:r>
            <a:r>
              <a:rPr lang="en-US" b="0" dirty="0"/>
              <a:t>A. Give marketing success rate. (No. of people subscribed / total no. of entries) </a:t>
            </a:r>
            <a:br>
              <a:rPr lang="en-US" b="0" dirty="0"/>
            </a:br>
            <a:r>
              <a:rPr lang="en-US" b="0" dirty="0" smtClean="0"/>
              <a:t>	     B</a:t>
            </a:r>
            <a:r>
              <a:rPr lang="en-US" b="0" dirty="0"/>
              <a:t>. Give marketing failure rate </a:t>
            </a:r>
            <a:br>
              <a:rPr lang="en-US" b="0" dirty="0"/>
            </a:br>
            <a:r>
              <a:rPr lang="en-US" dirty="0"/>
              <a:t/>
            </a:r>
            <a:br>
              <a:rPr lang="en-US" dirty="0"/>
            </a:b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sp>
        <p:nvSpPr>
          <p:cNvPr id="7" name="Rectangle 6"/>
          <p:cNvSpPr/>
          <p:nvPr/>
        </p:nvSpPr>
        <p:spPr>
          <a:xfrm>
            <a:off x="10254343" y="6217919"/>
            <a:ext cx="1188720" cy="58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1973416" y="3271993"/>
            <a:ext cx="7131396" cy="1273882"/>
          </a:xfrm>
          <a:prstGeom prst="rect">
            <a:avLst/>
          </a:prstGeom>
        </p:spPr>
      </p:pic>
      <p:sp>
        <p:nvSpPr>
          <p:cNvPr id="9"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236057" y="2066093"/>
            <a:ext cx="11339513" cy="807739"/>
          </a:xfrm>
        </p:spPr>
        <p:txBody>
          <a:bodyPr/>
          <a:lstStyle/>
          <a:p>
            <a:r>
              <a:rPr lang="en-US" dirty="0"/>
              <a:t>q2a = </a:t>
            </a:r>
            <a:r>
              <a:rPr lang="en-US" dirty="0" err="1"/>
              <a:t>df.filter</a:t>
            </a:r>
            <a:r>
              <a:rPr lang="en-US" dirty="0"/>
              <a:t>(</a:t>
            </a:r>
            <a:r>
              <a:rPr lang="en-US" dirty="0" err="1"/>
              <a:t>df.y</a:t>
            </a:r>
            <a:r>
              <a:rPr lang="en-US" dirty="0"/>
              <a:t>=='yes').count()/</a:t>
            </a:r>
            <a:r>
              <a:rPr lang="en-US" dirty="0" err="1"/>
              <a:t>df.count</a:t>
            </a:r>
            <a:r>
              <a:rPr lang="en-US" dirty="0"/>
              <a:t>()*100</a:t>
            </a:r>
          </a:p>
          <a:p>
            <a:r>
              <a:rPr lang="en-US" dirty="0"/>
              <a:t>q2b = </a:t>
            </a:r>
            <a:r>
              <a:rPr lang="en-US" dirty="0" err="1"/>
              <a:t>df.filter</a:t>
            </a:r>
            <a:r>
              <a:rPr lang="en-US" dirty="0"/>
              <a:t>(</a:t>
            </a:r>
            <a:r>
              <a:rPr lang="en-US" dirty="0" err="1"/>
              <a:t>df.y</a:t>
            </a:r>
            <a:r>
              <a:rPr lang="en-US" dirty="0"/>
              <a:t>=='no').count()/</a:t>
            </a:r>
            <a:r>
              <a:rPr lang="en-US" dirty="0" err="1"/>
              <a:t>df.count</a:t>
            </a:r>
            <a:r>
              <a:rPr lang="en-US" dirty="0"/>
              <a:t>()*100</a:t>
            </a:r>
          </a:p>
          <a:p>
            <a:endParaRPr lang="en-US" dirty="0"/>
          </a:p>
        </p:txBody>
      </p:sp>
    </p:spTree>
    <p:extLst>
      <p:ext uri="{BB962C8B-B14F-4D97-AF65-F5344CB8AC3E}">
        <p14:creationId xmlns:p14="http://schemas.microsoft.com/office/powerpoint/2010/main" val="2737949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771638"/>
            <a:ext cx="11328000" cy="432000"/>
          </a:xfrm>
        </p:spPr>
        <p:txBody>
          <a:bodyPr/>
          <a:lstStyle/>
          <a:p>
            <a:r>
              <a:rPr lang="en-US" dirty="0" smtClean="0"/>
              <a:t>Query </a:t>
            </a:r>
            <a:r>
              <a:rPr lang="en-US" dirty="0" smtClean="0"/>
              <a:t>3 :</a:t>
            </a:r>
            <a:r>
              <a:rPr lang="en-US" b="0" dirty="0"/>
              <a:t>Maximum, Mean, and Minimum age of average targeted customer</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sp>
        <p:nvSpPr>
          <p:cNvPr id="7" name="Rectangle 6"/>
          <p:cNvSpPr/>
          <p:nvPr/>
        </p:nvSpPr>
        <p:spPr>
          <a:xfrm>
            <a:off x="10254343" y="6217919"/>
            <a:ext cx="1188720" cy="58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693257" y="2090058"/>
            <a:ext cx="10475486" cy="2481942"/>
          </a:xfrm>
          <a:prstGeom prst="rect">
            <a:avLst/>
          </a:prstGeom>
        </p:spPr>
      </p:pic>
    </p:spTree>
    <p:extLst>
      <p:ext uri="{BB962C8B-B14F-4D97-AF65-F5344CB8AC3E}">
        <p14:creationId xmlns:p14="http://schemas.microsoft.com/office/powerpoint/2010/main" val="417638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876139"/>
            <a:ext cx="11328000" cy="432000"/>
          </a:xfrm>
        </p:spPr>
        <p:txBody>
          <a:bodyPr/>
          <a:lstStyle/>
          <a:p>
            <a:pPr fontAlgn="base"/>
            <a:r>
              <a:rPr lang="en-US" dirty="0" smtClean="0"/>
              <a:t>Query </a:t>
            </a:r>
            <a:r>
              <a:rPr lang="en-US" dirty="0" smtClean="0"/>
              <a:t>4 :</a:t>
            </a:r>
            <a:r>
              <a:rPr lang="en-US" b="0" dirty="0"/>
              <a:t>Check quality of customers by checking average balance, median balance of customers </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sp>
        <p:nvSpPr>
          <p:cNvPr id="7" name="Rectangle 6"/>
          <p:cNvSpPr/>
          <p:nvPr/>
        </p:nvSpPr>
        <p:spPr>
          <a:xfrm>
            <a:off x="10254343" y="6217919"/>
            <a:ext cx="1188720" cy="58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74766" y="2283880"/>
            <a:ext cx="10571351" cy="2810634"/>
          </a:xfrm>
          <a:prstGeom prst="rect">
            <a:avLst/>
          </a:prstGeom>
        </p:spPr>
      </p:pic>
    </p:spTree>
    <p:extLst>
      <p:ext uri="{BB962C8B-B14F-4D97-AF65-F5344CB8AC3E}">
        <p14:creationId xmlns:p14="http://schemas.microsoft.com/office/powerpoint/2010/main" val="2456705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0D0D0-7C1D-47FF-A2F0-9937AA567A3D}">
  <ds:schemaRefs>
    <ds:schemaRef ds:uri="http://purl.org/dc/terms/"/>
    <ds:schemaRef ds:uri="http://schemas.microsoft.com/office/2006/metadata/properties"/>
    <ds:schemaRef ds:uri="http://purl.org/dc/elements/1.1/"/>
    <ds:schemaRef ds:uri="http://schemas.microsoft.com/office/2006/documentManagement/types"/>
    <ds:schemaRef ds:uri="71af3243-3dd4-4a8d-8c0d-dd76da1f02a5"/>
    <ds:schemaRef ds:uri="http://schemas.openxmlformats.org/package/2006/metadata/core-properties"/>
    <ds:schemaRef ds:uri="http://schemas.microsoft.com/office/infopath/2007/PartnerControls"/>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422</Words>
  <Application>Microsoft Office PowerPoint</Application>
  <PresentationFormat>Widescreen</PresentationFormat>
  <Paragraphs>58</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Candara</vt:lpstr>
      <vt:lpstr>Corbel</vt:lpstr>
      <vt:lpstr>Times New Roman</vt:lpstr>
      <vt:lpstr>Office Theme</vt:lpstr>
      <vt:lpstr>Analyse marketing data for call campaign by Bank</vt:lpstr>
      <vt:lpstr>PROBLEM</vt:lpstr>
      <vt:lpstr>REASONS TO USE SPARK SQL</vt:lpstr>
      <vt:lpstr>HOW DOES IT WORK?</vt:lpstr>
      <vt:lpstr>QUESTION:</vt:lpstr>
      <vt:lpstr>Query 1 :Load data and create Spark data frame</vt:lpstr>
      <vt:lpstr>Query 2 :A. Give marketing success rate. (No. of people subscribed / total no. of entries)        B. Give marketing failure rate   </vt:lpstr>
      <vt:lpstr>Query 3 :Maximum, Mean, and Minimum age of average targeted customer</vt:lpstr>
      <vt:lpstr>Query 4 :Check quality of customers by checking average balance, median balance of customers </vt:lpstr>
      <vt:lpstr>Query 5 :Check if age matters in marketing subscription for deposit </vt:lpstr>
      <vt:lpstr>Query 6 :Check if marital status mattered for subscription to deposit. </vt:lpstr>
      <vt:lpstr>Query 7 :Check if age and marital status together mattered for subscription to deposit scheme  </vt:lpstr>
      <vt:lpstr>Extra query: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2022-09-25T03:23:52Z</dcterms:created>
  <dcterms:modified xsi:type="dcterms:W3CDTF">2022-09-26T07:31:10Z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