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794238"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367" autoAdjust="0"/>
    <p:restoredTop sz="94660"/>
  </p:normalViewPr>
  <p:slideViewPr>
    <p:cSldViewPr snapToGrid="0">
      <p:cViewPr varScale="1">
        <p:scale>
          <a:sx n="19" d="100"/>
          <a:sy n="19" d="100"/>
        </p:scale>
        <p:origin x="1958"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53466"/>
            <a:ext cx="36375102" cy="10537496"/>
          </a:xfrm>
        </p:spPr>
        <p:txBody>
          <a:bodyPr anchor="b"/>
          <a:lstStyle>
            <a:lvl1pPr algn="ctr">
              <a:defRPr sz="26480"/>
            </a:lvl1pPr>
          </a:lstStyle>
          <a:p>
            <a:r>
              <a:rPr lang="en-US"/>
              <a:t>Click to edit Master title style</a:t>
            </a:r>
            <a:endParaRPr lang="en-US" dirty="0"/>
          </a:p>
        </p:txBody>
      </p:sp>
      <p:sp>
        <p:nvSpPr>
          <p:cNvPr id="3" name="Subtitle 2"/>
          <p:cNvSpPr>
            <a:spLocks noGrp="1"/>
          </p:cNvSpPr>
          <p:nvPr>
            <p:ph type="subTitle" idx="1"/>
          </p:nvPr>
        </p:nvSpPr>
        <p:spPr>
          <a:xfrm>
            <a:off x="5349280" y="15897328"/>
            <a:ext cx="32095679" cy="7307583"/>
          </a:xfrm>
        </p:spPr>
        <p:txBody>
          <a:bodyPr/>
          <a:lstStyle>
            <a:lvl1pPr marL="0" indent="0" algn="ctr">
              <a:buNone/>
              <a:defRPr sz="10592"/>
            </a:lvl1pPr>
            <a:lvl2pPr marL="2017806" indent="0" algn="ctr">
              <a:buNone/>
              <a:defRPr sz="8827"/>
            </a:lvl2pPr>
            <a:lvl3pPr marL="4035613" indent="0" algn="ctr">
              <a:buNone/>
              <a:defRPr sz="7944"/>
            </a:lvl3pPr>
            <a:lvl4pPr marL="6053419" indent="0" algn="ctr">
              <a:buNone/>
              <a:defRPr sz="7061"/>
            </a:lvl4pPr>
            <a:lvl5pPr marL="8071226" indent="0" algn="ctr">
              <a:buNone/>
              <a:defRPr sz="7061"/>
            </a:lvl5pPr>
            <a:lvl6pPr marL="10089032" indent="0" algn="ctr">
              <a:buNone/>
              <a:defRPr sz="7061"/>
            </a:lvl6pPr>
            <a:lvl7pPr marL="12106839" indent="0" algn="ctr">
              <a:buNone/>
              <a:defRPr sz="7061"/>
            </a:lvl7pPr>
            <a:lvl8pPr marL="14124645" indent="0" algn="ctr">
              <a:buNone/>
              <a:defRPr sz="7061"/>
            </a:lvl8pPr>
            <a:lvl9pPr marL="16142452" indent="0" algn="ctr">
              <a:buNone/>
              <a:defRPr sz="706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219365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6781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11452"/>
            <a:ext cx="9227508"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11452"/>
            <a:ext cx="27147595" cy="25650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19269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95433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45809"/>
            <a:ext cx="36910030" cy="12590343"/>
          </a:xfrm>
        </p:spPr>
        <p:txBody>
          <a:bodyPr anchor="b"/>
          <a:lstStyle>
            <a:lvl1pPr>
              <a:defRPr sz="26480"/>
            </a:lvl1pPr>
          </a:lstStyle>
          <a:p>
            <a:r>
              <a:rPr lang="en-US"/>
              <a:t>Click to edit Master title style</a:t>
            </a:r>
            <a:endParaRPr lang="en-US" dirty="0"/>
          </a:p>
        </p:txBody>
      </p:sp>
      <p:sp>
        <p:nvSpPr>
          <p:cNvPr id="3" name="Text Placeholder 2"/>
          <p:cNvSpPr>
            <a:spLocks noGrp="1"/>
          </p:cNvSpPr>
          <p:nvPr>
            <p:ph type="body" idx="1"/>
          </p:nvPr>
        </p:nvSpPr>
        <p:spPr>
          <a:xfrm>
            <a:off x="2919818" y="20255262"/>
            <a:ext cx="36910030" cy="6620964"/>
          </a:xfrm>
        </p:spPr>
        <p:txBody>
          <a:bodyPr/>
          <a:lstStyle>
            <a:lvl1pPr marL="0" indent="0">
              <a:buNone/>
              <a:defRPr sz="10592">
                <a:solidFill>
                  <a:schemeClr val="tx1"/>
                </a:solidFill>
              </a:defRPr>
            </a:lvl1pPr>
            <a:lvl2pPr marL="2017806" indent="0">
              <a:buNone/>
              <a:defRPr sz="8827">
                <a:solidFill>
                  <a:schemeClr val="tx1">
                    <a:tint val="75000"/>
                  </a:schemeClr>
                </a:solidFill>
              </a:defRPr>
            </a:lvl2pPr>
            <a:lvl3pPr marL="4035613" indent="0">
              <a:buNone/>
              <a:defRPr sz="7944">
                <a:solidFill>
                  <a:schemeClr val="tx1">
                    <a:tint val="75000"/>
                  </a:schemeClr>
                </a:solidFill>
              </a:defRPr>
            </a:lvl3pPr>
            <a:lvl4pPr marL="6053419" indent="0">
              <a:buNone/>
              <a:defRPr sz="7061">
                <a:solidFill>
                  <a:schemeClr val="tx1">
                    <a:tint val="75000"/>
                  </a:schemeClr>
                </a:solidFill>
              </a:defRPr>
            </a:lvl4pPr>
            <a:lvl5pPr marL="8071226" indent="0">
              <a:buNone/>
              <a:defRPr sz="7061">
                <a:solidFill>
                  <a:schemeClr val="tx1">
                    <a:tint val="75000"/>
                  </a:schemeClr>
                </a:solidFill>
              </a:defRPr>
            </a:lvl5pPr>
            <a:lvl6pPr marL="10089032" indent="0">
              <a:buNone/>
              <a:defRPr sz="7061">
                <a:solidFill>
                  <a:schemeClr val="tx1">
                    <a:tint val="75000"/>
                  </a:schemeClr>
                </a:solidFill>
              </a:defRPr>
            </a:lvl6pPr>
            <a:lvl7pPr marL="12106839" indent="0">
              <a:buNone/>
              <a:defRPr sz="7061">
                <a:solidFill>
                  <a:schemeClr val="tx1">
                    <a:tint val="75000"/>
                  </a:schemeClr>
                </a:solidFill>
              </a:defRPr>
            </a:lvl7pPr>
            <a:lvl8pPr marL="14124645" indent="0">
              <a:buNone/>
              <a:defRPr sz="7061">
                <a:solidFill>
                  <a:schemeClr val="tx1">
                    <a:tint val="75000"/>
                  </a:schemeClr>
                </a:solidFill>
              </a:defRPr>
            </a:lvl8pPr>
            <a:lvl9pPr marL="16142452" indent="0">
              <a:buNone/>
              <a:defRPr sz="706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216F65-0C9C-45E1-BCCD-B29180FE12C4}"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43543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216F65-0C9C-45E1-BCCD-B29180FE12C4}"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410978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11459"/>
            <a:ext cx="369100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419688"/>
            <a:ext cx="18103966"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4" name="Content Placeholder 3"/>
          <p:cNvSpPr>
            <a:spLocks noGrp="1"/>
          </p:cNvSpPr>
          <p:nvPr>
            <p:ph sz="half" idx="2"/>
          </p:nvPr>
        </p:nvSpPr>
        <p:spPr>
          <a:xfrm>
            <a:off x="2947682" y="11055963"/>
            <a:ext cx="18103966"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419688"/>
            <a:ext cx="18193125"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6" name="Content Placeholder 5"/>
          <p:cNvSpPr>
            <a:spLocks noGrp="1"/>
          </p:cNvSpPr>
          <p:nvPr>
            <p:ph sz="quarter" idx="4"/>
          </p:nvPr>
        </p:nvSpPr>
        <p:spPr>
          <a:xfrm>
            <a:off x="21664585" y="11055963"/>
            <a:ext cx="18193125"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16F65-0C9C-45E1-BCCD-B29180FE12C4}"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26576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16F65-0C9C-45E1-BCCD-B29180FE12C4}"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247179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16F65-0C9C-45E1-BCCD-B29180FE12C4}"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68832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Content Placeholder 2"/>
          <p:cNvSpPr>
            <a:spLocks noGrp="1"/>
          </p:cNvSpPr>
          <p:nvPr>
            <p:ph idx="1"/>
          </p:nvPr>
        </p:nvSpPr>
        <p:spPr>
          <a:xfrm>
            <a:off x="18193125" y="4357934"/>
            <a:ext cx="21664583" cy="21509383"/>
          </a:xfrm>
        </p:spPr>
        <p:txBody>
          <a:bodyPr/>
          <a:lstStyle>
            <a:lvl1pPr>
              <a:defRPr sz="14123"/>
            </a:lvl1pPr>
            <a:lvl2pPr>
              <a:defRPr sz="12358"/>
            </a:lvl2pPr>
            <a:lvl3pPr>
              <a:defRPr sz="10592"/>
            </a:lvl3pPr>
            <a:lvl4pPr>
              <a:defRPr sz="8827"/>
            </a:lvl4pPr>
            <a:lvl5pPr>
              <a:defRPr sz="8827"/>
            </a:lvl5pPr>
            <a:lvl6pPr>
              <a:defRPr sz="8827"/>
            </a:lvl6pPr>
            <a:lvl7pPr>
              <a:defRPr sz="8827"/>
            </a:lvl7pPr>
            <a:lvl8pPr>
              <a:defRPr sz="8827"/>
            </a:lvl8pPr>
            <a:lvl9pPr>
              <a:defRPr sz="882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1A216F65-0C9C-45E1-BCCD-B29180FE12C4}"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729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57934"/>
            <a:ext cx="21664583" cy="21509383"/>
          </a:xfrm>
        </p:spPr>
        <p:txBody>
          <a:bodyPr anchor="t"/>
          <a:lstStyle>
            <a:lvl1pPr marL="0" indent="0">
              <a:buNone/>
              <a:defRPr sz="14123"/>
            </a:lvl1pPr>
            <a:lvl2pPr marL="2017806" indent="0">
              <a:buNone/>
              <a:defRPr sz="12358"/>
            </a:lvl2pPr>
            <a:lvl3pPr marL="4035613" indent="0">
              <a:buNone/>
              <a:defRPr sz="10592"/>
            </a:lvl3pPr>
            <a:lvl4pPr marL="6053419" indent="0">
              <a:buNone/>
              <a:defRPr sz="8827"/>
            </a:lvl4pPr>
            <a:lvl5pPr marL="8071226" indent="0">
              <a:buNone/>
              <a:defRPr sz="8827"/>
            </a:lvl5pPr>
            <a:lvl6pPr marL="10089032" indent="0">
              <a:buNone/>
              <a:defRPr sz="8827"/>
            </a:lvl6pPr>
            <a:lvl7pPr marL="12106839" indent="0">
              <a:buNone/>
              <a:defRPr sz="8827"/>
            </a:lvl7pPr>
            <a:lvl8pPr marL="14124645" indent="0">
              <a:buNone/>
              <a:defRPr sz="8827"/>
            </a:lvl8pPr>
            <a:lvl9pPr marL="16142452" indent="0">
              <a:buNone/>
              <a:defRPr sz="8827"/>
            </a:lvl9pPr>
          </a:lstStyle>
          <a:p>
            <a:r>
              <a:rPr lang="en-US"/>
              <a:t>Click icon to add picture</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1A216F65-0C9C-45E1-BCCD-B29180FE12C4}"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10827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11459"/>
            <a:ext cx="369100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57261"/>
            <a:ext cx="36910030" cy="192043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8053287"/>
            <a:ext cx="9628704" cy="1611452"/>
          </a:xfrm>
          <a:prstGeom prst="rect">
            <a:avLst/>
          </a:prstGeom>
        </p:spPr>
        <p:txBody>
          <a:bodyPr vert="horz" lIns="91440" tIns="45720" rIns="91440" bIns="45720" rtlCol="0" anchor="ctr"/>
          <a:lstStyle>
            <a:lvl1pPr algn="l">
              <a:defRPr sz="5296">
                <a:solidFill>
                  <a:schemeClr val="tx1">
                    <a:tint val="75000"/>
                  </a:schemeClr>
                </a:solidFill>
              </a:defRPr>
            </a:lvl1pPr>
          </a:lstStyle>
          <a:p>
            <a:fld id="{1A216F65-0C9C-45E1-BCCD-B29180FE12C4}" type="datetimeFigureOut">
              <a:rPr lang="en-US" smtClean="0"/>
              <a:t>2/7/2018</a:t>
            </a:fld>
            <a:endParaRPr lang="en-US"/>
          </a:p>
        </p:txBody>
      </p:sp>
      <p:sp>
        <p:nvSpPr>
          <p:cNvPr id="5" name="Footer Placeholder 4"/>
          <p:cNvSpPr>
            <a:spLocks noGrp="1"/>
          </p:cNvSpPr>
          <p:nvPr>
            <p:ph type="ftr" sz="quarter" idx="3"/>
          </p:nvPr>
        </p:nvSpPr>
        <p:spPr>
          <a:xfrm>
            <a:off x="14175592" y="28053287"/>
            <a:ext cx="14443055" cy="1611452"/>
          </a:xfrm>
          <a:prstGeom prst="rect">
            <a:avLst/>
          </a:prstGeom>
        </p:spPr>
        <p:txBody>
          <a:bodyPr vert="horz" lIns="91440" tIns="45720" rIns="91440" bIns="45720" rtlCol="0" anchor="ctr"/>
          <a:lstStyle>
            <a:lvl1pPr algn="ctr">
              <a:defRPr sz="52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8053287"/>
            <a:ext cx="9628704" cy="1611452"/>
          </a:xfrm>
          <a:prstGeom prst="rect">
            <a:avLst/>
          </a:prstGeom>
        </p:spPr>
        <p:txBody>
          <a:bodyPr vert="horz" lIns="91440" tIns="45720" rIns="91440" bIns="45720" rtlCol="0" anchor="ctr"/>
          <a:lstStyle>
            <a:lvl1pPr algn="r">
              <a:defRPr sz="5296">
                <a:solidFill>
                  <a:schemeClr val="tx1">
                    <a:tint val="75000"/>
                  </a:schemeClr>
                </a:solidFill>
              </a:defRPr>
            </a:lvl1pPr>
          </a:lstStyle>
          <a:p>
            <a:fld id="{A61FDD56-7FBB-4D99-A6FF-A9C723EBE140}" type="slidenum">
              <a:rPr lang="en-US" smtClean="0"/>
              <a:t>‹#›</a:t>
            </a:fld>
            <a:endParaRPr lang="en-US"/>
          </a:p>
        </p:txBody>
      </p:sp>
    </p:spTree>
    <p:extLst>
      <p:ext uri="{BB962C8B-B14F-4D97-AF65-F5344CB8AC3E}">
        <p14:creationId xmlns:p14="http://schemas.microsoft.com/office/powerpoint/2010/main" val="19978537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5613" rtl="0" eaLnBrk="1" latinLnBrk="0" hangingPunct="1">
        <a:lnSpc>
          <a:spcPct val="90000"/>
        </a:lnSpc>
        <a:spcBef>
          <a:spcPct val="0"/>
        </a:spcBef>
        <a:buNone/>
        <a:defRPr sz="19419" kern="1200">
          <a:solidFill>
            <a:schemeClr val="tx1"/>
          </a:solidFill>
          <a:latin typeface="+mj-lt"/>
          <a:ea typeface="+mj-ea"/>
          <a:cs typeface="+mj-cs"/>
        </a:defRPr>
      </a:lvl1pPr>
    </p:titleStyle>
    <p:bodyStyle>
      <a:lvl1pPr marL="1008903" indent="-1008903" algn="l" defTabSz="4035613" rtl="0" eaLnBrk="1" latinLnBrk="0" hangingPunct="1">
        <a:lnSpc>
          <a:spcPct val="90000"/>
        </a:lnSpc>
        <a:spcBef>
          <a:spcPts val="4413"/>
        </a:spcBef>
        <a:buFont typeface="Arial" panose="020B0604020202020204" pitchFamily="34" charset="0"/>
        <a:buChar char="•"/>
        <a:defRPr sz="12358" kern="1200">
          <a:solidFill>
            <a:schemeClr val="tx1"/>
          </a:solidFill>
          <a:latin typeface="+mn-lt"/>
          <a:ea typeface="+mn-ea"/>
          <a:cs typeface="+mn-cs"/>
        </a:defRPr>
      </a:lvl1pPr>
      <a:lvl2pPr marL="3026710" indent="-1008903" algn="l" defTabSz="4035613" rtl="0" eaLnBrk="1" latinLnBrk="0" hangingPunct="1">
        <a:lnSpc>
          <a:spcPct val="90000"/>
        </a:lnSpc>
        <a:spcBef>
          <a:spcPts val="2207"/>
        </a:spcBef>
        <a:buFont typeface="Arial" panose="020B0604020202020204" pitchFamily="34" charset="0"/>
        <a:buChar char="•"/>
        <a:defRPr sz="10592" kern="1200">
          <a:solidFill>
            <a:schemeClr val="tx1"/>
          </a:solidFill>
          <a:latin typeface="+mn-lt"/>
          <a:ea typeface="+mn-ea"/>
          <a:cs typeface="+mn-cs"/>
        </a:defRPr>
      </a:lvl2pPr>
      <a:lvl3pPr marL="5044516" indent="-1008903" algn="l" defTabSz="4035613" rtl="0" eaLnBrk="1" latinLnBrk="0" hangingPunct="1">
        <a:lnSpc>
          <a:spcPct val="90000"/>
        </a:lnSpc>
        <a:spcBef>
          <a:spcPts val="2207"/>
        </a:spcBef>
        <a:buFont typeface="Arial" panose="020B0604020202020204" pitchFamily="34" charset="0"/>
        <a:buChar char="•"/>
        <a:defRPr sz="8827" kern="1200">
          <a:solidFill>
            <a:schemeClr val="tx1"/>
          </a:solidFill>
          <a:latin typeface="+mn-lt"/>
          <a:ea typeface="+mn-ea"/>
          <a:cs typeface="+mn-cs"/>
        </a:defRPr>
      </a:lvl3pPr>
      <a:lvl4pPr marL="7062323"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4pPr>
      <a:lvl5pPr marL="908012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5pPr>
      <a:lvl6pPr marL="11097936"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6pPr>
      <a:lvl7pPr marL="13115742"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7pPr>
      <a:lvl8pPr marL="1513354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8pPr>
      <a:lvl9pPr marL="17151355"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9pPr>
    </p:bodyStyle>
    <p:otherStyle>
      <a:defPPr>
        <a:defRPr lang="en-US"/>
      </a:defPPr>
      <a:lvl1pPr marL="0" algn="l" defTabSz="4035613" rtl="0" eaLnBrk="1" latinLnBrk="0" hangingPunct="1">
        <a:defRPr sz="7944" kern="1200">
          <a:solidFill>
            <a:schemeClr val="tx1"/>
          </a:solidFill>
          <a:latin typeface="+mn-lt"/>
          <a:ea typeface="+mn-ea"/>
          <a:cs typeface="+mn-cs"/>
        </a:defRPr>
      </a:lvl1pPr>
      <a:lvl2pPr marL="2017806" algn="l" defTabSz="4035613" rtl="0" eaLnBrk="1" latinLnBrk="0" hangingPunct="1">
        <a:defRPr sz="7944" kern="1200">
          <a:solidFill>
            <a:schemeClr val="tx1"/>
          </a:solidFill>
          <a:latin typeface="+mn-lt"/>
          <a:ea typeface="+mn-ea"/>
          <a:cs typeface="+mn-cs"/>
        </a:defRPr>
      </a:lvl2pPr>
      <a:lvl3pPr marL="4035613" algn="l" defTabSz="4035613" rtl="0" eaLnBrk="1" latinLnBrk="0" hangingPunct="1">
        <a:defRPr sz="7944" kern="1200">
          <a:solidFill>
            <a:schemeClr val="tx1"/>
          </a:solidFill>
          <a:latin typeface="+mn-lt"/>
          <a:ea typeface="+mn-ea"/>
          <a:cs typeface="+mn-cs"/>
        </a:defRPr>
      </a:lvl3pPr>
      <a:lvl4pPr marL="6053419" algn="l" defTabSz="4035613" rtl="0" eaLnBrk="1" latinLnBrk="0" hangingPunct="1">
        <a:defRPr sz="7944" kern="1200">
          <a:solidFill>
            <a:schemeClr val="tx1"/>
          </a:solidFill>
          <a:latin typeface="+mn-lt"/>
          <a:ea typeface="+mn-ea"/>
          <a:cs typeface="+mn-cs"/>
        </a:defRPr>
      </a:lvl4pPr>
      <a:lvl5pPr marL="8071226" algn="l" defTabSz="4035613" rtl="0" eaLnBrk="1" latinLnBrk="0" hangingPunct="1">
        <a:defRPr sz="7944" kern="1200">
          <a:solidFill>
            <a:schemeClr val="tx1"/>
          </a:solidFill>
          <a:latin typeface="+mn-lt"/>
          <a:ea typeface="+mn-ea"/>
          <a:cs typeface="+mn-cs"/>
        </a:defRPr>
      </a:lvl5pPr>
      <a:lvl6pPr marL="10089032" algn="l" defTabSz="4035613" rtl="0" eaLnBrk="1" latinLnBrk="0" hangingPunct="1">
        <a:defRPr sz="7944" kern="1200">
          <a:solidFill>
            <a:schemeClr val="tx1"/>
          </a:solidFill>
          <a:latin typeface="+mn-lt"/>
          <a:ea typeface="+mn-ea"/>
          <a:cs typeface="+mn-cs"/>
        </a:defRPr>
      </a:lvl6pPr>
      <a:lvl7pPr marL="12106839" algn="l" defTabSz="4035613" rtl="0" eaLnBrk="1" latinLnBrk="0" hangingPunct="1">
        <a:defRPr sz="7944" kern="1200">
          <a:solidFill>
            <a:schemeClr val="tx1"/>
          </a:solidFill>
          <a:latin typeface="+mn-lt"/>
          <a:ea typeface="+mn-ea"/>
          <a:cs typeface="+mn-cs"/>
        </a:defRPr>
      </a:lvl7pPr>
      <a:lvl8pPr marL="14124645" algn="l" defTabSz="4035613" rtl="0" eaLnBrk="1" latinLnBrk="0" hangingPunct="1">
        <a:defRPr sz="7944" kern="1200">
          <a:solidFill>
            <a:schemeClr val="tx1"/>
          </a:solidFill>
          <a:latin typeface="+mn-lt"/>
          <a:ea typeface="+mn-ea"/>
          <a:cs typeface="+mn-cs"/>
        </a:defRPr>
      </a:lvl8pPr>
      <a:lvl9pPr marL="16142452" algn="l" defTabSz="4035613" rtl="0" eaLnBrk="1" latinLnBrk="0" hangingPunct="1">
        <a:defRPr sz="7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8DD682-ECD3-4B04-B267-98DB1F921ED0}"/>
              </a:ext>
            </a:extLst>
          </p:cNvPr>
          <p:cNvSpPr txBox="1"/>
          <p:nvPr/>
        </p:nvSpPr>
        <p:spPr>
          <a:xfrm>
            <a:off x="958932" y="3318153"/>
            <a:ext cx="12192635" cy="25511760"/>
          </a:xfrm>
          <a:prstGeom prst="rect">
            <a:avLst/>
          </a:prstGeom>
          <a:noFill/>
          <a:ln>
            <a:solidFill>
              <a:schemeClr val="tx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A2142369-7EA0-4416-83C9-EC6A38EA3BEA}"/>
              </a:ext>
            </a:extLst>
          </p:cNvPr>
          <p:cNvSpPr txBox="1"/>
          <p:nvPr/>
        </p:nvSpPr>
        <p:spPr>
          <a:xfrm>
            <a:off x="15316437" y="3318153"/>
            <a:ext cx="12192635" cy="25511760"/>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EC3E5340-6A5F-43D1-93C2-21A04FCE99A0}"/>
              </a:ext>
            </a:extLst>
          </p:cNvPr>
          <p:cNvSpPr txBox="1"/>
          <p:nvPr/>
        </p:nvSpPr>
        <p:spPr>
          <a:xfrm>
            <a:off x="29401756" y="3324998"/>
            <a:ext cx="12192636" cy="25511760"/>
          </a:xfrm>
          <a:prstGeom prst="rect">
            <a:avLst/>
          </a:prstGeom>
          <a:noFill/>
          <a:ln>
            <a:solidFill>
              <a:schemeClr val="tx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0448F13E-6D39-4D94-BA47-FB80B35E58FA}"/>
              </a:ext>
            </a:extLst>
          </p:cNvPr>
          <p:cNvSpPr>
            <a:spLocks noGrp="1"/>
          </p:cNvSpPr>
          <p:nvPr>
            <p:ph type="ctrTitle"/>
          </p:nvPr>
        </p:nvSpPr>
        <p:spPr>
          <a:xfrm>
            <a:off x="0" y="0"/>
            <a:ext cx="42794238" cy="1827257"/>
          </a:xfrm>
        </p:spPr>
        <p:txBody>
          <a:bodyPr>
            <a:normAutofit/>
          </a:bodyPr>
          <a:lstStyle/>
          <a:p>
            <a:r>
              <a:rPr lang="en-US" sz="9600" b="1" dirty="0">
                <a:latin typeface="Times New Roman" panose="02020603050405020304" pitchFamily="18" charset="0"/>
                <a:cs typeface="Times New Roman" panose="02020603050405020304" pitchFamily="18" charset="0"/>
              </a:rPr>
              <a:t>An immersive journey preparation tool for people with vision impairment</a:t>
            </a:r>
          </a:p>
        </p:txBody>
      </p:sp>
      <p:pic>
        <p:nvPicPr>
          <p:cNvPr id="1028" name="Picture 4" descr="Several people on city street, one with white stick">
            <a:extLst>
              <a:ext uri="{FF2B5EF4-FFF2-40B4-BE49-F238E27FC236}">
                <a16:creationId xmlns:a16="http://schemas.microsoft.com/office/drawing/2014/main" id="{C2CAAB27-CBF2-4FF8-8BA8-AD2FADBD0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445" y="4485843"/>
            <a:ext cx="5539123" cy="3740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EDF1146-F1F0-4317-9EED-F3243D7F1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9786" y="24981038"/>
            <a:ext cx="3810000" cy="3810000"/>
          </a:xfrm>
          <a:prstGeom prst="rect">
            <a:avLst/>
          </a:prstGeom>
        </p:spPr>
      </p:pic>
      <p:sp>
        <p:nvSpPr>
          <p:cNvPr id="9" name="TextBox 8">
            <a:extLst>
              <a:ext uri="{FF2B5EF4-FFF2-40B4-BE49-F238E27FC236}">
                <a16:creationId xmlns:a16="http://schemas.microsoft.com/office/drawing/2014/main" id="{6D298C1F-1A23-494F-85DD-8823F4B7DE16}"/>
              </a:ext>
            </a:extLst>
          </p:cNvPr>
          <p:cNvSpPr txBox="1"/>
          <p:nvPr/>
        </p:nvSpPr>
        <p:spPr>
          <a:xfrm>
            <a:off x="982387" y="3426126"/>
            <a:ext cx="12192635"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Introduction</a:t>
            </a:r>
          </a:p>
        </p:txBody>
      </p:sp>
      <p:sp>
        <p:nvSpPr>
          <p:cNvPr id="10" name="TextBox 9">
            <a:extLst>
              <a:ext uri="{FF2B5EF4-FFF2-40B4-BE49-F238E27FC236}">
                <a16:creationId xmlns:a16="http://schemas.microsoft.com/office/drawing/2014/main" id="{89BEC397-916E-4817-8714-C22A711124F5}"/>
              </a:ext>
            </a:extLst>
          </p:cNvPr>
          <p:cNvSpPr txBox="1"/>
          <p:nvPr/>
        </p:nvSpPr>
        <p:spPr>
          <a:xfrm>
            <a:off x="998024" y="4628777"/>
            <a:ext cx="6551876"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With almost one in five Australians experiencing some form of disability, a large proportion of the community face challenges to actively participate in city life. </a:t>
            </a:r>
          </a:p>
        </p:txBody>
      </p:sp>
      <p:sp>
        <p:nvSpPr>
          <p:cNvPr id="13" name="TextBox 12">
            <a:extLst>
              <a:ext uri="{FF2B5EF4-FFF2-40B4-BE49-F238E27FC236}">
                <a16:creationId xmlns:a16="http://schemas.microsoft.com/office/drawing/2014/main" id="{89A11050-E8C0-42C3-A1C4-DAC1D8208221}"/>
              </a:ext>
            </a:extLst>
          </p:cNvPr>
          <p:cNvSpPr txBox="1"/>
          <p:nvPr/>
        </p:nvSpPr>
        <p:spPr>
          <a:xfrm>
            <a:off x="29462786" y="22284670"/>
            <a:ext cx="3802293" cy="1631216"/>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Main Equipment</a:t>
            </a:r>
          </a:p>
        </p:txBody>
      </p:sp>
      <p:sp>
        <p:nvSpPr>
          <p:cNvPr id="14" name="TextBox 13">
            <a:extLst>
              <a:ext uri="{FF2B5EF4-FFF2-40B4-BE49-F238E27FC236}">
                <a16:creationId xmlns:a16="http://schemas.microsoft.com/office/drawing/2014/main" id="{CF6B3986-5A85-43E6-A268-3A547C4114AA}"/>
              </a:ext>
            </a:extLst>
          </p:cNvPr>
          <p:cNvSpPr txBox="1"/>
          <p:nvPr/>
        </p:nvSpPr>
        <p:spPr>
          <a:xfrm>
            <a:off x="912024" y="10195811"/>
            <a:ext cx="12192635"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Methods</a:t>
            </a:r>
          </a:p>
        </p:txBody>
      </p:sp>
      <p:sp>
        <p:nvSpPr>
          <p:cNvPr id="17" name="TextBox 16">
            <a:extLst>
              <a:ext uri="{FF2B5EF4-FFF2-40B4-BE49-F238E27FC236}">
                <a16:creationId xmlns:a16="http://schemas.microsoft.com/office/drawing/2014/main" id="{3341E889-545C-414C-8BD8-A3625D0A0F70}"/>
              </a:ext>
            </a:extLst>
          </p:cNvPr>
          <p:cNvSpPr txBox="1"/>
          <p:nvPr/>
        </p:nvSpPr>
        <p:spPr>
          <a:xfrm>
            <a:off x="935477" y="8233807"/>
            <a:ext cx="12239545" cy="1846659"/>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This project demonstrates a long-term technology-enabled solution to issues experienced by people with vision impaired. </a:t>
            </a:r>
          </a:p>
        </p:txBody>
      </p:sp>
      <p:sp>
        <p:nvSpPr>
          <p:cNvPr id="18" name="TextBox 17">
            <a:extLst>
              <a:ext uri="{FF2B5EF4-FFF2-40B4-BE49-F238E27FC236}">
                <a16:creationId xmlns:a16="http://schemas.microsoft.com/office/drawing/2014/main" id="{088C0E8B-8CF4-4CC2-A289-501FE1AF1B72}"/>
              </a:ext>
            </a:extLst>
          </p:cNvPr>
          <p:cNvSpPr txBox="1"/>
          <p:nvPr/>
        </p:nvSpPr>
        <p:spPr>
          <a:xfrm>
            <a:off x="1130024" y="11080869"/>
            <a:ext cx="12153545"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We develop an auditory-based simulator to simulate the sensory experience of a specific location in Melbourne’s</a:t>
            </a:r>
          </a:p>
        </p:txBody>
      </p:sp>
      <p:sp>
        <p:nvSpPr>
          <p:cNvPr id="19" name="TextBox 18">
            <a:extLst>
              <a:ext uri="{FF2B5EF4-FFF2-40B4-BE49-F238E27FC236}">
                <a16:creationId xmlns:a16="http://schemas.microsoft.com/office/drawing/2014/main" id="{32FB72D3-E09B-4EA3-B834-281DFF4AF0FE}"/>
              </a:ext>
            </a:extLst>
          </p:cNvPr>
          <p:cNvSpPr txBox="1"/>
          <p:nvPr/>
        </p:nvSpPr>
        <p:spPr>
          <a:xfrm>
            <a:off x="29509162" y="27367348"/>
            <a:ext cx="8314423" cy="1446550"/>
          </a:xfrm>
          <a:prstGeom prst="rect">
            <a:avLst/>
          </a:prstGeom>
          <a:noFill/>
        </p:spPr>
        <p:txBody>
          <a:bodyPr wrap="square" rtlCol="0">
            <a:spAutoFit/>
          </a:bodyPr>
          <a:lstStyle/>
          <a:p>
            <a:r>
              <a:rPr lang="en-US" sz="5000" b="1" dirty="0">
                <a:latin typeface="Times New Roman" panose="02020603050405020304" pitchFamily="18" charset="0"/>
                <a:cs typeface="Times New Roman" panose="02020603050405020304" pitchFamily="18" charset="0"/>
              </a:rPr>
              <a:t>    Project website</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https:\\</a:t>
            </a:r>
            <a:r>
              <a:rPr lang="en-US" sz="3800" dirty="0" err="1">
                <a:latin typeface="Times New Roman" panose="02020603050405020304" pitchFamily="18" charset="0"/>
                <a:cs typeface="Times New Roman" panose="02020603050405020304" pitchFamily="18" charset="0"/>
              </a:rPr>
              <a:t>dunglai.github.io</a:t>
            </a:r>
            <a:r>
              <a:rPr lang="en-US" sz="3800" dirty="0">
                <a:latin typeface="Times New Roman" panose="02020603050405020304" pitchFamily="18" charset="0"/>
                <a:cs typeface="Times New Roman" panose="02020603050405020304" pitchFamily="18" charset="0"/>
              </a:rPr>
              <a:t>\COM\</a:t>
            </a:r>
            <a:r>
              <a:rPr lang="en-US" sz="3800" dirty="0" err="1">
                <a:latin typeface="Times New Roman" panose="02020603050405020304" pitchFamily="18" charset="0"/>
                <a:cs typeface="Times New Roman" panose="02020603050405020304" pitchFamily="18" charset="0"/>
              </a:rPr>
              <a:t>index.html</a:t>
            </a:r>
            <a:endParaRPr lang="en-US" sz="3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0B8C789E-31E6-48AA-83FA-A8B9A6A9E00F}"/>
              </a:ext>
            </a:extLst>
          </p:cNvPr>
          <p:cNvPicPr>
            <a:picLocks noChangeAspect="1"/>
          </p:cNvPicPr>
          <p:nvPr/>
        </p:nvPicPr>
        <p:blipFill>
          <a:blip r:embed="rId4"/>
          <a:stretch>
            <a:fillRect/>
          </a:stretch>
        </p:blipFill>
        <p:spPr>
          <a:xfrm>
            <a:off x="36716487" y="12594931"/>
            <a:ext cx="4113123" cy="3953218"/>
          </a:xfrm>
          <a:prstGeom prst="rect">
            <a:avLst/>
          </a:prstGeom>
        </p:spPr>
      </p:pic>
      <p:pic>
        <p:nvPicPr>
          <p:cNvPr id="21" name="Picture 20">
            <a:extLst>
              <a:ext uri="{FF2B5EF4-FFF2-40B4-BE49-F238E27FC236}">
                <a16:creationId xmlns:a16="http://schemas.microsoft.com/office/drawing/2014/main" id="{5E1A4EDE-00EC-4450-9CEA-9F36DBC2B3A9}"/>
              </a:ext>
            </a:extLst>
          </p:cNvPr>
          <p:cNvPicPr>
            <a:picLocks noChangeAspect="1"/>
          </p:cNvPicPr>
          <p:nvPr/>
        </p:nvPicPr>
        <p:blipFill>
          <a:blip r:embed="rId5"/>
          <a:stretch>
            <a:fillRect/>
          </a:stretch>
        </p:blipFill>
        <p:spPr>
          <a:xfrm>
            <a:off x="21737213" y="17226646"/>
            <a:ext cx="5469428" cy="2749443"/>
          </a:xfrm>
          <a:prstGeom prst="rect">
            <a:avLst/>
          </a:prstGeom>
        </p:spPr>
      </p:pic>
      <p:pic>
        <p:nvPicPr>
          <p:cNvPr id="1030" name="Picture 6" descr="Related image">
            <a:extLst>
              <a:ext uri="{FF2B5EF4-FFF2-40B4-BE49-F238E27FC236}">
                <a16:creationId xmlns:a16="http://schemas.microsoft.com/office/drawing/2014/main" id="{1851D613-205C-4B4C-87CA-92A502A23E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0786" y="12815717"/>
            <a:ext cx="4291303" cy="404608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880F1C67-8E75-4EC0-80AD-881C1CF822F4}"/>
              </a:ext>
            </a:extLst>
          </p:cNvPr>
          <p:cNvSpPr txBox="1"/>
          <p:nvPr/>
        </p:nvSpPr>
        <p:spPr>
          <a:xfrm>
            <a:off x="1086759" y="12350011"/>
            <a:ext cx="7878683" cy="4770537"/>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CBD.  The idea is to provide people who have vision impairment and blindness an immersive tool that allows them to experience the sounds of environments they plan to walk through.  The simulator would allow them to rotate their body and hear the sounds change as they rotate.</a:t>
            </a:r>
          </a:p>
        </p:txBody>
      </p:sp>
      <p:sp>
        <p:nvSpPr>
          <p:cNvPr id="26" name="TextBox 25">
            <a:extLst>
              <a:ext uri="{FF2B5EF4-FFF2-40B4-BE49-F238E27FC236}">
                <a16:creationId xmlns:a16="http://schemas.microsoft.com/office/drawing/2014/main" id="{F3AFFFD6-FED8-43B2-9150-64597BC38DCD}"/>
              </a:ext>
            </a:extLst>
          </p:cNvPr>
          <p:cNvSpPr txBox="1"/>
          <p:nvPr/>
        </p:nvSpPr>
        <p:spPr>
          <a:xfrm>
            <a:off x="1065537" y="18778803"/>
            <a:ext cx="12192635"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Surround Sound Technology</a:t>
            </a:r>
          </a:p>
        </p:txBody>
      </p:sp>
      <p:sp>
        <p:nvSpPr>
          <p:cNvPr id="28" name="TextBox 27">
            <a:extLst>
              <a:ext uri="{FF2B5EF4-FFF2-40B4-BE49-F238E27FC236}">
                <a16:creationId xmlns:a16="http://schemas.microsoft.com/office/drawing/2014/main" id="{321B0138-7E22-4818-9FD2-A5D6F6F604B3}"/>
              </a:ext>
            </a:extLst>
          </p:cNvPr>
          <p:cNvSpPr txBox="1"/>
          <p:nvPr/>
        </p:nvSpPr>
        <p:spPr>
          <a:xfrm>
            <a:off x="1044015" y="19640577"/>
            <a:ext cx="12153545" cy="2431435"/>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In order to archive what we call “immersive” experience, we use </a:t>
            </a:r>
            <a:r>
              <a:rPr lang="en-US" sz="3800" dirty="0" err="1">
                <a:latin typeface="Times New Roman" panose="02020603050405020304" pitchFamily="18" charset="0"/>
                <a:cs typeface="Times New Roman" panose="02020603050405020304" pitchFamily="18" charset="0"/>
              </a:rPr>
              <a:t>Ambisonic</a:t>
            </a:r>
            <a:r>
              <a:rPr lang="en-US" sz="3800" dirty="0">
                <a:latin typeface="Times New Roman" panose="02020603050405020304" pitchFamily="18" charset="0"/>
                <a:cs typeface="Times New Roman" panose="02020603050405020304" pitchFamily="18" charset="0"/>
              </a:rPr>
              <a:t> Technology [1]: a full-sphere surround sound technique, in addition to the horizontal plane, it covers  sound sources above and below the listener</a:t>
            </a:r>
          </a:p>
        </p:txBody>
      </p:sp>
      <p:pic>
        <p:nvPicPr>
          <p:cNvPr id="1032" name="Picture 8" descr="Image result for ambisonic">
            <a:extLst>
              <a:ext uri="{FF2B5EF4-FFF2-40B4-BE49-F238E27FC236}">
                <a16:creationId xmlns:a16="http://schemas.microsoft.com/office/drawing/2014/main" id="{34C94DD9-AC44-4DE9-839F-5F99F97E36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024" y="22203849"/>
            <a:ext cx="12153544" cy="648189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8F9348AF-F221-4FDD-8460-038D44CC61D1}"/>
              </a:ext>
            </a:extLst>
          </p:cNvPr>
          <p:cNvPicPr>
            <a:picLocks noChangeAspect="1"/>
          </p:cNvPicPr>
          <p:nvPr/>
        </p:nvPicPr>
        <p:blipFill>
          <a:blip r:embed="rId8"/>
          <a:stretch>
            <a:fillRect/>
          </a:stretch>
        </p:blipFill>
        <p:spPr>
          <a:xfrm>
            <a:off x="21785961" y="8018754"/>
            <a:ext cx="4842452" cy="5299679"/>
          </a:xfrm>
          <a:prstGeom prst="rect">
            <a:avLst/>
          </a:prstGeom>
        </p:spPr>
      </p:pic>
      <p:sp>
        <p:nvSpPr>
          <p:cNvPr id="31" name="TextBox 30">
            <a:extLst>
              <a:ext uri="{FF2B5EF4-FFF2-40B4-BE49-F238E27FC236}">
                <a16:creationId xmlns:a16="http://schemas.microsoft.com/office/drawing/2014/main" id="{B7E22F99-AD3F-4A48-901A-11AB909A421F}"/>
              </a:ext>
            </a:extLst>
          </p:cNvPr>
          <p:cNvSpPr txBox="1"/>
          <p:nvPr/>
        </p:nvSpPr>
        <p:spPr>
          <a:xfrm>
            <a:off x="15339892" y="3426126"/>
            <a:ext cx="12239545"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Recording Technique</a:t>
            </a:r>
          </a:p>
        </p:txBody>
      </p:sp>
      <p:sp>
        <p:nvSpPr>
          <p:cNvPr id="32" name="TextBox 31">
            <a:extLst>
              <a:ext uri="{FF2B5EF4-FFF2-40B4-BE49-F238E27FC236}">
                <a16:creationId xmlns:a16="http://schemas.microsoft.com/office/drawing/2014/main" id="{0F22088A-43A3-4605-9838-05D4DEC83274}"/>
              </a:ext>
            </a:extLst>
          </p:cNvPr>
          <p:cNvSpPr txBox="1"/>
          <p:nvPr/>
        </p:nvSpPr>
        <p:spPr>
          <a:xfrm>
            <a:off x="29462786" y="25202115"/>
            <a:ext cx="8314423" cy="1846659"/>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1. An Introduction to Higher Order </a:t>
            </a:r>
            <a:r>
              <a:rPr lang="en-US" sz="3800" dirty="0" err="1">
                <a:latin typeface="Times New Roman" panose="02020603050405020304" pitchFamily="18" charset="0"/>
                <a:cs typeface="Times New Roman" panose="02020603050405020304" pitchFamily="18" charset="0"/>
              </a:rPr>
              <a:t>Ambisonic</a:t>
            </a:r>
            <a:r>
              <a:rPr lang="en-US" sz="3800" dirty="0">
                <a:latin typeface="Times New Roman" panose="02020603050405020304" pitchFamily="18" charset="0"/>
                <a:cs typeface="Times New Roman" panose="02020603050405020304" pitchFamily="18" charset="0"/>
              </a:rPr>
              <a:t> (http://</a:t>
            </a:r>
            <a:r>
              <a:rPr lang="en-US" sz="3800" dirty="0" err="1">
                <a:latin typeface="Times New Roman" panose="02020603050405020304" pitchFamily="18" charset="0"/>
                <a:cs typeface="Times New Roman" panose="02020603050405020304" pitchFamily="18" charset="0"/>
              </a:rPr>
              <a:t>flo.mur.at</a:t>
            </a:r>
            <a:r>
              <a:rPr lang="en-US" sz="3800" dirty="0">
                <a:latin typeface="Times New Roman" panose="02020603050405020304" pitchFamily="18" charset="0"/>
                <a:cs typeface="Times New Roman" panose="02020603050405020304" pitchFamily="18" charset="0"/>
              </a:rPr>
              <a:t>/writings/</a:t>
            </a:r>
            <a:r>
              <a:rPr lang="en-US" sz="3800" dirty="0" err="1">
                <a:latin typeface="Times New Roman" panose="02020603050405020304" pitchFamily="18" charset="0"/>
                <a:cs typeface="Times New Roman" panose="02020603050405020304" pitchFamily="18" charset="0"/>
              </a:rPr>
              <a:t>HOA-intro.pdf</a:t>
            </a:r>
            <a:r>
              <a:rPr lang="en-US" sz="3800" dirty="0">
                <a:latin typeface="Times New Roman" panose="02020603050405020304" pitchFamily="18" charset="0"/>
                <a:cs typeface="Times New Roman" panose="02020603050405020304" pitchFamily="18" charset="0"/>
              </a:rPr>
              <a:t>)</a:t>
            </a:r>
            <a:endParaRPr lang="en-US" sz="38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2CE01A80-8CAB-43CB-BE3B-329CA06C3A0A}"/>
              </a:ext>
            </a:extLst>
          </p:cNvPr>
          <p:cNvSpPr txBox="1"/>
          <p:nvPr/>
        </p:nvSpPr>
        <p:spPr>
          <a:xfrm>
            <a:off x="15595581" y="4443898"/>
            <a:ext cx="11913491"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Sounds are recorded by a tetrahedron microphone (left image) to get 4-channel monophonic A-format. This is converted into 4-channel B-format using mathematical formula shown below [1]. B-format file contains XYZ directions which covers all 3 dimensions. W channel is called omnidirectional.</a:t>
            </a:r>
          </a:p>
        </p:txBody>
      </p:sp>
      <p:pic>
        <p:nvPicPr>
          <p:cNvPr id="1034" name="Picture 10" descr="Image result for ambeo mic">
            <a:extLst>
              <a:ext uri="{FF2B5EF4-FFF2-40B4-BE49-F238E27FC236}">
                <a16:creationId xmlns:a16="http://schemas.microsoft.com/office/drawing/2014/main" id="{866507B1-6DC5-43BF-9579-043FA66D3D6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569" r="14686"/>
          <a:stretch/>
        </p:blipFill>
        <p:spPr bwMode="auto">
          <a:xfrm>
            <a:off x="15821617" y="8165267"/>
            <a:ext cx="5145979" cy="48789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0A66A5F7-5950-4233-BF61-633A8E01033F}"/>
              </a:ext>
            </a:extLst>
          </p:cNvPr>
          <p:cNvSpPr txBox="1"/>
          <p:nvPr/>
        </p:nvSpPr>
        <p:spPr>
          <a:xfrm>
            <a:off x="33265079" y="22013870"/>
            <a:ext cx="8298264" cy="2431435"/>
          </a:xfrm>
          <a:prstGeom prst="rect">
            <a:avLst/>
          </a:prstGeom>
          <a:noFill/>
        </p:spPr>
        <p:txBody>
          <a:bodyPr wrap="square" rtlCol="0">
            <a:spAutoFit/>
          </a:bodyPr>
          <a:lstStyle/>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Garmin </a:t>
            </a:r>
            <a:r>
              <a:rPr lang="en-US" sz="3800" dirty="0" err="1">
                <a:latin typeface="Times New Roman" panose="02020603050405020304" pitchFamily="18" charset="0"/>
                <a:cs typeface="Times New Roman" panose="02020603050405020304" pitchFamily="18" charset="0"/>
              </a:rPr>
              <a:t>Virb</a:t>
            </a:r>
            <a:r>
              <a:rPr lang="en-US" sz="3800" dirty="0">
                <a:latin typeface="Times New Roman" panose="02020603050405020304" pitchFamily="18" charset="0"/>
                <a:cs typeface="Times New Roman" panose="02020603050405020304" pitchFamily="18" charset="0"/>
              </a:rPr>
              <a:t> 360 Video</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Sennheiser </a:t>
            </a:r>
            <a:r>
              <a:rPr lang="en-US" sz="3800" dirty="0" err="1">
                <a:latin typeface="Times New Roman" panose="02020603050405020304" pitchFamily="18" charset="0"/>
                <a:cs typeface="Times New Roman" panose="02020603050405020304" pitchFamily="18" charset="0"/>
              </a:rPr>
              <a:t>Ambeo</a:t>
            </a:r>
            <a:r>
              <a:rPr lang="en-US" sz="3800" dirty="0">
                <a:latin typeface="Times New Roman" panose="02020603050405020304" pitchFamily="18" charset="0"/>
                <a:cs typeface="Times New Roman" panose="02020603050405020304" pitchFamily="18" charset="0"/>
              </a:rPr>
              <a:t> VR Microphone</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Zoom </a:t>
            </a:r>
            <a:r>
              <a:rPr lang="en-US" sz="3800" dirty="0" err="1">
                <a:latin typeface="Times New Roman" panose="02020603050405020304" pitchFamily="18" charset="0"/>
                <a:cs typeface="Times New Roman" panose="02020603050405020304" pitchFamily="18" charset="0"/>
              </a:rPr>
              <a:t>H6</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recoreder</a:t>
            </a:r>
            <a:endParaRPr lang="en-US" sz="3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Teensy 3.2 board, </a:t>
            </a:r>
            <a:r>
              <a:rPr lang="en-US" sz="3800" dirty="0" err="1">
                <a:latin typeface="Times New Roman" panose="02020603050405020304" pitchFamily="18" charset="0"/>
                <a:cs typeface="Times New Roman" panose="02020603050405020304" pitchFamily="18" charset="0"/>
              </a:rPr>
              <a:t>Hedrot</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headtracker</a:t>
            </a:r>
            <a:endParaRPr lang="en-US" sz="38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A3FA92AF-634C-4D98-A586-5BADE56EB13C}"/>
              </a:ext>
            </a:extLst>
          </p:cNvPr>
          <p:cNvSpPr txBox="1"/>
          <p:nvPr/>
        </p:nvSpPr>
        <p:spPr>
          <a:xfrm>
            <a:off x="15489566" y="13585266"/>
            <a:ext cx="12019505" cy="7294305"/>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Web Application</a:t>
            </a:r>
          </a:p>
          <a:p>
            <a:r>
              <a:rPr lang="en-US" sz="3800" dirty="0">
                <a:latin typeface="Times New Roman" panose="02020603050405020304" pitchFamily="18" charset="0"/>
                <a:cs typeface="Times New Roman" panose="02020603050405020304" pitchFamily="18" charset="0"/>
              </a:rPr>
              <a:t>The </a:t>
            </a:r>
            <a:r>
              <a:rPr lang="en-US" sz="3800" dirty="0" err="1">
                <a:latin typeface="Times New Roman" panose="02020603050405020304" pitchFamily="18" charset="0"/>
                <a:cs typeface="Times New Roman" panose="02020603050405020304" pitchFamily="18" charset="0"/>
              </a:rPr>
              <a:t>Ambisonic</a:t>
            </a:r>
            <a:r>
              <a:rPr lang="en-US" sz="3800" dirty="0">
                <a:latin typeface="Times New Roman" panose="02020603050405020304" pitchFamily="18" charset="0"/>
                <a:cs typeface="Times New Roman" panose="02020603050405020304" pitchFamily="18" charset="0"/>
              </a:rPr>
              <a:t> sound capsule has been encoded in 360 video using Facebook 360 Encoder and deployed in </a:t>
            </a:r>
            <a:r>
              <a:rPr lang="en-US" sz="3800" dirty="0" err="1">
                <a:latin typeface="Times New Roman" panose="02020603050405020304" pitchFamily="18" charset="0"/>
                <a:cs typeface="Times New Roman" panose="02020603050405020304" pitchFamily="18" charset="0"/>
              </a:rPr>
              <a:t>Youtube</a:t>
            </a:r>
            <a:r>
              <a:rPr lang="en-US" sz="3800" dirty="0">
                <a:latin typeface="Times New Roman" panose="02020603050405020304" pitchFamily="18" charset="0"/>
                <a:cs typeface="Times New Roman" panose="02020603050405020304" pitchFamily="18" charset="0"/>
              </a:rPr>
              <a:t>. This will make the video compatible with VR mode. Users can use Google cardboard or Oculus Rift to navigate and change direction.</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The video can also be rotated </a:t>
            </a:r>
          </a:p>
          <a:p>
            <a:r>
              <a:rPr lang="en-US" sz="3800" dirty="0">
                <a:latin typeface="Times New Roman" panose="02020603050405020304" pitchFamily="18" charset="0"/>
                <a:cs typeface="Times New Roman" panose="02020603050405020304" pitchFamily="18" charset="0"/>
              </a:rPr>
              <a:t>by sliding the video or using </a:t>
            </a:r>
          </a:p>
          <a:p>
            <a:r>
              <a:rPr lang="en-US" sz="3800" dirty="0">
                <a:latin typeface="Times New Roman" panose="02020603050405020304" pitchFamily="18" charset="0"/>
                <a:cs typeface="Times New Roman" panose="02020603050405020304" pitchFamily="18" charset="0"/>
              </a:rPr>
              <a:t>controller on the top left of the </a:t>
            </a:r>
          </a:p>
          <a:p>
            <a:r>
              <a:rPr lang="en-US" sz="3800" dirty="0">
                <a:latin typeface="Times New Roman" panose="02020603050405020304" pitchFamily="18" charset="0"/>
                <a:cs typeface="Times New Roman" panose="02020603050405020304" pitchFamily="18" charset="0"/>
              </a:rPr>
              <a:t>video. </a:t>
            </a:r>
            <a:br>
              <a:rPr lang="en-US" sz="3800" dirty="0"/>
            </a:br>
            <a:r>
              <a:rPr lang="en-US" sz="3800" dirty="0">
                <a:latin typeface="Times New Roman" panose="02020603050405020304" pitchFamily="18" charset="0"/>
                <a:cs typeface="Times New Roman" panose="02020603050405020304" pitchFamily="18" charset="0"/>
              </a:rPr>
              <a:t>For a mobile user, rotating </a:t>
            </a:r>
          </a:p>
          <a:p>
            <a:r>
              <a:rPr lang="en-US" sz="3800" dirty="0">
                <a:latin typeface="Times New Roman" panose="02020603050405020304" pitchFamily="18" charset="0"/>
                <a:cs typeface="Times New Roman" panose="02020603050405020304" pitchFamily="18" charset="0"/>
              </a:rPr>
              <a:t>mobile device will also move the direction of the camera.</a:t>
            </a:r>
            <a:endParaRPr lang="en-US" sz="3800" b="1"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F0589213-A7A9-4946-BB65-6002944EF5F0}"/>
              </a:ext>
            </a:extLst>
          </p:cNvPr>
          <p:cNvSpPr txBox="1"/>
          <p:nvPr/>
        </p:nvSpPr>
        <p:spPr>
          <a:xfrm>
            <a:off x="29642094" y="3484849"/>
            <a:ext cx="12239545"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Desktop Application</a:t>
            </a:r>
          </a:p>
        </p:txBody>
      </p:sp>
      <p:sp>
        <p:nvSpPr>
          <p:cNvPr id="41" name="TextBox 40">
            <a:extLst>
              <a:ext uri="{FF2B5EF4-FFF2-40B4-BE49-F238E27FC236}">
                <a16:creationId xmlns:a16="http://schemas.microsoft.com/office/drawing/2014/main" id="{58B23B61-1C7F-4B73-825E-547ED9E15394}"/>
              </a:ext>
            </a:extLst>
          </p:cNvPr>
          <p:cNvSpPr txBox="1"/>
          <p:nvPr/>
        </p:nvSpPr>
        <p:spPr>
          <a:xfrm>
            <a:off x="1133101" y="17107619"/>
            <a:ext cx="12150468"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In our experiment, we choose Flinders Street Station as the testing environment </a:t>
            </a:r>
          </a:p>
        </p:txBody>
      </p:sp>
      <p:pic>
        <p:nvPicPr>
          <p:cNvPr id="43" name="Picture 42">
            <a:extLst>
              <a:ext uri="{FF2B5EF4-FFF2-40B4-BE49-F238E27FC236}">
                <a16:creationId xmlns:a16="http://schemas.microsoft.com/office/drawing/2014/main" id="{6358F1C2-E421-4915-AFD6-69CB1781678A}"/>
              </a:ext>
            </a:extLst>
          </p:cNvPr>
          <p:cNvPicPr>
            <a:picLocks noChangeAspect="1"/>
          </p:cNvPicPr>
          <p:nvPr/>
        </p:nvPicPr>
        <p:blipFill rotWithShape="1">
          <a:blip r:embed="rId10"/>
          <a:srcRect t="6163"/>
          <a:stretch/>
        </p:blipFill>
        <p:spPr>
          <a:xfrm>
            <a:off x="15656778" y="21094400"/>
            <a:ext cx="11681591" cy="5606298"/>
          </a:xfrm>
          <a:prstGeom prst="rect">
            <a:avLst/>
          </a:prstGeom>
        </p:spPr>
      </p:pic>
      <p:sp>
        <p:nvSpPr>
          <p:cNvPr id="44" name="TextBox 43">
            <a:extLst>
              <a:ext uri="{FF2B5EF4-FFF2-40B4-BE49-F238E27FC236}">
                <a16:creationId xmlns:a16="http://schemas.microsoft.com/office/drawing/2014/main" id="{0983608A-4575-4596-B4C3-7D4DB070CEE6}"/>
              </a:ext>
            </a:extLst>
          </p:cNvPr>
          <p:cNvSpPr txBox="1"/>
          <p:nvPr/>
        </p:nvSpPr>
        <p:spPr>
          <a:xfrm>
            <a:off x="15525051" y="26841976"/>
            <a:ext cx="11681590" cy="1846659"/>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Voice Recognition and Speech Synthesis: </a:t>
            </a:r>
            <a:r>
              <a:rPr lang="en-US" sz="3800" dirty="0">
                <a:latin typeface="Times New Roman" panose="02020603050405020304" pitchFamily="18" charset="0"/>
                <a:cs typeface="Times New Roman" panose="02020603050405020304" pitchFamily="18" charset="0"/>
              </a:rPr>
              <a:t>Users can interact with the interface using voice command and </a:t>
            </a:r>
            <a:r>
              <a:rPr lang="en-US" sz="3800" dirty="0" err="1">
                <a:latin typeface="Times New Roman" panose="02020603050405020304" pitchFamily="18" charset="0"/>
                <a:cs typeface="Times New Roman" panose="02020603050405020304" pitchFamily="18" charset="0"/>
              </a:rPr>
              <a:t>the0</a:t>
            </a:r>
            <a:r>
              <a:rPr lang="en-US" sz="3800" dirty="0">
                <a:latin typeface="Times New Roman" panose="02020603050405020304" pitchFamily="18" charset="0"/>
                <a:cs typeface="Times New Roman" panose="02020603050405020304" pitchFamily="18" charset="0"/>
              </a:rPr>
              <a:t> audio cues will be played back upon user’s request</a:t>
            </a:r>
            <a:endParaRPr lang="en-US" sz="3800" b="1"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B9D0817F-BD03-45AC-8823-B2DE3F3F49D2}"/>
              </a:ext>
            </a:extLst>
          </p:cNvPr>
          <p:cNvPicPr>
            <a:picLocks noChangeAspect="1"/>
          </p:cNvPicPr>
          <p:nvPr/>
        </p:nvPicPr>
        <p:blipFill>
          <a:blip r:embed="rId11"/>
          <a:stretch>
            <a:fillRect/>
          </a:stretch>
        </p:blipFill>
        <p:spPr>
          <a:xfrm>
            <a:off x="29673942" y="9476770"/>
            <a:ext cx="11681590" cy="3058988"/>
          </a:xfrm>
          <a:prstGeom prst="rect">
            <a:avLst/>
          </a:prstGeom>
        </p:spPr>
      </p:pic>
      <p:sp>
        <p:nvSpPr>
          <p:cNvPr id="46" name="TextBox 45">
            <a:extLst>
              <a:ext uri="{FF2B5EF4-FFF2-40B4-BE49-F238E27FC236}">
                <a16:creationId xmlns:a16="http://schemas.microsoft.com/office/drawing/2014/main" id="{111D97BE-C8B0-4099-8913-A981CC5C098F}"/>
              </a:ext>
            </a:extLst>
          </p:cNvPr>
          <p:cNvSpPr txBox="1"/>
          <p:nvPr/>
        </p:nvSpPr>
        <p:spPr>
          <a:xfrm>
            <a:off x="29673942" y="12571734"/>
            <a:ext cx="7291273" cy="1261884"/>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Narration and Audio Description based on user’s head direction</a:t>
            </a:r>
          </a:p>
        </p:txBody>
      </p:sp>
      <p:sp>
        <p:nvSpPr>
          <p:cNvPr id="50" name="TextBox 49">
            <a:extLst>
              <a:ext uri="{FF2B5EF4-FFF2-40B4-BE49-F238E27FC236}">
                <a16:creationId xmlns:a16="http://schemas.microsoft.com/office/drawing/2014/main" id="{8573F336-00A1-46D6-A558-57213AB3D3DE}"/>
              </a:ext>
            </a:extLst>
          </p:cNvPr>
          <p:cNvSpPr txBox="1"/>
          <p:nvPr/>
        </p:nvSpPr>
        <p:spPr>
          <a:xfrm>
            <a:off x="29599105" y="4488392"/>
            <a:ext cx="8134536"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For this platform, thanks to Stuart </a:t>
            </a:r>
            <a:r>
              <a:rPr lang="en-US" sz="3800" dirty="0" err="1">
                <a:latin typeface="Times New Roman" panose="02020603050405020304" pitchFamily="18" charset="0"/>
                <a:cs typeface="Times New Roman" panose="02020603050405020304" pitchFamily="18" charset="0"/>
              </a:rPr>
              <a:t>Favilla</a:t>
            </a:r>
            <a:r>
              <a:rPr lang="en-US" sz="3800" dirty="0">
                <a:latin typeface="Times New Roman" panose="02020603050405020304" pitchFamily="18" charset="0"/>
                <a:cs typeface="Times New Roman" panose="02020603050405020304" pitchFamily="18" charset="0"/>
              </a:rPr>
              <a:t> for the idea of using and integrating a head-tracker which can track yaw-pitch-roll value of a user’s head. This value is used to change sound field and generate directional narration. </a:t>
            </a:r>
          </a:p>
        </p:txBody>
      </p:sp>
      <p:sp>
        <p:nvSpPr>
          <p:cNvPr id="52" name="TextBox 51">
            <a:extLst>
              <a:ext uri="{FF2B5EF4-FFF2-40B4-BE49-F238E27FC236}">
                <a16:creationId xmlns:a16="http://schemas.microsoft.com/office/drawing/2014/main" id="{0F28130B-5935-46D9-95CE-6F7C23A20D93}"/>
              </a:ext>
            </a:extLst>
          </p:cNvPr>
          <p:cNvSpPr txBox="1"/>
          <p:nvPr/>
        </p:nvSpPr>
        <p:spPr>
          <a:xfrm>
            <a:off x="27501649" y="24338810"/>
            <a:ext cx="8375453"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References</a:t>
            </a:r>
          </a:p>
        </p:txBody>
      </p:sp>
      <p:pic>
        <p:nvPicPr>
          <p:cNvPr id="30" name="Picture 29">
            <a:extLst>
              <a:ext uri="{FF2B5EF4-FFF2-40B4-BE49-F238E27FC236}">
                <a16:creationId xmlns:a16="http://schemas.microsoft.com/office/drawing/2014/main" id="{85216143-5AF3-4C08-9722-87A66B2C7154}"/>
              </a:ext>
            </a:extLst>
          </p:cNvPr>
          <p:cNvPicPr>
            <a:picLocks noChangeAspect="1"/>
          </p:cNvPicPr>
          <p:nvPr/>
        </p:nvPicPr>
        <p:blipFill>
          <a:blip r:embed="rId12"/>
          <a:stretch>
            <a:fillRect/>
          </a:stretch>
        </p:blipFill>
        <p:spPr>
          <a:xfrm>
            <a:off x="29593934" y="16313804"/>
            <a:ext cx="11808280" cy="5722129"/>
          </a:xfrm>
          <a:prstGeom prst="rect">
            <a:avLst/>
          </a:prstGeom>
        </p:spPr>
      </p:pic>
      <p:sp>
        <p:nvSpPr>
          <p:cNvPr id="54" name="TextBox 53">
            <a:extLst>
              <a:ext uri="{FF2B5EF4-FFF2-40B4-BE49-F238E27FC236}">
                <a16:creationId xmlns:a16="http://schemas.microsoft.com/office/drawing/2014/main" id="{FF75998F-AF16-47EC-8D71-C6C8BCBC4F8C}"/>
              </a:ext>
            </a:extLst>
          </p:cNvPr>
          <p:cNvSpPr txBox="1"/>
          <p:nvPr/>
        </p:nvSpPr>
        <p:spPr>
          <a:xfrm>
            <a:off x="29697394" y="13823196"/>
            <a:ext cx="6759958" cy="2431435"/>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The surround area will be described, description is on-request and dynamically adjusted based on head direction.</a:t>
            </a:r>
          </a:p>
        </p:txBody>
      </p:sp>
      <p:sp>
        <p:nvSpPr>
          <p:cNvPr id="40" name="Title 1">
            <a:extLst>
              <a:ext uri="{FF2B5EF4-FFF2-40B4-BE49-F238E27FC236}">
                <a16:creationId xmlns:a16="http://schemas.microsoft.com/office/drawing/2014/main" id="{AD7DC9D8-A336-40C4-89F6-62C868C6919A}"/>
              </a:ext>
            </a:extLst>
          </p:cNvPr>
          <p:cNvSpPr txBox="1">
            <a:spLocks/>
          </p:cNvSpPr>
          <p:nvPr/>
        </p:nvSpPr>
        <p:spPr>
          <a:xfrm>
            <a:off x="0" y="2009938"/>
            <a:ext cx="42794238" cy="702727"/>
          </a:xfrm>
          <a:prstGeom prst="rect">
            <a:avLst/>
          </a:prstGeom>
        </p:spPr>
        <p:txBody>
          <a:bodyPr vert="horz" lIns="91440" tIns="45720" rIns="91440" bIns="45720" rtlCol="0" anchor="b">
            <a:normAutofit/>
          </a:bodyPr>
          <a:lstStyle>
            <a:lvl1pPr algn="ctr" defTabSz="4035613" rtl="0" eaLnBrk="1" latinLnBrk="0" hangingPunct="1">
              <a:lnSpc>
                <a:spcPct val="90000"/>
              </a:lnSpc>
              <a:spcBef>
                <a:spcPct val="0"/>
              </a:spcBef>
              <a:buNone/>
              <a:defRPr sz="26480" kern="1200">
                <a:solidFill>
                  <a:schemeClr val="tx1"/>
                </a:solidFill>
                <a:latin typeface="+mj-lt"/>
                <a:ea typeface="+mj-ea"/>
                <a:cs typeface="+mj-cs"/>
              </a:defRPr>
            </a:lvl1pPr>
          </a:lstStyle>
          <a:p>
            <a:r>
              <a:rPr lang="en-US" sz="4400" dirty="0">
                <a:latin typeface="Times New Roman" panose="02020603050405020304" pitchFamily="18" charset="0"/>
                <a:cs typeface="Times New Roman" panose="02020603050405020304" pitchFamily="18" charset="0"/>
              </a:rPr>
              <a:t>Dung Lai, Chris McCarthy, David Sly, Harrison Bennett, Matt Shackleton, Stuart </a:t>
            </a:r>
            <a:r>
              <a:rPr lang="en-US" sz="4400" dirty="0" err="1">
                <a:latin typeface="Times New Roman" panose="02020603050405020304" pitchFamily="18" charset="0"/>
                <a:cs typeface="Times New Roman" panose="02020603050405020304" pitchFamily="18" charset="0"/>
              </a:rPr>
              <a:t>Favilla</a:t>
            </a:r>
            <a:endParaRPr lang="en-US" sz="4400"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D7429B9-C5FB-4F99-B361-F210EF530AEF}"/>
              </a:ext>
            </a:extLst>
          </p:cNvPr>
          <p:cNvPicPr>
            <a:picLocks noChangeAspect="1"/>
          </p:cNvPicPr>
          <p:nvPr/>
        </p:nvPicPr>
        <p:blipFill>
          <a:blip r:embed="rId13"/>
          <a:stretch>
            <a:fillRect/>
          </a:stretch>
        </p:blipFill>
        <p:spPr>
          <a:xfrm>
            <a:off x="37769786" y="4352748"/>
            <a:ext cx="3468304" cy="3208830"/>
          </a:xfrm>
          <a:prstGeom prst="rect">
            <a:avLst/>
          </a:prstGeom>
        </p:spPr>
      </p:pic>
      <p:sp>
        <p:nvSpPr>
          <p:cNvPr id="42" name="TextBox 41">
            <a:extLst>
              <a:ext uri="{FF2B5EF4-FFF2-40B4-BE49-F238E27FC236}">
                <a16:creationId xmlns:a16="http://schemas.microsoft.com/office/drawing/2014/main" id="{BDEE6F27-36D0-426E-B23B-FEFFBB49345E}"/>
              </a:ext>
            </a:extLst>
          </p:cNvPr>
          <p:cNvSpPr txBox="1"/>
          <p:nvPr/>
        </p:nvSpPr>
        <p:spPr>
          <a:xfrm>
            <a:off x="29567337" y="7908334"/>
            <a:ext cx="11670753"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The image below shows the open-source head-tracker we used, called </a:t>
            </a:r>
            <a:r>
              <a:rPr lang="en-US" sz="3800" dirty="0" err="1">
                <a:latin typeface="Times New Roman" panose="02020603050405020304" pitchFamily="18" charset="0"/>
                <a:cs typeface="Times New Roman" panose="02020603050405020304" pitchFamily="18" charset="0"/>
              </a:rPr>
              <a:t>Hedrot</a:t>
            </a:r>
            <a:r>
              <a:rPr lang="en-US" sz="3800" dirty="0">
                <a:latin typeface="Times New Roman" panose="02020603050405020304" pitchFamily="18" charset="0"/>
                <a:cs typeface="Times New Roman" panose="02020603050405020304" pitchFamily="18" charset="0"/>
              </a:rPr>
              <a:t> and its integration on headphone.</a:t>
            </a:r>
          </a:p>
        </p:txBody>
      </p:sp>
    </p:spTree>
    <p:extLst>
      <p:ext uri="{BB962C8B-B14F-4D97-AF65-F5344CB8AC3E}">
        <p14:creationId xmlns:p14="http://schemas.microsoft.com/office/powerpoint/2010/main" val="33053462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538</TotalTime>
  <Words>372</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An immersive journey preparation tool for people with vision impairment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immersive journey preparation tool for people with vision impairment</dc:title>
  <dc:creator>Dung Lai</dc:creator>
  <cp:lastModifiedBy>Dung Lai</cp:lastModifiedBy>
  <cp:revision>41</cp:revision>
  <dcterms:created xsi:type="dcterms:W3CDTF">2018-01-30T07:50:24Z</dcterms:created>
  <dcterms:modified xsi:type="dcterms:W3CDTF">2018-02-06T13:17:51Z</dcterms:modified>
</cp:coreProperties>
</file>