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V1eYniJ0Rnk"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xMznWUbWLOw"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Automated Lip Reading</a:t>
            </a:r>
            <a:endParaRPr/>
          </a:p>
        </p:txBody>
      </p:sp>
      <p:sp>
        <p:nvSpPr>
          <p:cNvPr id="63" name="Shape 63"/>
          <p:cNvSpPr txBox="1"/>
          <p:nvPr>
            <p:ph idx="1" type="subTitle"/>
          </p:nvPr>
        </p:nvSpPr>
        <p:spPr>
          <a:xfrm>
            <a:off x="2733150" y="3091350"/>
            <a:ext cx="36777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Dung Le</a:t>
            </a:r>
            <a:endParaRPr/>
          </a:p>
          <a:p>
            <a:pPr indent="0" lvl="0" marL="0">
              <a:spcBef>
                <a:spcPts val="0"/>
              </a:spcBef>
              <a:spcAft>
                <a:spcPts val="0"/>
              </a:spcAft>
              <a:buNone/>
            </a:pPr>
            <a:r>
              <a:rPr lang="en"/>
              <a:t>Full Stack Mobile Artificial Intelligence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a:t>
            </a:r>
            <a:endParaRPr/>
          </a:p>
        </p:txBody>
      </p:sp>
      <p:sp>
        <p:nvSpPr>
          <p:cNvPr id="69" name="Shape 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Automated Lip Reading (Audio Visual Recognition)</a:t>
            </a:r>
            <a:endParaRPr/>
          </a:p>
          <a:p>
            <a:pPr indent="0" lvl="0" marL="0">
              <a:spcBef>
                <a:spcPts val="1600"/>
              </a:spcBef>
              <a:spcAft>
                <a:spcPts val="0"/>
              </a:spcAft>
              <a:buNone/>
            </a:pPr>
            <a:br>
              <a:rPr lang="en"/>
            </a:br>
            <a:r>
              <a:rPr lang="en"/>
              <a:t>Assist people with hearing impair; Improve speech recognition tasks, especially in the noisy environment or disrupted audio file.</a:t>
            </a:r>
            <a:endParaRPr/>
          </a:p>
          <a:p>
            <a:pPr indent="0" lvl="0" marL="0">
              <a:spcBef>
                <a:spcPts val="1600"/>
              </a:spcBef>
              <a:spcAft>
                <a:spcPts val="1600"/>
              </a:spcAft>
              <a:buNone/>
            </a:pPr>
            <a:br>
              <a:rPr lang="en"/>
            </a:br>
            <a:r>
              <a:rPr lang="en"/>
              <a:t>Very challenging, due to the variances in input (skin color, mouth shape, accent, speed, etc.) and the one-to-many relationship between viseme and phoneme.</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Advantages</a:t>
            </a:r>
            <a:endParaRPr/>
          </a:p>
        </p:txBody>
      </p:sp>
      <p:sp>
        <p:nvSpPr>
          <p:cNvPr id="75" name="Shape 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Most of the work done relied on either Hidden Markov Model (HMM) or neural network model (CNN and RNN)</a:t>
            </a:r>
            <a:endParaRPr/>
          </a:p>
          <a:p>
            <a:pPr indent="0" lvl="0" marL="0">
              <a:spcBef>
                <a:spcPts val="1600"/>
              </a:spcBef>
              <a:spcAft>
                <a:spcPts val="0"/>
              </a:spcAft>
              <a:buClr>
                <a:schemeClr val="dk1"/>
              </a:buClr>
              <a:buSzPts val="1100"/>
              <a:buFont typeface="Arial"/>
              <a:buNone/>
            </a:pPr>
            <a:r>
              <a:rPr lang="en"/>
              <a:t>Chung et al. (2016) proposed using dual attention mechanism in addition to LSTMs</a:t>
            </a:r>
            <a:endParaRPr/>
          </a:p>
          <a:p>
            <a:pPr indent="0" lvl="0" marL="0">
              <a:spcBef>
                <a:spcPts val="1600"/>
              </a:spcBef>
              <a:spcAft>
                <a:spcPts val="0"/>
              </a:spcAft>
              <a:buClr>
                <a:schemeClr val="dk1"/>
              </a:buClr>
              <a:buSzPts val="1100"/>
              <a:buFont typeface="Arial"/>
              <a:buNone/>
            </a:pPr>
            <a:r>
              <a:rPr lang="en"/>
              <a:t>My proposed method utilises reinforcement learning technique - the agent, i.e. my network model, learned the lip reading features by interacting with the environment (sequence of images extracted from close-up video) and maximize the reward achieved by predicting the correct word at any time step.</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Deep Q-Learning</a:t>
            </a:r>
            <a:endParaRPr/>
          </a:p>
        </p:txBody>
      </p:sp>
      <p:sp>
        <p:nvSpPr>
          <p:cNvPr id="81" name="Shape 81"/>
          <p:cNvSpPr txBox="1"/>
          <p:nvPr>
            <p:ph idx="1" type="body"/>
          </p:nvPr>
        </p:nvSpPr>
        <p:spPr>
          <a:xfrm>
            <a:off x="311700" y="1225225"/>
            <a:ext cx="43149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2015, DeepMind published a paper “Human-level control through deep reinforcement learning” in </a:t>
            </a:r>
            <a:r>
              <a:rPr i="1" lang="en"/>
              <a:t>Nature</a:t>
            </a:r>
            <a:r>
              <a:rPr lang="en"/>
              <a:t>.</a:t>
            </a:r>
            <a:endParaRPr/>
          </a:p>
          <a:p>
            <a:pPr indent="0" lvl="0" marL="0">
              <a:spcBef>
                <a:spcPts val="1600"/>
              </a:spcBef>
              <a:spcAft>
                <a:spcPts val="0"/>
              </a:spcAft>
              <a:buNone/>
            </a:pPr>
            <a:r>
              <a:rPr lang="en"/>
              <a:t>Playing classic game Atari Breakout by observing and maximize the reward through different actions.</a:t>
            </a:r>
            <a:endParaRPr/>
          </a:p>
          <a:p>
            <a:pPr indent="0" lvl="0" marL="0">
              <a:spcBef>
                <a:spcPts val="1600"/>
              </a:spcBef>
              <a:spcAft>
                <a:spcPts val="1600"/>
              </a:spcAft>
              <a:buNone/>
            </a:pPr>
            <a:r>
              <a:rPr lang="en"/>
              <a:t>Test on six other games, 3 of them surpassed human player.</a:t>
            </a:r>
            <a:endParaRPr/>
          </a:p>
        </p:txBody>
      </p:sp>
      <p:sp>
        <p:nvSpPr>
          <p:cNvPr descr="Google DeepMind created an artificial intelligence program using deep reinforcement learning that plays Atari games and improves itself to a superhuman level. It is capable of playing many Atari games and uses a combination of deep artificial neural networks and reinforcement learning. After presenting their initial results with the algorithm, Google almost immediately acquired the company for several hundred million dollars, hence the name Google DeepMind. Please enjoy the footage and let me know if you have any questions regarding deep learning!  ______________________  Recommended for you: 1. How DeepMind's AlphaGo Defeated Lee Sedol - https://www.youtube.com/watch?v=a-ovvd_ZrmA&amp;index=58&amp;list=PLujxSBD-JXgnqDD1n-V30pKtp6Q886x7e 2. How DeepMind Conquered Go With Deep Learning (AlphaGo) - https://www.youtube.com/watch?v=IFmj5M5Q5jg&amp;index=42&amp;list=PLujxSBD-JXgnqDD1n-V30pKtp6Q886x7e 3. Google DeepMind's Deep Q-Learning &amp; Superhuman Atari Gameplays -  https://www.youtube.com/watch?v=Ih8EfvOzBOY&amp;index=14&amp;list=PLujxSBD-JXgnqDD1n-V30pKtp6Q886x7e  Subscribe if you would like to see more content like this: http://www.youtube.com/subscription_center?add_user=keeroyz  - Original DeepMind code: https://sites.google.com/a/deepmind.com/dqn/  - Ilya Kuzovkin's fork with visualization: https://github.com/kuz/DeepMind-Atari-Deep-Q-Learner  - This patch fixes the visualization when reloading a pre-trained network. The window will appear after the first evaluation batch is done (typically a few minutes): http://cg.tuwien.ac.at/~zsolnai/wp/wp-content/uploads/2015/03/train_agent.patch  - This configuration file will run Ilya Kuzovkin's version with less than 1GB of VRAM: http://cg.tuwien.ac.at/~zsolnai/wp/wp-content/uploads/2015/03/run_gpu  - The original Nature paper on this deep learning technique is available here: http://www.nature.com/nature/journal/v518/n7540/full/nature14236.html  - And some mirrors that are not behind a paywall: http://www.cs.swarthmore.edu/~meeden/cs63/s15/nature15b.pdf http://diyhpl.us/~nmz787/pdf/Human-level_control_through_deep_reinforcement_learning.pdf  Web → https://cg.tuwien.ac.at/~zsolnai/ Twitter → https://twitter.com/karoly_zsolnai" id="82" name="Shape 82" title="Google DeepMind's Deep Q-learning playing Atari Breakout">
            <a:hlinkClick r:id="rId3"/>
          </p:cNvPr>
          <p:cNvSpPr/>
          <p:nvPr/>
        </p:nvSpPr>
        <p:spPr>
          <a:xfrm>
            <a:off x="4779000" y="1299625"/>
            <a:ext cx="4212600" cy="3159450"/>
          </a:xfrm>
          <a:prstGeom prst="rect">
            <a:avLst/>
          </a:prstGeom>
          <a:blipFill>
            <a:blip r:embed="rId4">
              <a:alphaModFix/>
            </a:blip>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BBC-Oxford Dataset</a:t>
            </a:r>
            <a:endParaRPr/>
          </a:p>
        </p:txBody>
      </p:sp>
      <p:sp>
        <p:nvSpPr>
          <p:cNvPr id="88" name="Shape 88"/>
          <p:cNvSpPr txBox="1"/>
          <p:nvPr>
            <p:ph idx="1" type="body"/>
          </p:nvPr>
        </p:nvSpPr>
        <p:spPr>
          <a:xfrm>
            <a:off x="311700" y="1225225"/>
            <a:ext cx="37980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descr="http://www.robots.ox.ac.uk/~vgg/data/lip_reading_sentences" id="89" name="Shape 89" title="The Multi-View Lip Reading Sentences dataset">
            <a:hlinkClick r:id="rId3"/>
          </p:cNvPr>
          <p:cNvSpPr/>
          <p:nvPr/>
        </p:nvSpPr>
        <p:spPr>
          <a:xfrm>
            <a:off x="4260300" y="1187725"/>
            <a:ext cx="4572000" cy="3429000"/>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