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8" r:id="rId4"/>
    <p:sldId id="258" r:id="rId5"/>
    <p:sldId id="279" r:id="rId6"/>
    <p:sldId id="269" r:id="rId7"/>
    <p:sldId id="271" r:id="rId8"/>
    <p:sldId id="259" r:id="rId9"/>
    <p:sldId id="276" r:id="rId10"/>
    <p:sldId id="261" r:id="rId11"/>
    <p:sldId id="273" r:id="rId12"/>
    <p:sldId id="274" r:id="rId13"/>
    <p:sldId id="260" r:id="rId14"/>
    <p:sldId id="280" r:id="rId15"/>
    <p:sldId id="281" r:id="rId16"/>
    <p:sldId id="283" r:id="rId17"/>
    <p:sldId id="282" r:id="rId18"/>
    <p:sldId id="264" r:id="rId19"/>
    <p:sldId id="265" r:id="rId20"/>
    <p:sldId id="266" r:id="rId21"/>
    <p:sldId id="272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E9478E-B4F6-4B33-839B-121C67736FB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77E8C9-AD72-4C41-BDD5-6EAD719735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8077200" cy="761012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“game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hứng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648200" cy="2209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GVHD: 	TS.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SVTH: 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Tuyền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Dung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	15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782" y="1295400"/>
            <a:ext cx="8915400" cy="134290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ĐỒ ÁN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LẬP TRÌNH HỆ THỐNG &amp; VI ĐIỀU KHIỂN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255" y="181097"/>
            <a:ext cx="8915400" cy="111430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nẵng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0" y="152400"/>
            <a:ext cx="7467600" cy="73183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QUY TRÌNH THỰC HIỆN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31139"/>
              </p:ext>
            </p:extLst>
          </p:nvPr>
        </p:nvGraphicFramePr>
        <p:xfrm>
          <a:off x="1510346" y="3331512"/>
          <a:ext cx="5970908" cy="335608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85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54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Arduino</a:t>
                      </a:r>
                      <a:r>
                        <a:rPr lang="en-US" sz="2400" dirty="0">
                          <a:effectLst/>
                        </a:rPr>
                        <a:t> Uno R3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LCD ST7565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RESET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SCLK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A0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SDI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CS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GND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GND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5044981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3.3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VCC 3.3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468196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8926" y="905240"/>
            <a:ext cx="486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LCD 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881" y="1392520"/>
            <a:ext cx="81118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LCD ST7565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(RESET, SCLK, A0, SDI, CS)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LCD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(GDN, VCC 3.3)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smtClean="0"/>
              <a:t>LCD.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03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0" y="152400"/>
            <a:ext cx="7467600" cy="73183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QUY TRÌNH THỰC HIỆN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926" y="905240"/>
            <a:ext cx="486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LCD 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Desktop\lcd+ardui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6" y="1600200"/>
            <a:ext cx="7485007" cy="45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14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0" y="152400"/>
            <a:ext cx="7467600" cy="73183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QUY TRÌNH THỰC HIỆN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926" y="905240"/>
            <a:ext cx="486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nhấn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Desktop\nut+ardui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6" y="1524000"/>
            <a:ext cx="7698154" cy="4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19154"/>
              </p:ext>
            </p:extLst>
          </p:nvPr>
        </p:nvGraphicFramePr>
        <p:xfrm>
          <a:off x="3755072" y="1752600"/>
          <a:ext cx="4474528" cy="1956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Uno R3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Joystick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D2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SW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A0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5V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VCC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GND</a:t>
                      </a:r>
                      <a:endParaRPr lang="en-US" sz="2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GND</a:t>
                      </a:r>
                      <a:endParaRPr lang="en-US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44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7318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QUY TRÌNH THỰC HIỆN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153180"/>
            <a:ext cx="5370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quát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7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95500" y="76200"/>
            <a:ext cx="18288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1018126"/>
            <a:ext cx="2667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1981200"/>
            <a:ext cx="2667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400" y="2743200"/>
            <a:ext cx="2667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3429000"/>
            <a:ext cx="2667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4191000"/>
            <a:ext cx="2667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1676400" y="4966855"/>
            <a:ext cx="2667000" cy="5312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05050" y="5009696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5871231"/>
            <a:ext cx="2667000" cy="541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Gameover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5" idx="4"/>
            <a:endCxn id="6" idx="0"/>
          </p:cNvCxnSpPr>
          <p:nvPr/>
        </p:nvCxnSpPr>
        <p:spPr>
          <a:xfrm>
            <a:off x="3009900" y="685800"/>
            <a:ext cx="0" cy="332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0" idx="0"/>
          </p:cNvCxnSpPr>
          <p:nvPr/>
        </p:nvCxnSpPr>
        <p:spPr>
          <a:xfrm>
            <a:off x="3009900" y="1703926"/>
            <a:ext cx="0" cy="27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3009900" y="2438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3009900" y="3200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>
          <a:xfrm>
            <a:off x="3009900" y="3886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4" idx="0"/>
          </p:cNvCxnSpPr>
          <p:nvPr/>
        </p:nvCxnSpPr>
        <p:spPr>
          <a:xfrm>
            <a:off x="3009900" y="4648200"/>
            <a:ext cx="0" cy="318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16" idx="0"/>
          </p:cNvCxnSpPr>
          <p:nvPr/>
        </p:nvCxnSpPr>
        <p:spPr>
          <a:xfrm>
            <a:off x="3009900" y="5498068"/>
            <a:ext cx="0" cy="37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" idx="1"/>
          </p:cNvCxnSpPr>
          <p:nvPr/>
        </p:nvCxnSpPr>
        <p:spPr>
          <a:xfrm rot="10800000" flipH="1">
            <a:off x="1676400" y="838200"/>
            <a:ext cx="1333500" cy="4394262"/>
          </a:xfrm>
          <a:prstGeom prst="bentConnector4">
            <a:avLst>
              <a:gd name="adj1" fmla="val -91429"/>
              <a:gd name="adj2" fmla="val 998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8000" y="5447391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00150" y="4881725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</a:t>
            </a:r>
            <a:endParaRPr lang="en-US" dirty="0"/>
          </a:p>
        </p:txBody>
      </p:sp>
      <p:cxnSp>
        <p:nvCxnSpPr>
          <p:cNvPr id="64" name="Elbow Connector 63"/>
          <p:cNvCxnSpPr>
            <a:stCxn id="16" idx="1"/>
          </p:cNvCxnSpPr>
          <p:nvPr/>
        </p:nvCxnSpPr>
        <p:spPr>
          <a:xfrm rot="10800000">
            <a:off x="942976" y="838200"/>
            <a:ext cx="733424" cy="53036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257799" y="152400"/>
            <a:ext cx="3505201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cxnSp>
        <p:nvCxnSpPr>
          <p:cNvPr id="68" name="Straight Connector 67"/>
          <p:cNvCxnSpPr>
            <a:stCxn id="5" idx="6"/>
            <a:endCxn id="66" idx="1"/>
          </p:cNvCxnSpPr>
          <p:nvPr/>
        </p:nvCxnSpPr>
        <p:spPr>
          <a:xfrm>
            <a:off x="3924300" y="381000"/>
            <a:ext cx="1333499" cy="266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257800" y="1295400"/>
            <a:ext cx="3505201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>
            <a:stCxn id="6" idx="3"/>
            <a:endCxn id="69" idx="1"/>
          </p:cNvCxnSpPr>
          <p:nvPr/>
        </p:nvCxnSpPr>
        <p:spPr>
          <a:xfrm>
            <a:off x="4343400" y="1361026"/>
            <a:ext cx="914400" cy="5439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0" idx="3"/>
            <a:endCxn id="69" idx="1"/>
          </p:cNvCxnSpPr>
          <p:nvPr/>
        </p:nvCxnSpPr>
        <p:spPr>
          <a:xfrm flipV="1">
            <a:off x="4343400" y="1905000"/>
            <a:ext cx="914400" cy="304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3"/>
            <a:endCxn id="69" idx="1"/>
          </p:cNvCxnSpPr>
          <p:nvPr/>
        </p:nvCxnSpPr>
        <p:spPr>
          <a:xfrm flipV="1">
            <a:off x="4343400" y="1905000"/>
            <a:ext cx="914400" cy="10668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271654" y="2667000"/>
            <a:ext cx="3505201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cxnSp>
        <p:nvCxnSpPr>
          <p:cNvPr id="78" name="Straight Connector 77"/>
          <p:cNvCxnSpPr>
            <a:stCxn id="11" idx="3"/>
            <a:endCxn id="76" idx="1"/>
          </p:cNvCxnSpPr>
          <p:nvPr/>
        </p:nvCxnSpPr>
        <p:spPr>
          <a:xfrm>
            <a:off x="4343400" y="2971800"/>
            <a:ext cx="928254" cy="190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92436" y="3810000"/>
            <a:ext cx="3505201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92436" y="4953000"/>
            <a:ext cx="3505201" cy="653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33999" y="5791200"/>
            <a:ext cx="3505201" cy="653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12" idx="3"/>
            <a:endCxn id="79" idx="1"/>
          </p:cNvCxnSpPr>
          <p:nvPr/>
        </p:nvCxnSpPr>
        <p:spPr>
          <a:xfrm>
            <a:off x="4343400" y="3657600"/>
            <a:ext cx="949036" cy="647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" idx="3"/>
            <a:endCxn id="80" idx="1"/>
          </p:cNvCxnSpPr>
          <p:nvPr/>
        </p:nvCxnSpPr>
        <p:spPr>
          <a:xfrm>
            <a:off x="4343400" y="4419600"/>
            <a:ext cx="949036" cy="8601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6" idx="3"/>
            <a:endCxn id="81" idx="1"/>
          </p:cNvCxnSpPr>
          <p:nvPr/>
        </p:nvCxnSpPr>
        <p:spPr>
          <a:xfrm flipV="1">
            <a:off x="4343400" y="6117967"/>
            <a:ext cx="990599" cy="238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1295400"/>
            <a:ext cx="35814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gà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gà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gà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71599" y="381000"/>
            <a:ext cx="1814945" cy="6373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14400" y="1371600"/>
            <a:ext cx="27432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gà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907471" y="3429000"/>
            <a:ext cx="27432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Gà</a:t>
            </a:r>
            <a:r>
              <a:rPr lang="en-US" dirty="0" smtClean="0"/>
              <a:t> ở </a:t>
            </a:r>
          </a:p>
          <a:p>
            <a:pPr algn="ctr"/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907471" y="4766829"/>
            <a:ext cx="27432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Gà</a:t>
            </a:r>
            <a:r>
              <a:rPr lang="en-US" dirty="0" smtClean="0"/>
              <a:t> ở </a:t>
            </a:r>
          </a:p>
          <a:p>
            <a:pPr algn="ctr"/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14455" y="3586596"/>
            <a:ext cx="2653145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Gà</a:t>
            </a:r>
            <a:r>
              <a:rPr lang="en-US" dirty="0" smtClean="0"/>
              <a:t> quay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14455" y="4915766"/>
            <a:ext cx="2653145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Gà</a:t>
            </a:r>
            <a:r>
              <a:rPr lang="en-US" dirty="0" smtClean="0"/>
              <a:t> quay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6108122"/>
            <a:ext cx="2743200" cy="58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gà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2279072" y="1018309"/>
            <a:ext cx="6928" cy="353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2279071" y="2286000"/>
            <a:ext cx="6929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279071" y="4343400"/>
            <a:ext cx="0" cy="423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2279071" y="5681229"/>
            <a:ext cx="6929" cy="42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5" idx="1"/>
          </p:cNvCxnSpPr>
          <p:nvPr/>
        </p:nvCxnSpPr>
        <p:spPr>
          <a:xfrm flipV="1">
            <a:off x="3657600" y="1790700"/>
            <a:ext cx="1143000" cy="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1"/>
          </p:cNvCxnSpPr>
          <p:nvPr/>
        </p:nvCxnSpPr>
        <p:spPr>
          <a:xfrm>
            <a:off x="3650671" y="3886200"/>
            <a:ext cx="1163784" cy="5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>
            <a:off x="3650671" y="5224029"/>
            <a:ext cx="1163784" cy="15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</p:cNvCxnSpPr>
          <p:nvPr/>
        </p:nvCxnSpPr>
        <p:spPr>
          <a:xfrm flipH="1">
            <a:off x="6141027" y="5563466"/>
            <a:ext cx="1" cy="989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88942" y="4365686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0054" y="1421368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33799" y="3396734"/>
            <a:ext cx="86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78829" y="4813134"/>
            <a:ext cx="86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68485" y="228600"/>
            <a:ext cx="36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gà</a:t>
            </a:r>
            <a:endParaRPr lang="en-US" dirty="0"/>
          </a:p>
        </p:txBody>
      </p:sp>
      <p:cxnSp>
        <p:nvCxnSpPr>
          <p:cNvPr id="47" name="Elbow Connector 46"/>
          <p:cNvCxnSpPr>
            <a:stCxn id="12" idx="1"/>
          </p:cNvCxnSpPr>
          <p:nvPr/>
        </p:nvCxnSpPr>
        <p:spPr>
          <a:xfrm rot="10800000" flipH="1">
            <a:off x="914400" y="3154506"/>
            <a:ext cx="1357742" cy="3245428"/>
          </a:xfrm>
          <a:prstGeom prst="bentConnector4">
            <a:avLst>
              <a:gd name="adj1" fmla="val -16837"/>
              <a:gd name="adj2" fmla="val 997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16629" y="2373868"/>
            <a:ext cx="86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Đúng</a:t>
            </a:r>
            <a:endParaRPr lang="en-US" dirty="0"/>
          </a:p>
        </p:txBody>
      </p:sp>
      <p:cxnSp>
        <p:nvCxnSpPr>
          <p:cNvPr id="65" name="Elbow Connector 64"/>
          <p:cNvCxnSpPr/>
          <p:nvPr/>
        </p:nvCxnSpPr>
        <p:spPr>
          <a:xfrm rot="10800000" flipV="1">
            <a:off x="3657599" y="2290329"/>
            <a:ext cx="4495803" cy="4267201"/>
          </a:xfrm>
          <a:prstGeom prst="bentConnector3">
            <a:avLst>
              <a:gd name="adj1" fmla="val -1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3"/>
          </p:cNvCxnSpPr>
          <p:nvPr/>
        </p:nvCxnSpPr>
        <p:spPr>
          <a:xfrm>
            <a:off x="7467600" y="3891396"/>
            <a:ext cx="381000" cy="26618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76400" y="5726668"/>
            <a:ext cx="10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4639540" y="533400"/>
            <a:ext cx="6928" cy="353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</p:cNvCxnSpPr>
          <p:nvPr/>
        </p:nvCxnSpPr>
        <p:spPr>
          <a:xfrm>
            <a:off x="4646468" y="1446090"/>
            <a:ext cx="0" cy="743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0671" y="212332"/>
            <a:ext cx="36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29000" y="882383"/>
            <a:ext cx="2434936" cy="56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42858" y="2157775"/>
            <a:ext cx="2434936" cy="56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>
            <a:off x="4660326" y="2721482"/>
            <a:ext cx="0" cy="797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42858" y="3516211"/>
            <a:ext cx="2434936" cy="56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4660326" y="4079918"/>
            <a:ext cx="0" cy="80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42858" y="4857224"/>
            <a:ext cx="2434936" cy="56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ở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2619" y="5436062"/>
            <a:ext cx="6921" cy="81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3390901" y="363683"/>
            <a:ext cx="1828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trứng</a:t>
            </a:r>
            <a:endParaRPr lang="en-US" dirty="0"/>
          </a:p>
        </p:txBody>
      </p:sp>
      <p:sp>
        <p:nvSpPr>
          <p:cNvPr id="119" name="Flowchart: Decision 118"/>
          <p:cNvSpPr/>
          <p:nvPr/>
        </p:nvSpPr>
        <p:spPr>
          <a:xfrm>
            <a:off x="3124202" y="1295400"/>
            <a:ext cx="23622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120" name="Flowchart: Decision 119"/>
          <p:cNvSpPr/>
          <p:nvPr/>
        </p:nvSpPr>
        <p:spPr>
          <a:xfrm>
            <a:off x="3124202" y="2438400"/>
            <a:ext cx="2362200" cy="762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rổ</a:t>
            </a:r>
            <a:endParaRPr lang="en-US" dirty="0"/>
          </a:p>
        </p:txBody>
      </p:sp>
      <p:sp>
        <p:nvSpPr>
          <p:cNvPr id="121" name="Flowchart: Decision 120"/>
          <p:cNvSpPr/>
          <p:nvPr/>
        </p:nvSpPr>
        <p:spPr>
          <a:xfrm>
            <a:off x="3127664" y="3429000"/>
            <a:ext cx="2358737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/>
          </a:p>
        </p:txBody>
      </p:sp>
      <p:sp>
        <p:nvSpPr>
          <p:cNvPr id="122" name="Flowchart: Decision 121"/>
          <p:cNvSpPr/>
          <p:nvPr/>
        </p:nvSpPr>
        <p:spPr>
          <a:xfrm>
            <a:off x="3124202" y="4533898"/>
            <a:ext cx="2362199" cy="762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lowchart: Decision 122"/>
          <p:cNvSpPr/>
          <p:nvPr/>
        </p:nvSpPr>
        <p:spPr>
          <a:xfrm>
            <a:off x="3124202" y="5600698"/>
            <a:ext cx="2362199" cy="762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733802" y="471499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Điểm%10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733802" y="57970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Điểm%15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18" idx="2"/>
            <a:endCxn id="119" idx="0"/>
          </p:cNvCxnSpPr>
          <p:nvPr/>
        </p:nvCxnSpPr>
        <p:spPr>
          <a:xfrm>
            <a:off x="4305301" y="1049483"/>
            <a:ext cx="1" cy="245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9" idx="3"/>
            <a:endCxn id="118" idx="3"/>
          </p:cNvCxnSpPr>
          <p:nvPr/>
        </p:nvCxnSpPr>
        <p:spPr>
          <a:xfrm flipH="1" flipV="1">
            <a:off x="5219701" y="706583"/>
            <a:ext cx="266701" cy="1007917"/>
          </a:xfrm>
          <a:prstGeom prst="bentConnector3">
            <a:avLst>
              <a:gd name="adj1" fmla="val -857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2"/>
            <a:endCxn id="120" idx="0"/>
          </p:cNvCxnSpPr>
          <p:nvPr/>
        </p:nvCxnSpPr>
        <p:spPr>
          <a:xfrm>
            <a:off x="4305302" y="2133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2"/>
          </p:cNvCxnSpPr>
          <p:nvPr/>
        </p:nvCxnSpPr>
        <p:spPr>
          <a:xfrm flipH="1">
            <a:off x="4305301" y="3200401"/>
            <a:ext cx="1" cy="228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1" idx="2"/>
            <a:endCxn id="122" idx="0"/>
          </p:cNvCxnSpPr>
          <p:nvPr/>
        </p:nvCxnSpPr>
        <p:spPr>
          <a:xfrm flipH="1">
            <a:off x="4305302" y="4267200"/>
            <a:ext cx="1731" cy="266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2" idx="2"/>
            <a:endCxn id="123" idx="0"/>
          </p:cNvCxnSpPr>
          <p:nvPr/>
        </p:nvCxnSpPr>
        <p:spPr>
          <a:xfrm>
            <a:off x="4305302" y="5295899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254752" y="2476500"/>
            <a:ext cx="19748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trứng</a:t>
            </a:r>
            <a:endParaRPr lang="en-US" dirty="0" smtClean="0"/>
          </a:p>
          <a:p>
            <a:r>
              <a:rPr lang="en-US" dirty="0" err="1" smtClean="0"/>
              <a:t>Điểm</a:t>
            </a:r>
            <a:r>
              <a:rPr lang="en-US" dirty="0" smtClean="0"/>
              <a:t> = </a:t>
            </a:r>
            <a:r>
              <a:rPr lang="en-US" dirty="0" err="1" smtClean="0"/>
              <a:t>Điểm</a:t>
            </a:r>
            <a:r>
              <a:rPr lang="en-US" dirty="0" smtClean="0"/>
              <a:t> +1</a:t>
            </a:r>
            <a:endParaRPr lang="en-US" dirty="0"/>
          </a:p>
        </p:txBody>
      </p:sp>
      <p:cxnSp>
        <p:nvCxnSpPr>
          <p:cNvPr id="133" name="Straight Arrow Connector 132"/>
          <p:cNvCxnSpPr>
            <a:stCxn id="120" idx="3"/>
            <a:endCxn id="132" idx="1"/>
          </p:cNvCxnSpPr>
          <p:nvPr/>
        </p:nvCxnSpPr>
        <p:spPr>
          <a:xfrm flipV="1">
            <a:off x="5486402" y="2819400"/>
            <a:ext cx="7683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2" idx="3"/>
          </p:cNvCxnSpPr>
          <p:nvPr/>
        </p:nvCxnSpPr>
        <p:spPr>
          <a:xfrm flipH="1">
            <a:off x="4305301" y="2819400"/>
            <a:ext cx="3924301" cy="457200"/>
          </a:xfrm>
          <a:prstGeom prst="bentConnector3">
            <a:avLst>
              <a:gd name="adj1" fmla="val -106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254752" y="3505200"/>
            <a:ext cx="19748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trứng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= </a:t>
            </a:r>
            <a:r>
              <a:rPr lang="en-US" dirty="0" err="1" smtClean="0"/>
              <a:t>Mạng</a:t>
            </a:r>
            <a:r>
              <a:rPr lang="en-US" dirty="0" smtClean="0"/>
              <a:t> - 1</a:t>
            </a:r>
            <a:endParaRPr lang="en-US" dirty="0"/>
          </a:p>
        </p:txBody>
      </p:sp>
      <p:cxnSp>
        <p:nvCxnSpPr>
          <p:cNvPr id="136" name="Straight Arrow Connector 135"/>
          <p:cNvCxnSpPr>
            <a:endCxn id="135" idx="1"/>
          </p:cNvCxnSpPr>
          <p:nvPr/>
        </p:nvCxnSpPr>
        <p:spPr>
          <a:xfrm flipV="1">
            <a:off x="5486402" y="3848100"/>
            <a:ext cx="7683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flipH="1">
            <a:off x="4305301" y="3937000"/>
            <a:ext cx="3924301" cy="457200"/>
          </a:xfrm>
          <a:prstGeom prst="bentConnector3">
            <a:avLst>
              <a:gd name="adj1" fmla="val -106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216652" y="4572000"/>
            <a:ext cx="2165349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trứng</a:t>
            </a:r>
            <a:endParaRPr lang="en-US" dirty="0"/>
          </a:p>
        </p:txBody>
      </p:sp>
      <p:cxnSp>
        <p:nvCxnSpPr>
          <p:cNvPr id="139" name="Straight Arrow Connector 138"/>
          <p:cNvCxnSpPr>
            <a:endCxn id="138" idx="1"/>
          </p:cNvCxnSpPr>
          <p:nvPr/>
        </p:nvCxnSpPr>
        <p:spPr>
          <a:xfrm flipV="1">
            <a:off x="5448303" y="4914900"/>
            <a:ext cx="76834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38" idx="3"/>
          </p:cNvCxnSpPr>
          <p:nvPr/>
        </p:nvCxnSpPr>
        <p:spPr>
          <a:xfrm flipH="1">
            <a:off x="4267203" y="4914900"/>
            <a:ext cx="4114798" cy="546100"/>
          </a:xfrm>
          <a:prstGeom prst="bentConnector3">
            <a:avLst>
              <a:gd name="adj1" fmla="val -55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292851" y="5638800"/>
            <a:ext cx="2165349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gà</a:t>
            </a:r>
            <a:endParaRPr lang="en-US" dirty="0" smtClean="0"/>
          </a:p>
          <a:p>
            <a:r>
              <a:rPr lang="en-US" dirty="0" smtClean="0"/>
              <a:t>Level= Leve</a:t>
            </a:r>
            <a:r>
              <a:rPr lang="en-US" dirty="0"/>
              <a:t>l</a:t>
            </a:r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142" name="Straight Arrow Connector 141"/>
          <p:cNvCxnSpPr>
            <a:endCxn id="141" idx="1"/>
          </p:cNvCxnSpPr>
          <p:nvPr/>
        </p:nvCxnSpPr>
        <p:spPr>
          <a:xfrm flipV="1">
            <a:off x="5524502" y="5981700"/>
            <a:ext cx="76834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41" idx="3"/>
          </p:cNvCxnSpPr>
          <p:nvPr/>
        </p:nvCxnSpPr>
        <p:spPr>
          <a:xfrm flipH="1">
            <a:off x="2895600" y="5981700"/>
            <a:ext cx="5562600" cy="38099"/>
          </a:xfrm>
          <a:prstGeom prst="bentConnector5">
            <a:avLst>
              <a:gd name="adj1" fmla="val -4110"/>
              <a:gd name="adj2" fmla="val 1500039"/>
              <a:gd name="adj3" fmla="val 998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609600" y="5676899"/>
            <a:ext cx="2057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trứng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123" idx="1"/>
            <a:endCxn id="144" idx="3"/>
          </p:cNvCxnSpPr>
          <p:nvPr/>
        </p:nvCxnSpPr>
        <p:spPr>
          <a:xfrm flipH="1">
            <a:off x="2667000" y="5981699"/>
            <a:ext cx="457202" cy="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44" idx="0"/>
          </p:cNvCxnSpPr>
          <p:nvPr/>
        </p:nvCxnSpPr>
        <p:spPr>
          <a:xfrm rot="5400000" flipH="1" flipV="1">
            <a:off x="685802" y="2095499"/>
            <a:ext cx="4533899" cy="2628903"/>
          </a:xfrm>
          <a:prstGeom prst="bentConnector3">
            <a:avLst>
              <a:gd name="adj1" fmla="val 1004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318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DEMO SẢN PHẨM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34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318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ĐÁNH GIÁ SẢN PHẨM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vi-VN" sz="2400" dirty="0" smtClean="0">
                <a:latin typeface="+mj-lt"/>
              </a:rPr>
              <a:t>Mạch chạy khá ổn </a:t>
            </a:r>
            <a:r>
              <a:rPr lang="en-US" sz="2400" dirty="0">
                <a:latin typeface="+mj-lt"/>
              </a:rPr>
              <a:t>đ</a:t>
            </a:r>
            <a:r>
              <a:rPr lang="vi-VN" sz="2400" dirty="0" smtClean="0">
                <a:latin typeface="+mj-lt"/>
              </a:rPr>
              <a:t>ịnh, thiết kế cơ khí chắc chắn, mang lại cảm giác an toàn.</a:t>
            </a:r>
            <a:endParaRPr lang="en-US" sz="2400" dirty="0" smtClean="0">
              <a:latin typeface="+mj-lt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vi-VN" sz="2400" dirty="0" smtClean="0">
              <a:latin typeface="+mj-lt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vi-VN" sz="2400" dirty="0" smtClean="0">
                <a:latin typeface="+mj-lt"/>
              </a:rPr>
              <a:t>Trò ch</a:t>
            </a:r>
            <a:r>
              <a:rPr lang="en-US" sz="2400" dirty="0">
                <a:latin typeface="+mj-lt"/>
              </a:rPr>
              <a:t>ơ</a:t>
            </a:r>
            <a:r>
              <a:rPr lang="vi-VN" sz="2400" dirty="0" smtClean="0">
                <a:latin typeface="+mj-lt"/>
              </a:rPr>
              <a:t>i </a:t>
            </a:r>
            <a:r>
              <a:rPr lang="en-US" sz="2400" dirty="0" smtClean="0">
                <a:latin typeface="+mj-lt"/>
              </a:rPr>
              <a:t>đ</a:t>
            </a:r>
            <a:r>
              <a:rPr lang="vi-VN" sz="2400" dirty="0" smtClean="0">
                <a:latin typeface="+mj-lt"/>
              </a:rPr>
              <a:t>áp ứng yêu cầu giải trí của nguời ch</a:t>
            </a:r>
            <a:r>
              <a:rPr lang="en-US" sz="2400" dirty="0">
                <a:latin typeface="+mj-lt"/>
              </a:rPr>
              <a:t>ơ</a:t>
            </a:r>
            <a:r>
              <a:rPr lang="vi-VN" sz="2400" dirty="0" smtClean="0">
                <a:latin typeface="+mj-lt"/>
              </a:rPr>
              <a:t>i</a:t>
            </a:r>
            <a:endParaRPr lang="en-US" sz="2400" dirty="0" smtClean="0">
              <a:latin typeface="+mj-lt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2400" dirty="0">
              <a:latin typeface="+mj-lt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G</a:t>
            </a:r>
            <a:r>
              <a:rPr lang="vi-VN" sz="2400" dirty="0" smtClean="0">
                <a:latin typeface="+mj-lt"/>
              </a:rPr>
              <a:t>iao diện đồ họa </a:t>
            </a:r>
            <a:r>
              <a:rPr lang="en-US" sz="2400" dirty="0" err="1" smtClean="0">
                <a:latin typeface="+mj-lt"/>
              </a:rPr>
              <a:t>với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nhân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vật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động</a:t>
            </a:r>
            <a:endParaRPr lang="en-US" sz="2400" dirty="0" smtClean="0">
              <a:latin typeface="+mj-lt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 err="1" smtClean="0">
                <a:latin typeface="+mj-lt"/>
              </a:rPr>
              <a:t>Sản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phẩm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hoàn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thiện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khá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đẹp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thời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trang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400" dirty="0">
              <a:latin typeface="+mj-lt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 err="1" smtClean="0">
                <a:latin typeface="+mj-lt"/>
              </a:rPr>
              <a:t>Âm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thanh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trò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chơi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khá</a:t>
            </a:r>
            <a:r>
              <a:rPr lang="en-US" sz="2400" dirty="0" smtClean="0">
                <a:latin typeface="+mj-lt"/>
              </a:rPr>
              <a:t> hay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31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255" y="228600"/>
            <a:ext cx="8915400" cy="75507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7537" y="976747"/>
            <a:ext cx="8492836" cy="481445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8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318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799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1.Công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trúng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trúng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game.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6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318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799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2.Công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Phương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pháp lập trình vẫn còn mang hướng thủ tục, chưa áp dụng được hướng đối tượng vào game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Cho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suốt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41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s you for listening to our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1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255" y="228600"/>
            <a:ext cx="8915400" cy="75507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PHÂN CÔNG NHIỆM VỤ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7537" y="976747"/>
            <a:ext cx="8492836" cy="481445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60108"/>
              </p:ext>
            </p:extLst>
          </p:nvPr>
        </p:nvGraphicFramePr>
        <p:xfrm>
          <a:off x="533401" y="1295401"/>
          <a:ext cx="8229600" cy="37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089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496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thực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44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nối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thiết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Thanh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Tuyền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Kim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44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Code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hoàn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thiện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game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Thanh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Tuyền</a:t>
                      </a:r>
                      <a:endParaRPr lang="en-US" sz="24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</a:p>
                    <a:p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Kim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9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Đóng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hộp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đẹp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49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Tổng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cáo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Thanh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Tuyền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088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731838"/>
          </a:xfrm>
        </p:spPr>
        <p:txBody>
          <a:bodyPr>
            <a:normAutofit/>
          </a:bodyPr>
          <a:lstStyle/>
          <a:p>
            <a:pPr algn="ctr"/>
            <a:r>
              <a:rPr lang="vi-VN" sz="3200" b="1" dirty="0" smtClean="0">
                <a:latin typeface="Times New Roman" pitchFamily="18" charset="0"/>
                <a:cs typeface="Times New Roman" pitchFamily="18" charset="0"/>
              </a:rPr>
              <a:t>GIỚI THIỆU ĐỀ TÀI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600857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iểu được các nguyên lí cơ bản của Arduin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Uno R3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, cách kết nối với các thiết bị khác để có 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ể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 vận 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LCD ST7565,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“Game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hứng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869019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tài</a:t>
            </a:r>
            <a:endParaRPr lang="vi-V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0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731838"/>
          </a:xfrm>
        </p:spPr>
        <p:txBody>
          <a:bodyPr>
            <a:normAutofit/>
          </a:bodyPr>
          <a:lstStyle/>
          <a:p>
            <a:pPr algn="ctr"/>
            <a:r>
              <a:rPr lang="vi-VN" sz="3200" b="1" dirty="0" smtClean="0">
                <a:latin typeface="Times New Roman" pitchFamily="18" charset="0"/>
                <a:cs typeface="Times New Roman" pitchFamily="18" charset="0"/>
              </a:rPr>
              <a:t>GIỚI THIỆU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SẢN PHẨM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Desktop\anh\25317033_909083295916561_1555139514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3976073" cy="46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13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731838"/>
          </a:xfrm>
        </p:spPr>
        <p:txBody>
          <a:bodyPr>
            <a:normAutofit/>
          </a:bodyPr>
          <a:lstStyle/>
          <a:p>
            <a:pPr algn="ctr"/>
            <a:r>
              <a:rPr lang="vi-VN" sz="3200" b="1" dirty="0" smtClean="0">
                <a:latin typeface="Times New Roman" pitchFamily="18" charset="0"/>
                <a:cs typeface="Times New Roman" pitchFamily="18" charset="0"/>
              </a:rPr>
              <a:t>GIỚI THIỆU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SẢN PHẨM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84238"/>
            <a:ext cx="8458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“Game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hứng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”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Trong game này, những quả trứng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ngẫu nhiên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gười chơi điều khiển 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ổ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 di chuyển qua trái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ếu hứng trúng một quả trứng người chơi sẽ được cộng thêm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điểm, nếu để rơi thì bị trừ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trò chơi kết thúc khi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 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bội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10 (10,20…)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15 (15, 30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trứng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573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7318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QUY TRÌNH THỰC HIỆN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1143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87281"/>
              </p:ext>
            </p:extLst>
          </p:nvPr>
        </p:nvGraphicFramePr>
        <p:xfrm>
          <a:off x="457203" y="2133600"/>
          <a:ext cx="8229597" cy="2962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3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15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32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7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0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SẢN PHẨM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LƯỢNG</a:t>
                      </a:r>
                      <a:endParaRPr lang="vi-VN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b="1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</a:t>
                      </a:r>
                      <a:r>
                        <a:rPr lang="en-US" sz="2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(VNĐ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 R3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120.000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 ST7565 128*64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đa hướng Joystick</a:t>
                      </a:r>
                      <a:endParaRPr lang="vi-V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vi-VN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huếch </a:t>
                      </a:r>
                      <a:r>
                        <a:rPr lang="vi-V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 âm thanh</a:t>
                      </a:r>
                      <a:endParaRPr lang="vi-V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dây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nối,bìa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cứng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262.000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4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68" y="1428368"/>
            <a:ext cx="2746232" cy="19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Kết quả hình ảnh cho nút nhấn đa hướ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871" y="1428368"/>
            <a:ext cx="2048151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6" y="4020919"/>
            <a:ext cx="3305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09" y="1428368"/>
            <a:ext cx="2010983" cy="19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62000" y="152400"/>
            <a:ext cx="7467600" cy="73183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QUY TRÌNH THỰC HIỆN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90" y="4068410"/>
            <a:ext cx="3369310" cy="2114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340076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 R3</a:t>
            </a:r>
            <a:endParaRPr lang="en-US" b="1" dirty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713" y="61354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ST7565 128*64 </a:t>
            </a:r>
            <a:endParaRPr lang="en-US" b="1" dirty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580" y="3365305"/>
            <a:ext cx="213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Nút nhấn đa </a:t>
            </a:r>
            <a:r>
              <a:rPr lang="vi-VN" dirty="0" smtClean="0"/>
              <a:t>hướng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1261" y="62600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k</a:t>
            </a:r>
            <a:r>
              <a:rPr lang="vi-VN" dirty="0" smtClean="0"/>
              <a:t>huếch </a:t>
            </a:r>
            <a:r>
              <a:rPr lang="vi-VN" dirty="0"/>
              <a:t>đại âm </a:t>
            </a:r>
            <a:r>
              <a:rPr lang="vi-VN" dirty="0" smtClean="0"/>
              <a:t>thanh</a:t>
            </a:r>
            <a:endParaRPr lang="vi-VN" b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8100" y="345880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43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0" y="152400"/>
            <a:ext cx="7467600" cy="73183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QUY TRÌNH THỰC HIỆN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926" y="905240"/>
            <a:ext cx="486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quát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00200"/>
            <a:ext cx="6591300" cy="43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63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1214</TotalTime>
  <Words>1134</Words>
  <Application>Microsoft Office PowerPoint</Application>
  <PresentationFormat>On-screen Show (4:3)</PresentationFormat>
  <Paragraphs>232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đề tài: máy chơi “game hứng trứng” cầm tay</vt:lpstr>
      <vt:lpstr>PowerPoint Presentation</vt:lpstr>
      <vt:lpstr>PowerPoint Presentation</vt:lpstr>
      <vt:lpstr>GIỚI THIỆU ĐỀ TÀI</vt:lpstr>
      <vt:lpstr>GIỚI THIỆU SẢN PHẨM</vt:lpstr>
      <vt:lpstr>GIỚI THIỆU SẢN PHẨM</vt:lpstr>
      <vt:lpstr>QUY TRÌNH THỰC HIỆN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QUY TRÌNH THỰC HIỆN</vt:lpstr>
      <vt:lpstr>PowerPoint Presentation</vt:lpstr>
      <vt:lpstr>PowerPoint Presentation</vt:lpstr>
      <vt:lpstr>PowerPoint Presentation</vt:lpstr>
      <vt:lpstr>PowerPoint Presentation</vt:lpstr>
      <vt:lpstr>DEMO SẢN PHẨM</vt:lpstr>
      <vt:lpstr>ĐÁNH GIÁ SẢN PHẨM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Lập trình hệ thống &amp; Vi điều khiển</dc:title>
  <dc:creator>Tuyen</dc:creator>
  <cp:lastModifiedBy>Tuyen</cp:lastModifiedBy>
  <cp:revision>104</cp:revision>
  <dcterms:created xsi:type="dcterms:W3CDTF">2017-12-04T07:54:31Z</dcterms:created>
  <dcterms:modified xsi:type="dcterms:W3CDTF">2017-12-11T13:10:56Z</dcterms:modified>
  <cp:contentStatus/>
</cp:coreProperties>
</file>