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75" r:id="rId7"/>
    <p:sldId id="261" r:id="rId8"/>
    <p:sldId id="271" r:id="rId9"/>
    <p:sldId id="263" r:id="rId10"/>
    <p:sldId id="272" r:id="rId11"/>
    <p:sldId id="273" r:id="rId12"/>
    <p:sldId id="27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6" name="Footer Placeholder 5">
            <a:extLst>
              <a:ext uri="{FF2B5EF4-FFF2-40B4-BE49-F238E27FC236}">
                <a16:creationId xmlns=""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8" name="Footer Placeholder 7">
            <a:extLst>
              <a:ext uri="{FF2B5EF4-FFF2-40B4-BE49-F238E27FC236}">
                <a16:creationId xmlns=""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4" name="Footer Placeholder 3">
            <a:extLst>
              <a:ext uri="{FF2B5EF4-FFF2-40B4-BE49-F238E27FC236}">
                <a16:creationId xmlns=""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3" name="Footer Placeholder 2">
            <a:extLst>
              <a:ext uri="{FF2B5EF4-FFF2-40B4-BE49-F238E27FC236}">
                <a16:creationId xmlns=""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6" name="Footer Placeholder 5">
            <a:extLst>
              <a:ext uri="{FF2B5EF4-FFF2-40B4-BE49-F238E27FC236}">
                <a16:creationId xmlns=""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3/31/2024</a:t>
            </a:fld>
            <a:endParaRPr lang="en-US"/>
          </a:p>
        </p:txBody>
      </p:sp>
      <p:sp>
        <p:nvSpPr>
          <p:cNvPr id="6" name="Footer Placeholder 5">
            <a:extLst>
              <a:ext uri="{FF2B5EF4-FFF2-40B4-BE49-F238E27FC236}">
                <a16:creationId xmlns=""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3/31/2024</a:t>
            </a:fld>
            <a:endParaRPr lang="en-US"/>
          </a:p>
        </p:txBody>
      </p:sp>
      <p:sp>
        <p:nvSpPr>
          <p:cNvPr id="5" name="Footer Placeholder 4">
            <a:extLst>
              <a:ext uri="{FF2B5EF4-FFF2-40B4-BE49-F238E27FC236}">
                <a16:creationId xmlns=""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0CDEC-3C9C-36DC-93F7-715D6C4FFE18}"/>
              </a:ext>
            </a:extLst>
          </p:cNvPr>
          <p:cNvSpPr>
            <a:spLocks noGrp="1"/>
          </p:cNvSpPr>
          <p:nvPr>
            <p:ph type="ctrTitle"/>
          </p:nvPr>
        </p:nvSpPr>
        <p:spPr>
          <a:xfrm>
            <a:off x="1498121" y="1689627"/>
            <a:ext cx="9144000" cy="1525888"/>
          </a:xfrm>
        </p:spPr>
        <p:txBody>
          <a:bodyPr/>
          <a:lstStyle/>
          <a:p>
            <a:r>
              <a:rPr lang="en-US" dirty="0" smtClean="0"/>
              <a:t>Decorator</a:t>
            </a:r>
            <a:endParaRPr lang="en-US" dirty="0"/>
          </a:p>
        </p:txBody>
      </p:sp>
      <p:sp>
        <p:nvSpPr>
          <p:cNvPr id="3" name="Subtitle 2">
            <a:extLst>
              <a:ext uri="{FF2B5EF4-FFF2-40B4-BE49-F238E27FC236}">
                <a16:creationId xmlns="" xmlns:a16="http://schemas.microsoft.com/office/drawing/2014/main" id="{D36EF124-9F22-0A10-C295-AE60AFA42984}"/>
              </a:ext>
            </a:extLst>
          </p:cNvPr>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6F75EBD-1588-D9FC-1FB7-A186EBB9F024}"/>
              </a:ext>
            </a:extLst>
          </p:cNvPr>
          <p:cNvSpPr>
            <a:spLocks noGrp="1"/>
          </p:cNvSpPr>
          <p:nvPr>
            <p:ph type="title"/>
          </p:nvPr>
        </p:nvSpPr>
        <p:spPr>
          <a:xfrm>
            <a:off x="838200" y="202565"/>
            <a:ext cx="2453640" cy="620395"/>
          </a:xfrm>
        </p:spPr>
        <p:txBody>
          <a:bodyPr>
            <a:normAutofit fontScale="90000"/>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4FCE154-4EB2-8A46-C32D-CDEC8B38A36D}"/>
              </a:ext>
            </a:extLst>
          </p:cNvPr>
          <p:cNvSpPr>
            <a:spLocks noGrp="1"/>
          </p:cNvSpPr>
          <p:nvPr>
            <p:ph idx="1"/>
          </p:nvPr>
        </p:nvSpPr>
        <p:spPr>
          <a:xfrm>
            <a:off x="817880" y="1229360"/>
            <a:ext cx="11262360" cy="5435600"/>
          </a:xfrm>
        </p:spPr>
        <p:txBody>
          <a:bodyPr>
            <a:normAutofit fontScale="70000" lnSpcReduction="20000"/>
          </a:bodyPr>
          <a:lstStyle/>
          <a:p>
            <a:pPr marL="457200" indent="-457200">
              <a:lnSpc>
                <a:spcPct val="150000"/>
              </a:lnSpc>
              <a:buAutoNum type="arabicPeriod"/>
            </a:pPr>
            <a:r>
              <a:rPr lang="vi-VN" sz="2300" dirty="0">
                <a:latin typeface="Times New Roman" panose="02020603050405020304" pitchFamily="18" charset="0"/>
                <a:ea typeface="JetBrainsMono NF" panose="02000009000000000000" pitchFamily="50" charset="0"/>
                <a:cs typeface="Times New Roman" panose="02020603050405020304" pitchFamily="18" charset="0"/>
              </a:rPr>
              <a:t>Định nghĩa một giao diện (hoặc lớp cơ sở) để đại diện cho thành phần chính và các trang trí. Giao diện này sẽ chứa các phương thức chung mà cả thành phần và các trang trí đều phải triển khai.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một </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concrete component class</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triển khai giao diện đã định nghĩa ở bước trước. Lớp này sẽ định nghĩa hành vi cơ bản cho thành phần.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một </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base decorator class</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triển khai giao diện đã định nghĩa ở bước 1. Lớp trang trí này sẽ có một trường để lưu trữ tham chiếu đến đối tượng thành phần chính và sẽ giao phó các phương thức của giao diện cho đối tượng thành phần chính.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các </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concrete decorators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bằng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cách mở rộng lớp trang trí cơ bản. Mỗi lớp trang trí cụ thể sẽ thực hiện hành vi bổ sung trước hoặc sau khi gọi phương thức của lớp trang trí cơ bản, nhưng vẫn giao phó công việc chính cho đối tượng thành phần chính.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Trong </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client code</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tạo đối tượng của thành phần chính và liên kết nó với các đối tượng trang trí theo cách mà bạn muốn. Bạn có thể liên kết nhiều trang trí với nhau để xây dựng một chuỗi trang trí.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Gọi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các phương thức của đối tượng thành phần chính để thực hiện các hành động. Các phương thức này sẽ được gọi thông qua chuỗi các trang trí, khi mỗi trang trí thực hiện hành vi bổ sung hoặc sửa đổi trước hoặc sau khi gọi đến phương thức của thành phần chính</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840966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sp>
        <p:nvSpPr>
          <p:cNvPr id="8" name="Rectangle 7"/>
          <p:cNvSpPr/>
          <p:nvPr/>
        </p:nvSpPr>
        <p:spPr>
          <a:xfrm>
            <a:off x="980438" y="1205131"/>
            <a:ext cx="9738361" cy="646331"/>
          </a:xfrm>
          <a:prstGeom prst="rect">
            <a:avLst/>
          </a:prstGeom>
        </p:spPr>
        <p:txBody>
          <a:bodyPr wrap="square">
            <a:spAutoFit/>
          </a:bodyPr>
          <a:lstStyle/>
          <a:p>
            <a:r>
              <a:rPr lang="en-US" dirty="0" smtClean="0"/>
              <a:t>T</a:t>
            </a:r>
            <a:r>
              <a:rPr lang="vi-VN" dirty="0" smtClean="0"/>
              <a:t>rong </a:t>
            </a:r>
            <a:r>
              <a:rPr lang="vi-VN" dirty="0"/>
              <a:t>đồ họa, video, âm thanh. Ví dụ, để video streaming có thể được nén theo nhiều tỉ lệ khác nhau; Âm thanh có thể đưa ra nhiều dịch vụ chuyển đổi cùng </a:t>
            </a:r>
            <a:r>
              <a:rPr lang="vi-VN" dirty="0" smtClean="0"/>
              <a:t>lúc</a:t>
            </a:r>
            <a:endParaRPr lang="en-US" dirty="0"/>
          </a:p>
        </p:txBody>
      </p:sp>
      <p:pic>
        <p:nvPicPr>
          <p:cNvPr id="4098" name="Picture 2" descr="Định dạng file là cách thông tin được mã hóa và lưu tr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2103120"/>
            <a:ext cx="7620000" cy="418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88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sp>
        <p:nvSpPr>
          <p:cNvPr id="3" name="Rectangle 2"/>
          <p:cNvSpPr/>
          <p:nvPr/>
        </p:nvSpPr>
        <p:spPr>
          <a:xfrm>
            <a:off x="467360" y="980778"/>
            <a:ext cx="11633200" cy="1631216"/>
          </a:xfrm>
          <a:prstGeom prst="rect">
            <a:avLst/>
          </a:prstGeom>
        </p:spPr>
        <p:txBody>
          <a:bodyPr wrap="square">
            <a:spAutoFit/>
          </a:bodyPr>
          <a:lstStyle/>
          <a:p>
            <a:r>
              <a:rPr lang="en-US" dirty="0" err="1"/>
              <a:t>Ứng</a:t>
            </a:r>
            <a:r>
              <a:rPr lang="en-US" dirty="0"/>
              <a:t> </a:t>
            </a:r>
            <a:r>
              <a:rPr lang="en-US" dirty="0" err="1"/>
              <a:t>dụng</a:t>
            </a:r>
            <a:r>
              <a:rPr lang="en-US" dirty="0"/>
              <a:t> </a:t>
            </a:r>
            <a:r>
              <a:rPr lang="en-US" dirty="0" err="1"/>
              <a:t>của</a:t>
            </a:r>
            <a:r>
              <a:rPr lang="en-US" dirty="0"/>
              <a:t> </a:t>
            </a:r>
            <a:r>
              <a:rPr lang="en-US" b="1" dirty="0" err="1"/>
              <a:t>Decorater</a:t>
            </a:r>
            <a:r>
              <a:rPr lang="en-US" dirty="0"/>
              <a:t> </a:t>
            </a:r>
            <a:r>
              <a:rPr lang="en-US" b="1" dirty="0"/>
              <a:t>pattern</a:t>
            </a:r>
            <a:r>
              <a:rPr lang="en-US" dirty="0"/>
              <a:t> </a:t>
            </a:r>
            <a:r>
              <a:rPr lang="en-US" dirty="0" err="1"/>
              <a:t>trong</a:t>
            </a:r>
            <a:r>
              <a:rPr lang="en-US" dirty="0"/>
              <a:t> </a:t>
            </a:r>
            <a:r>
              <a:rPr lang="en-US" dirty="0" err="1"/>
              <a:t>lập</a:t>
            </a:r>
            <a:r>
              <a:rPr lang="en-US" dirty="0"/>
              <a:t> </a:t>
            </a:r>
            <a:r>
              <a:rPr lang="en-US" dirty="0" err="1"/>
              <a:t>trình</a:t>
            </a:r>
            <a:r>
              <a:rPr lang="en-US" dirty="0"/>
              <a:t> </a:t>
            </a:r>
            <a:r>
              <a:rPr lang="en-US" b="1" dirty="0" smtClean="0"/>
              <a:t>IOS</a:t>
            </a:r>
            <a:r>
              <a:rPr lang="en-US" dirty="0" smtClean="0"/>
              <a:t>:</a:t>
            </a:r>
          </a:p>
          <a:p>
            <a:endParaRPr lang="en-US" dirty="0" smtClean="0"/>
          </a:p>
          <a:p>
            <a:pPr marL="285750" indent="-285750">
              <a:buFont typeface="Arial" pitchFamily="34" charset="0"/>
              <a:buChar char="•"/>
            </a:pPr>
            <a:r>
              <a:rPr lang="vi-VN" sz="1600" dirty="0" smtClean="0"/>
              <a:t>Giao </a:t>
            </a:r>
            <a:r>
              <a:rPr lang="vi-VN" sz="1600" dirty="0"/>
              <a:t>diện người dùng (UI): Decorator pattern có thể được sử dụng để thêm hoặc tùy chỉnh các tính năng của các giao diện người dùng. Ví dụ, bạn có thể tạo một lớp Decorator để tùy chỉnh hiển thị của các thành phần giao diện như UIButton, UILabel hoặc UIView. Lớp Decorator này có thể thêm các hiệu ứng đặc biệt, biến đổi hoặc thay đổi màu sắc, hình dạng hoặc các thuộc tính khác của thành phần gốc.</a:t>
            </a:r>
            <a:endParaRPr lang="en-US" sz="1600" dirty="0"/>
          </a:p>
        </p:txBody>
      </p:sp>
      <p:pic>
        <p:nvPicPr>
          <p:cNvPr id="5122" name="Picture 2" descr="https://images.viblo.asia/full/b7d42573-7864-4679-90cb-e44b0dd168f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960" y="2956560"/>
            <a:ext cx="3390484" cy="34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289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583" y="1209993"/>
            <a:ext cx="9821195" cy="508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381" y="1899920"/>
            <a:ext cx="2843691" cy="190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65200" y="4264402"/>
            <a:ext cx="3779520" cy="707886"/>
          </a:xfrm>
          <a:prstGeom prst="rect">
            <a:avLst/>
          </a:prstGeom>
          <a:ln>
            <a:solidFill>
              <a:schemeClr val="bg1"/>
            </a:solidFill>
          </a:ln>
        </p:spPr>
        <p:txBody>
          <a:bodyPr wrap="square">
            <a:spAutoFit/>
          </a:bodyPr>
          <a:lstStyle/>
          <a:p>
            <a:pPr algn="ctr"/>
            <a:r>
              <a:rPr lang="vi-VN" sz="2000" b="1" dirty="0" smtClean="0"/>
              <a:t>Adapter</a:t>
            </a:r>
            <a:endParaRPr lang="en-US" sz="2000" b="1" dirty="0" smtClean="0"/>
          </a:p>
          <a:p>
            <a:pPr algn="ctr"/>
            <a:endParaRPr lang="en-US" sz="2000" b="1" dirty="0" smtClean="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7030" y="1859061"/>
            <a:ext cx="2827630" cy="194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686285" y="4264402"/>
            <a:ext cx="2001520" cy="707886"/>
          </a:xfrm>
          <a:prstGeom prst="rect">
            <a:avLst/>
          </a:prstGeom>
          <a:ln>
            <a:solidFill>
              <a:schemeClr val="bg1"/>
            </a:solidFill>
          </a:ln>
        </p:spPr>
        <p:txBody>
          <a:bodyPr wrap="square">
            <a:spAutoFit/>
          </a:bodyPr>
          <a:lstStyle/>
          <a:p>
            <a:pPr algn="ctr"/>
            <a:r>
              <a:rPr lang="en-US" sz="2000" b="1" dirty="0" smtClean="0"/>
              <a:t>Composite</a:t>
            </a:r>
          </a:p>
          <a:p>
            <a:pPr algn="ctr"/>
            <a:endParaRPr lang="en-US" sz="2000" b="1" dirty="0" smtClean="0"/>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4240" y="1624311"/>
            <a:ext cx="3495040" cy="241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69190" y="4264402"/>
            <a:ext cx="1107996" cy="369332"/>
          </a:xfrm>
          <a:prstGeom prst="rect">
            <a:avLst/>
          </a:prstGeom>
        </p:spPr>
        <p:txBody>
          <a:bodyPr wrap="none">
            <a:spAutoFit/>
          </a:bodyPr>
          <a:lstStyle/>
          <a:p>
            <a:r>
              <a:rPr lang="en-US" b="1" dirty="0" smtClean="0"/>
              <a:t>Strategy</a:t>
            </a:r>
            <a:endParaRPr lang="en-US" dirty="0"/>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 xmlns:a16="http://schemas.microsoft.com/office/drawing/2014/main" id="{E6995CE5-F890-4ABA-82A2-26507CE8D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s://images.viblo.asia/full/686b8487-1108-4802-94da-47b4207ec33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316" y="2203079"/>
            <a:ext cx="6494766" cy="405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B284742-01CD-8731-ACB4-DCAFF9430FC6}"/>
              </a:ext>
            </a:extLst>
          </p:cNvPr>
          <p:cNvSpPr>
            <a:spLocks noGrp="1"/>
          </p:cNvSpPr>
          <p:nvPr>
            <p:ph idx="1"/>
          </p:nvPr>
        </p:nvSpPr>
        <p:spPr>
          <a:xfrm>
            <a:off x="838200" y="1544128"/>
            <a:ext cx="10515600"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Decorator (Wrapper)</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Structual</a:t>
            </a:r>
            <a:r>
              <a:rPr lang="en-US" b="1" dirty="0" smtClean="0">
                <a:latin typeface="Times New Roman" panose="02020603050405020304" pitchFamily="18" charset="0"/>
                <a:cs typeface="Times New Roman" panose="02020603050405020304" pitchFamily="18" charset="0"/>
              </a:rPr>
              <a:t> design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attern</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lvl="1"/>
            <a:r>
              <a:rPr lang="vi-VN" dirty="0">
                <a:latin typeface="+mj-lt"/>
              </a:rPr>
              <a:t>Mở rộng tính năng của một object tại run-time, decorator cung cấp một sự thay thế linh hoạt cho subclass để mở rộng tính năng của </a:t>
            </a:r>
            <a:r>
              <a:rPr lang="vi-VN" dirty="0" smtClean="0">
                <a:latin typeface="+mj-lt"/>
              </a:rPr>
              <a:t>objec</a:t>
            </a:r>
            <a:r>
              <a:rPr lang="en-US" dirty="0" smtClean="0">
                <a:latin typeface="+mj-lt"/>
              </a:rPr>
              <a:t>t</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6" name="Google Shape;76;p16"/>
          <p:cNvSpPr txBox="1">
            <a:spLocks/>
          </p:cNvSpPr>
          <p:nvPr/>
        </p:nvSpPr>
        <p:spPr>
          <a:xfrm>
            <a:off x="87100" y="811374"/>
            <a:ext cx="5364576" cy="5751471"/>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3200" b="1" u="sng" dirty="0" smtClean="0">
                <a:solidFill>
                  <a:schemeClr val="dk1"/>
                </a:solidFill>
              </a:rPr>
              <a:t>Problem</a:t>
            </a:r>
          </a:p>
          <a:p>
            <a:pPr marL="0" indent="0">
              <a:spcBef>
                <a:spcPts val="1200"/>
              </a:spcBef>
              <a:buFont typeface="Arial" panose="020B0604020202020204" pitchFamily="34" charset="0"/>
              <a:buNone/>
            </a:pPr>
            <a:endParaRPr lang="en-US" sz="1600" i="1" dirty="0" smtClean="0">
              <a:solidFill>
                <a:srgbClr val="666666"/>
              </a:solidFill>
            </a:endParaRPr>
          </a:p>
          <a:p>
            <a:pPr marL="0" indent="0">
              <a:spcBef>
                <a:spcPts val="1200"/>
              </a:spcBef>
              <a:buNone/>
            </a:pPr>
            <a:r>
              <a:rPr lang="vi-VN" sz="2400" b="1" dirty="0">
                <a:solidFill>
                  <a:srgbClr val="666666"/>
                </a:solidFill>
              </a:rPr>
              <a:t>Starbuzz Coffee, </a:t>
            </a:r>
            <a:r>
              <a:rPr lang="vi-VN" sz="2400" dirty="0">
                <a:solidFill>
                  <a:srgbClr val="666666"/>
                </a:solidFill>
              </a:rPr>
              <a:t>nổi tiếng với sự mở rộng nhanh chóng, đang tiến hành cập nhật hệ thống đặt hàng của mình để phù hợp với đa dạng các loại đồ uống mà họ cung cấp. </a:t>
            </a:r>
            <a:endParaRPr lang="en-US" sz="2400" dirty="0" smtClean="0">
              <a:solidFill>
                <a:srgbClr val="666666"/>
              </a:solidFill>
            </a:endParaRPr>
          </a:p>
          <a:p>
            <a:pPr marL="0" indent="0">
              <a:spcBef>
                <a:spcPts val="1200"/>
              </a:spcBef>
              <a:buNone/>
            </a:pPr>
            <a:r>
              <a:rPr lang="vi-VN" sz="2400" dirty="0" smtClean="0">
                <a:solidFill>
                  <a:srgbClr val="666666"/>
                </a:solidFill>
              </a:rPr>
              <a:t>Khi </a:t>
            </a:r>
            <a:r>
              <a:rPr lang="vi-VN" sz="2400" dirty="0">
                <a:solidFill>
                  <a:srgbClr val="666666"/>
                </a:solidFill>
              </a:rPr>
              <a:t>họ mới bắt đầu kinh doanh, họ thiết kế các </a:t>
            </a:r>
            <a:r>
              <a:rPr lang="en-US" sz="2400" b="1" dirty="0" smtClean="0">
                <a:solidFill>
                  <a:srgbClr val="666666"/>
                </a:solidFill>
              </a:rPr>
              <a:t>class</a:t>
            </a:r>
            <a:r>
              <a:rPr lang="en-US" sz="2400" dirty="0" smtClean="0">
                <a:solidFill>
                  <a:srgbClr val="666666"/>
                </a:solidFill>
              </a:rPr>
              <a:t> </a:t>
            </a:r>
            <a:r>
              <a:rPr lang="vi-VN" sz="2400" dirty="0" smtClean="0">
                <a:solidFill>
                  <a:srgbClr val="666666"/>
                </a:solidFill>
              </a:rPr>
              <a:t>của </a:t>
            </a:r>
            <a:r>
              <a:rPr lang="vi-VN" sz="2400" dirty="0">
                <a:solidFill>
                  <a:srgbClr val="666666"/>
                </a:solidFill>
              </a:rPr>
              <a:t>mình như sau...</a:t>
            </a:r>
            <a:endParaRPr lang="en-US" dirty="0"/>
          </a:p>
        </p:txBody>
      </p:sp>
      <p:cxnSp>
        <p:nvCxnSpPr>
          <p:cNvPr id="7" name="Google Shape;78;p16"/>
          <p:cNvCxnSpPr/>
          <p:nvPr/>
        </p:nvCxnSpPr>
        <p:spPr>
          <a:xfrm>
            <a:off x="5725360" y="1033367"/>
            <a:ext cx="23400" cy="4392900"/>
          </a:xfrm>
          <a:prstGeom prst="straightConnector1">
            <a:avLst/>
          </a:prstGeom>
          <a:noFill/>
          <a:ln w="19050" cap="flat" cmpd="sng">
            <a:solidFill>
              <a:schemeClr val="lt2"/>
            </a:solidFill>
            <a:prstDash val="solid"/>
            <a:round/>
            <a:headEnd type="none" w="med" len="med"/>
            <a:tailEnd type="none" w="med" len="med"/>
          </a:ln>
        </p:spPr>
      </p:cxnSp>
      <p:pic>
        <p:nvPicPr>
          <p:cNvPr id="8" name="Google Shape;80;p16"/>
          <p:cNvPicPr preferRelativeResize="0"/>
          <p:nvPr/>
        </p:nvPicPr>
        <p:blipFill>
          <a:blip r:embed="rId2">
            <a:alphaModFix/>
          </a:blip>
          <a:stretch>
            <a:fillRect/>
          </a:stretch>
        </p:blipFill>
        <p:spPr>
          <a:xfrm>
            <a:off x="5737060" y="943905"/>
            <a:ext cx="6092267" cy="4482362"/>
          </a:xfrm>
          <a:prstGeom prst="rect">
            <a:avLst/>
          </a:prstGeom>
          <a:noFill/>
          <a:ln>
            <a:noFill/>
          </a:ln>
        </p:spPr>
      </p:pic>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6" name="Google Shape;76;p16"/>
          <p:cNvSpPr txBox="1">
            <a:spLocks/>
          </p:cNvSpPr>
          <p:nvPr/>
        </p:nvSpPr>
        <p:spPr>
          <a:xfrm>
            <a:off x="87100" y="811374"/>
            <a:ext cx="5364576" cy="5751471"/>
          </a:xfrm>
          <a:prstGeom prst="rect">
            <a:avLst/>
          </a:prstGeom>
        </p:spPr>
        <p:txBody>
          <a:bodyPr spcFirstLastPara="1" vert="horz" wrap="square" lIns="91425" tIns="91425" rIns="91425" bIns="91425"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3200" b="1" u="sng" dirty="0" smtClean="0">
                <a:solidFill>
                  <a:schemeClr val="dk1"/>
                </a:solidFill>
              </a:rPr>
              <a:t>Problem</a:t>
            </a:r>
          </a:p>
          <a:p>
            <a:pPr marL="0" indent="0">
              <a:spcBef>
                <a:spcPts val="1200"/>
              </a:spcBef>
              <a:buFont typeface="Arial" panose="020B0604020202020204" pitchFamily="34" charset="0"/>
              <a:buNone/>
            </a:pPr>
            <a:endParaRPr lang="en-US" sz="1600" i="1" dirty="0" smtClean="0">
              <a:solidFill>
                <a:srgbClr val="666666"/>
              </a:solidFill>
            </a:endParaRPr>
          </a:p>
          <a:p>
            <a:pPr marL="0" lvl="0" indent="0">
              <a:spcBef>
                <a:spcPts val="1200"/>
              </a:spcBef>
              <a:buNone/>
            </a:pPr>
            <a:r>
              <a:rPr lang="vi-VN" sz="2400" dirty="0">
                <a:solidFill>
                  <a:srgbClr val="666666"/>
                </a:solidFill>
              </a:rPr>
              <a:t>Ngoài cà phê, bạn còn có thể yêu cầu một </a:t>
            </a:r>
            <a:r>
              <a:rPr lang="vi-VN" sz="2400" dirty="0" smtClean="0">
                <a:solidFill>
                  <a:srgbClr val="666666"/>
                </a:solidFill>
              </a:rPr>
              <a:t>số</a:t>
            </a:r>
            <a:r>
              <a:rPr lang="en-US" sz="2400" dirty="0" smtClean="0">
                <a:solidFill>
                  <a:srgbClr val="666666"/>
                </a:solidFill>
              </a:rPr>
              <a:t> </a:t>
            </a:r>
            <a:r>
              <a:rPr lang="en-US" sz="2400" dirty="0" err="1" smtClean="0">
                <a:solidFill>
                  <a:srgbClr val="666666"/>
                </a:solidFill>
              </a:rPr>
              <a:t>thành</a:t>
            </a:r>
            <a:r>
              <a:rPr lang="en-US" sz="2400" dirty="0" smtClean="0">
                <a:solidFill>
                  <a:srgbClr val="666666"/>
                </a:solidFill>
              </a:rPr>
              <a:t> </a:t>
            </a:r>
            <a:r>
              <a:rPr lang="en-US" sz="2400" dirty="0" err="1" smtClean="0">
                <a:solidFill>
                  <a:srgbClr val="666666"/>
                </a:solidFill>
              </a:rPr>
              <a:t>phần</a:t>
            </a:r>
            <a:r>
              <a:rPr lang="vi-VN" sz="2400" dirty="0" smtClean="0">
                <a:solidFill>
                  <a:srgbClr val="666666"/>
                </a:solidFill>
              </a:rPr>
              <a:t> </a:t>
            </a:r>
            <a:r>
              <a:rPr lang="vi-VN" sz="2400" dirty="0">
                <a:solidFill>
                  <a:srgbClr val="666666"/>
                </a:solidFill>
              </a:rPr>
              <a:t>phụ </a:t>
            </a:r>
            <a:r>
              <a:rPr lang="vi-VN" sz="2400" dirty="0" smtClean="0">
                <a:solidFill>
                  <a:srgbClr val="666666"/>
                </a:solidFill>
              </a:rPr>
              <a:t>như </a:t>
            </a:r>
            <a:r>
              <a:rPr lang="vi-VN" sz="2400" b="1" dirty="0">
                <a:solidFill>
                  <a:srgbClr val="666666"/>
                </a:solidFill>
              </a:rPr>
              <a:t>milk</a:t>
            </a:r>
            <a:r>
              <a:rPr lang="vi-VN" sz="2400" dirty="0">
                <a:solidFill>
                  <a:srgbClr val="666666"/>
                </a:solidFill>
              </a:rPr>
              <a:t>, </a:t>
            </a:r>
            <a:r>
              <a:rPr lang="vi-VN" sz="2400" b="1" dirty="0">
                <a:solidFill>
                  <a:srgbClr val="666666"/>
                </a:solidFill>
              </a:rPr>
              <a:t>soy</a:t>
            </a:r>
            <a:r>
              <a:rPr lang="vi-VN" sz="2400" dirty="0">
                <a:solidFill>
                  <a:srgbClr val="666666"/>
                </a:solidFill>
              </a:rPr>
              <a:t> và </a:t>
            </a:r>
            <a:r>
              <a:rPr lang="vi-VN" sz="2400" b="1" dirty="0">
                <a:solidFill>
                  <a:srgbClr val="666666"/>
                </a:solidFill>
              </a:rPr>
              <a:t>mocha</a:t>
            </a:r>
            <a:r>
              <a:rPr lang="vi-VN" sz="2400" dirty="0">
                <a:solidFill>
                  <a:srgbClr val="666666"/>
                </a:solidFill>
              </a:rPr>
              <a:t> và có thể được hoàn thiện bằng kem đánh. </a:t>
            </a:r>
          </a:p>
          <a:p>
            <a:pPr marL="0" lvl="0" indent="0">
              <a:spcBef>
                <a:spcPts val="1200"/>
              </a:spcBef>
              <a:buNone/>
            </a:pPr>
            <a:r>
              <a:rPr lang="vi-VN" sz="2400" b="1" dirty="0">
                <a:solidFill>
                  <a:srgbClr val="666666"/>
                </a:solidFill>
              </a:rPr>
              <a:t>Starbuzz</a:t>
            </a:r>
            <a:r>
              <a:rPr lang="vi-VN" sz="2400" dirty="0">
                <a:solidFill>
                  <a:srgbClr val="666666"/>
                </a:solidFill>
              </a:rPr>
              <a:t> tính phí cho mỗi </a:t>
            </a:r>
            <a:r>
              <a:rPr lang="en-US" sz="2400" dirty="0" err="1" smtClean="0">
                <a:solidFill>
                  <a:srgbClr val="666666"/>
                </a:solidFill>
              </a:rPr>
              <a:t>thứ</a:t>
            </a:r>
            <a:r>
              <a:rPr lang="vi-VN" sz="2400" dirty="0" smtClean="0">
                <a:solidFill>
                  <a:srgbClr val="666666"/>
                </a:solidFill>
              </a:rPr>
              <a:t> </a:t>
            </a:r>
            <a:r>
              <a:rPr lang="vi-VN" sz="2400" dirty="0">
                <a:solidFill>
                  <a:srgbClr val="666666"/>
                </a:solidFill>
              </a:rPr>
              <a:t>này, vì vậy họ thực sự cần tích hợp chúng vào hệ thống đặt hàng của mình. </a:t>
            </a:r>
          </a:p>
          <a:p>
            <a:pPr marL="0" lvl="0" indent="0">
              <a:spcBef>
                <a:spcPts val="1200"/>
              </a:spcBef>
              <a:buNone/>
            </a:pPr>
            <a:r>
              <a:rPr lang="vi-VN" sz="2400" dirty="0">
                <a:solidFill>
                  <a:srgbClr val="666666"/>
                </a:solidFill>
              </a:rPr>
              <a:t>Dưới đây là phiên bản đầu tiên của họ...</a:t>
            </a:r>
            <a:endParaRPr lang="vi-VN" sz="2400" dirty="0">
              <a:solidFill>
                <a:srgbClr val="666666"/>
              </a:solidFill>
            </a:endParaRPr>
          </a:p>
        </p:txBody>
      </p:sp>
      <p:cxnSp>
        <p:nvCxnSpPr>
          <p:cNvPr id="7" name="Google Shape;78;p16"/>
          <p:cNvCxnSpPr/>
          <p:nvPr/>
        </p:nvCxnSpPr>
        <p:spPr>
          <a:xfrm>
            <a:off x="5725360" y="1033367"/>
            <a:ext cx="23400" cy="4392900"/>
          </a:xfrm>
          <a:prstGeom prst="straightConnector1">
            <a:avLst/>
          </a:prstGeom>
          <a:noFill/>
          <a:ln w="19050" cap="flat" cmpd="sng">
            <a:solidFill>
              <a:schemeClr val="lt2"/>
            </a:solidFill>
            <a:prstDash val="solid"/>
            <a:round/>
            <a:headEnd type="none" w="med" len="med"/>
            <a:tailEnd type="none" w="med" len="med"/>
          </a:ln>
        </p:spPr>
      </p:cxnSp>
      <p:pic>
        <p:nvPicPr>
          <p:cNvPr id="9" name="Google Shape;89;p17"/>
          <p:cNvPicPr preferRelativeResize="0"/>
          <p:nvPr/>
        </p:nvPicPr>
        <p:blipFill>
          <a:blip r:embed="rId2">
            <a:alphaModFix/>
          </a:blip>
          <a:stretch>
            <a:fillRect/>
          </a:stretch>
        </p:blipFill>
        <p:spPr>
          <a:xfrm>
            <a:off x="6079464" y="1033367"/>
            <a:ext cx="6112536" cy="5403384"/>
          </a:xfrm>
          <a:prstGeom prst="rect">
            <a:avLst/>
          </a:prstGeom>
          <a:noFill/>
          <a:ln>
            <a:noFill/>
          </a:ln>
        </p:spPr>
      </p:pic>
      <p:sp>
        <p:nvSpPr>
          <p:cNvPr id="3" name="Rectangle 2"/>
          <p:cNvSpPr/>
          <p:nvPr/>
        </p:nvSpPr>
        <p:spPr>
          <a:xfrm>
            <a:off x="6079464" y="5607170"/>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3" name="Content Placeholder 2">
            <a:extLst>
              <a:ext uri="{FF2B5EF4-FFF2-40B4-BE49-F238E27FC236}">
                <a16:creationId xmlns="" xmlns:a16="http://schemas.microsoft.com/office/drawing/2014/main" id="{7BEECD6C-DBF8-E4DB-D072-0512896254E2}"/>
              </a:ext>
            </a:extLst>
          </p:cNvPr>
          <p:cNvSpPr>
            <a:spLocks noGrp="1"/>
          </p:cNvSpPr>
          <p:nvPr>
            <p:ph idx="1"/>
          </p:nvPr>
        </p:nvSpPr>
        <p:spPr>
          <a:xfrm>
            <a:off x="544068" y="1300480"/>
            <a:ext cx="11103864" cy="4257040"/>
          </a:xfrm>
        </p:spPr>
        <p:txBody>
          <a:bodyPr anchor="t">
            <a:normAutofit/>
          </a:bodyPr>
          <a:lstStyle/>
          <a:p>
            <a:pPr>
              <a:lnSpc>
                <a:spcPct val="100000"/>
              </a:lnSpc>
            </a:pPr>
            <a:r>
              <a:rPr lang="vi-VN" dirty="0">
                <a:latin typeface="Times New Roman" panose="02020603050405020304" pitchFamily="18" charset="0"/>
                <a:cs typeface="Times New Roman" panose="02020603050405020304" pitchFamily="18" charset="0"/>
              </a:rPr>
              <a:t>Khi muốn thêm tính năng mới cho các đối tượng mà không ảnh hưởng đến các đối tượng này. </a:t>
            </a:r>
            <a:endParaRPr lang="en-US" dirty="0" smtClean="0">
              <a:latin typeface="Times New Roman" panose="02020603050405020304" pitchFamily="18" charset="0"/>
              <a:cs typeface="Times New Roman" panose="02020603050405020304" pitchFamily="18" charset="0"/>
            </a:endParaRPr>
          </a:p>
          <a:p>
            <a:pPr>
              <a:lnSpc>
                <a:spcPct val="100000"/>
              </a:lnSpc>
            </a:pPr>
            <a:r>
              <a:rPr lang="vi-VN" dirty="0" smtClean="0">
                <a:latin typeface="Times New Roman" panose="02020603050405020304" pitchFamily="18" charset="0"/>
                <a:cs typeface="Times New Roman" panose="02020603050405020304" pitchFamily="18" charset="0"/>
              </a:rPr>
              <a:t>Khi </a:t>
            </a:r>
            <a:r>
              <a:rPr lang="vi-VN" dirty="0">
                <a:latin typeface="Times New Roman" panose="02020603050405020304" pitchFamily="18" charset="0"/>
                <a:cs typeface="Times New Roman" panose="02020603050405020304" pitchFamily="18" charset="0"/>
              </a:rPr>
              <a:t>không thể mở rộng một đối tượng bằng cách thừa kế (inheritance). Chẳng hạn, một class sử dụng từ khóa final, muốn mở rộng class này chỉ còn cách duy nhất là sử dụng decorator. </a:t>
            </a:r>
            <a:endParaRPr lang="en-US" dirty="0" smtClean="0">
              <a:latin typeface="Times New Roman" panose="02020603050405020304" pitchFamily="18" charset="0"/>
              <a:cs typeface="Times New Roman" panose="02020603050405020304" pitchFamily="18" charset="0"/>
            </a:endParaRPr>
          </a:p>
          <a:p>
            <a:pPr>
              <a:lnSpc>
                <a:spcPct val="100000"/>
              </a:lnSpc>
            </a:pP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một số nhiều trường hợp mà việc sử dụng kế thừa sẽ mất nhiều công sức trong việc viết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838200" y="1574801"/>
            <a:ext cx="10313894" cy="4646986"/>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440" y="312249"/>
            <a:ext cx="7335520" cy="651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838200" y="1574801"/>
            <a:ext cx="10313894" cy="3606799"/>
          </a:xfrm>
        </p:spPr>
        <p:txBody>
          <a:bodyPr>
            <a:noAutofit/>
          </a:bodyPr>
          <a:lstStyle/>
          <a:p>
            <a:pPr>
              <a:spcAft>
                <a:spcPts val="600"/>
              </a:spcAft>
            </a:pP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marL="914400" lvl="1" indent="-457200">
              <a:spcAft>
                <a:spcPts val="600"/>
              </a:spcAft>
              <a:buFont typeface="+mj-lt"/>
              <a:buAutoNum type="arabicPeriod"/>
            </a:pPr>
            <a:r>
              <a:rPr lang="vi-VN" sz="2000" b="1" dirty="0">
                <a:latin typeface="Times New Roman" panose="02020603050405020304" pitchFamily="18" charset="0"/>
                <a:cs typeface="Times New Roman" panose="02020603050405020304" pitchFamily="18" charset="0"/>
              </a:rPr>
              <a:t>Component</a:t>
            </a:r>
            <a:r>
              <a:rPr lang="vi-VN" sz="2000" dirty="0">
                <a:latin typeface="Times New Roman" panose="02020603050405020304" pitchFamily="18" charset="0"/>
                <a:cs typeface="Times New Roman" panose="02020603050405020304" pitchFamily="18" charset="0"/>
              </a:rPr>
              <a:t>: là một interface quy định các method chung cần phải có cho tất cả các thành phần tham gia vào mẫu này. </a:t>
            </a:r>
            <a:endParaRPr lang="en-US" sz="2000" dirty="0" smtClean="0">
              <a:latin typeface="Times New Roman" panose="02020603050405020304" pitchFamily="18" charset="0"/>
              <a:cs typeface="Times New Roman" panose="02020603050405020304" pitchFamily="18" charset="0"/>
            </a:endParaRPr>
          </a:p>
          <a:p>
            <a:pPr marL="914400" lvl="1" indent="-457200">
              <a:spcAft>
                <a:spcPts val="600"/>
              </a:spcAft>
              <a:buFont typeface="+mj-lt"/>
              <a:buAutoNum type="arabicPeriod"/>
            </a:pPr>
            <a:r>
              <a:rPr lang="vi-VN" sz="2000" b="1" dirty="0" smtClean="0">
                <a:latin typeface="Times New Roman" panose="02020603050405020304" pitchFamily="18" charset="0"/>
                <a:cs typeface="Times New Roman" panose="02020603050405020304" pitchFamily="18" charset="0"/>
              </a:rPr>
              <a:t>Concrete </a:t>
            </a:r>
            <a:r>
              <a:rPr lang="vi-VN" sz="2000" b="1" dirty="0">
                <a:latin typeface="Times New Roman" panose="02020603050405020304" pitchFamily="18" charset="0"/>
                <a:cs typeface="Times New Roman" panose="02020603050405020304" pitchFamily="18" charset="0"/>
              </a:rPr>
              <a:t>Component: </a:t>
            </a:r>
            <a:r>
              <a:rPr lang="vi-VN" sz="2000" dirty="0">
                <a:latin typeface="Times New Roman" panose="02020603050405020304" pitchFamily="18" charset="0"/>
                <a:cs typeface="Times New Roman" panose="02020603050405020304" pitchFamily="18" charset="0"/>
              </a:rPr>
              <a:t>là lớp hiện thực (implements) các phương thức của Component. </a:t>
            </a:r>
            <a:endParaRPr lang="en-US" sz="2000" dirty="0" smtClean="0">
              <a:latin typeface="Times New Roman" panose="02020603050405020304" pitchFamily="18" charset="0"/>
              <a:cs typeface="Times New Roman" panose="02020603050405020304" pitchFamily="18" charset="0"/>
            </a:endParaRPr>
          </a:p>
          <a:p>
            <a:pPr marL="914400" lvl="1" indent="-457200">
              <a:spcAft>
                <a:spcPts val="600"/>
              </a:spcAft>
              <a:buFont typeface="+mj-lt"/>
              <a:buAutoNum type="arabicPeriod"/>
            </a:pPr>
            <a:r>
              <a:rPr lang="vi-VN" sz="2000" b="1" dirty="0" smtClean="0">
                <a:latin typeface="Times New Roman" panose="02020603050405020304" pitchFamily="18" charset="0"/>
                <a:cs typeface="Times New Roman" panose="02020603050405020304" pitchFamily="18" charset="0"/>
              </a:rPr>
              <a:t>Decorator</a:t>
            </a:r>
            <a:r>
              <a:rPr lang="vi-VN" sz="2000" dirty="0">
                <a:latin typeface="Times New Roman" panose="02020603050405020304" pitchFamily="18" charset="0"/>
                <a:cs typeface="Times New Roman" panose="02020603050405020304" pitchFamily="18" charset="0"/>
              </a:rPr>
              <a:t>: là một abstract class dùng để duy trì một tham chiếu của đối tượng Component và đồng thời cài đặt các phương thức của Component interface. </a:t>
            </a:r>
            <a:endParaRPr lang="en-US" sz="2000" dirty="0" smtClean="0">
              <a:latin typeface="Times New Roman" panose="02020603050405020304" pitchFamily="18" charset="0"/>
              <a:cs typeface="Times New Roman" panose="02020603050405020304" pitchFamily="18" charset="0"/>
            </a:endParaRPr>
          </a:p>
          <a:p>
            <a:pPr marL="914400" lvl="1" indent="-457200">
              <a:spcAft>
                <a:spcPts val="600"/>
              </a:spcAft>
              <a:buFont typeface="+mj-lt"/>
              <a:buAutoNum type="arabicPeriod"/>
            </a:pPr>
            <a:r>
              <a:rPr lang="vi-VN" sz="2000" b="1" dirty="0" smtClean="0">
                <a:latin typeface="Times New Roman" panose="02020603050405020304" pitchFamily="18" charset="0"/>
                <a:cs typeface="Times New Roman" panose="02020603050405020304" pitchFamily="18" charset="0"/>
              </a:rPr>
              <a:t>Concrete Decorator</a:t>
            </a:r>
            <a:r>
              <a:rPr lang="vi-VN" sz="2000" dirty="0">
                <a:latin typeface="Times New Roman" panose="02020603050405020304" pitchFamily="18" charset="0"/>
                <a:cs typeface="Times New Roman" panose="02020603050405020304" pitchFamily="18" charset="0"/>
              </a:rPr>
              <a:t>: là lớp hiện thực (implements) các phương thức của Decorator, nó cài đặt thêm các tính năng mới cho Component. </a:t>
            </a:r>
            <a:endParaRPr lang="en-US" sz="2000" dirty="0" smtClean="0">
              <a:latin typeface="Times New Roman" panose="02020603050405020304" pitchFamily="18" charset="0"/>
              <a:cs typeface="Times New Roman" panose="02020603050405020304" pitchFamily="18" charset="0"/>
            </a:endParaRPr>
          </a:p>
          <a:p>
            <a:pPr marL="914400" lvl="1" indent="-457200">
              <a:spcAft>
                <a:spcPts val="600"/>
              </a:spcAft>
              <a:buFont typeface="+mj-lt"/>
              <a:buAutoNum type="arabicPeriod"/>
            </a:pPr>
            <a:r>
              <a:rPr lang="vi-VN" sz="2000" b="1" dirty="0" smtClean="0">
                <a:latin typeface="Times New Roman" panose="02020603050405020304" pitchFamily="18" charset="0"/>
                <a:cs typeface="Times New Roman" panose="02020603050405020304" pitchFamily="18" charset="0"/>
              </a:rPr>
              <a:t>Client</a:t>
            </a:r>
            <a:r>
              <a:rPr lang="vi-VN" sz="2000" dirty="0">
                <a:latin typeface="Times New Roman" panose="02020603050405020304" pitchFamily="18" charset="0"/>
                <a:cs typeface="Times New Roman" panose="02020603050405020304" pitchFamily="18" charset="0"/>
              </a:rPr>
              <a:t>: đối tượng sử dụng Component với những yêu cầu mở rộng đính kèm.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spcBef>
                <a:spcPts val="600"/>
              </a:spcBef>
              <a:spcAft>
                <a:spcPts val="600"/>
              </a:spcAft>
            </a:pPr>
            <a:r>
              <a:rPr lang="vi-VN" dirty="0">
                <a:latin typeface="Times New Roman" panose="02020603050405020304" pitchFamily="18" charset="0"/>
                <a:cs typeface="Times New Roman" panose="02020603050405020304" pitchFamily="18" charset="0"/>
              </a:rPr>
              <a:t>Bạn có thể mở rộng hành vi của đối tượng mà không cần tạo lớp con mới.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Bạn </a:t>
            </a:r>
            <a:r>
              <a:rPr lang="vi-VN" dirty="0">
                <a:latin typeface="Times New Roman" panose="02020603050405020304" pitchFamily="18" charset="0"/>
                <a:cs typeface="Times New Roman" panose="02020603050405020304" pitchFamily="18" charset="0"/>
              </a:rPr>
              <a:t>có thể thêm hoặc xoá tính năng của một đối tượng trong lúc thực thi.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Một </a:t>
            </a:r>
            <a:r>
              <a:rPr lang="vi-VN" dirty="0">
                <a:latin typeface="Times New Roman" panose="02020603050405020304" pitchFamily="18" charset="0"/>
                <a:cs typeface="Times New Roman" panose="02020603050405020304" pitchFamily="18" charset="0"/>
              </a:rPr>
              <a:t>đối tượng có thể được bao bọc bởi nhiều wrapper cùng một lúc. Single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Responsibility </a:t>
            </a:r>
            <a:r>
              <a:rPr lang="vi-VN" dirty="0">
                <a:latin typeface="Times New Roman" panose="02020603050405020304" pitchFamily="18" charset="0"/>
                <a:cs typeface="Times New Roman" panose="02020603050405020304" pitchFamily="18" charset="0"/>
              </a:rPr>
              <a:t>Principle - Có thể chia nhiều cách thực thi của một phương thức trong một lớp cho nhiều lớp nhỏ hơn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457200" lvl="1" indent="0">
              <a:spcBef>
                <a:spcPts val="600"/>
              </a:spcBef>
              <a:spcAft>
                <a:spcPts val="600"/>
              </a:spcAft>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Khó để xóa một wrapper cụ thể khỏi stack.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Khó </a:t>
            </a:r>
            <a:r>
              <a:rPr lang="vi-VN" dirty="0">
                <a:latin typeface="Times New Roman" panose="02020603050405020304" pitchFamily="18" charset="0"/>
                <a:cs typeface="Times New Roman" panose="02020603050405020304" pitchFamily="18" charset="0"/>
              </a:rPr>
              <a:t>để triển khai decorator theo cách mà phương thức của nó không phụ thuộc vào thứ tự trong stack.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1505</TotalTime>
  <Words>968</Words>
  <Application>Microsoft Office PowerPoint</Application>
  <PresentationFormat>Custom</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Decorator</vt:lpstr>
      <vt:lpstr>Mục lục</vt:lpstr>
      <vt:lpstr>Tổng quan</vt:lpstr>
      <vt:lpstr>Motivation</vt:lpstr>
      <vt:lpstr>Motivation</vt:lpstr>
      <vt:lpstr>Motivation</vt:lpstr>
      <vt:lpstr>Đặc điểm</vt:lpstr>
      <vt:lpstr>Đặc điểm</vt:lpstr>
      <vt:lpstr>Hệ quả mang lại</vt:lpstr>
      <vt:lpstr>Cài đặt</vt:lpstr>
      <vt:lpstr>Ví dụ thực tế</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29</cp:revision>
  <dcterms:created xsi:type="dcterms:W3CDTF">2024-03-03T01:27:29Z</dcterms:created>
  <dcterms:modified xsi:type="dcterms:W3CDTF">2024-03-31T06:04:18Z</dcterms:modified>
</cp:coreProperties>
</file>