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63" r:id="rId9"/>
    <p:sldId id="27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23"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6" name="Footer Placeholder 5">
            <a:extLst>
              <a:ext uri="{FF2B5EF4-FFF2-40B4-BE49-F238E27FC236}">
                <a16:creationId xmlns=""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8" name="Footer Placeholder 7">
            <a:extLst>
              <a:ext uri="{FF2B5EF4-FFF2-40B4-BE49-F238E27FC236}">
                <a16:creationId xmlns=""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4" name="Footer Placeholder 3">
            <a:extLst>
              <a:ext uri="{FF2B5EF4-FFF2-40B4-BE49-F238E27FC236}">
                <a16:creationId xmlns=""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3" name="Footer Placeholder 2">
            <a:extLst>
              <a:ext uri="{FF2B5EF4-FFF2-40B4-BE49-F238E27FC236}">
                <a16:creationId xmlns=""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6" name="Footer Placeholder 5">
            <a:extLst>
              <a:ext uri="{FF2B5EF4-FFF2-40B4-BE49-F238E27FC236}">
                <a16:creationId xmlns=""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6/3/2024</a:t>
            </a:fld>
            <a:endParaRPr lang="en-US"/>
          </a:p>
        </p:txBody>
      </p:sp>
      <p:sp>
        <p:nvSpPr>
          <p:cNvPr id="6" name="Footer Placeholder 5">
            <a:extLst>
              <a:ext uri="{FF2B5EF4-FFF2-40B4-BE49-F238E27FC236}">
                <a16:creationId xmlns=""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6/3/2024</a:t>
            </a:fld>
            <a:endParaRPr lang="en-US"/>
          </a:p>
        </p:txBody>
      </p:sp>
      <p:sp>
        <p:nvSpPr>
          <p:cNvPr id="5" name="Footer Placeholder 4">
            <a:extLst>
              <a:ext uri="{FF2B5EF4-FFF2-40B4-BE49-F238E27FC236}">
                <a16:creationId xmlns=""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0CDEC-3C9C-36DC-93F7-715D6C4FFE18}"/>
              </a:ext>
            </a:extLst>
          </p:cNvPr>
          <p:cNvSpPr>
            <a:spLocks noGrp="1"/>
          </p:cNvSpPr>
          <p:nvPr>
            <p:ph type="ctrTitle"/>
          </p:nvPr>
        </p:nvSpPr>
        <p:spPr>
          <a:xfrm>
            <a:off x="1498121" y="1689627"/>
            <a:ext cx="9144000" cy="1525888"/>
          </a:xfrm>
        </p:spPr>
        <p:txBody>
          <a:bodyPr>
            <a:normAutofit fontScale="90000"/>
          </a:bodyPr>
          <a:lstStyle/>
          <a:p>
            <a:r>
              <a:rPr lang="en-US" b="1" dirty="0"/>
              <a:t>Iterator </a:t>
            </a:r>
            <a:r>
              <a:rPr lang="en-US" b="1" dirty="0" smtClean="0"/>
              <a:t>Design</a:t>
            </a:r>
            <a:r>
              <a:rPr lang="en-US" b="1" dirty="0"/>
              <a:t/>
            </a:r>
            <a:br>
              <a:rPr lang="en-US" b="1" dirty="0"/>
            </a:br>
            <a:r>
              <a:rPr lang="en-US" b="1" dirty="0" smtClean="0"/>
              <a:t>Pattern</a:t>
            </a:r>
            <a:endParaRPr lang="en-US" dirty="0"/>
          </a:p>
        </p:txBody>
      </p:sp>
      <p:sp>
        <p:nvSpPr>
          <p:cNvPr id="3" name="Subtitle 2">
            <a:extLst>
              <a:ext uri="{FF2B5EF4-FFF2-40B4-BE49-F238E27FC236}">
                <a16:creationId xmlns="" xmlns:a16="http://schemas.microsoft.com/office/drawing/2014/main" id="{D36EF124-9F22-0A10-C295-AE60AFA42984}"/>
              </a:ext>
            </a:extLst>
          </p:cNvPr>
          <p:cNvSpPr>
            <a:spLocks noGrp="1"/>
          </p:cNvSpPr>
          <p:nvPr>
            <p:ph type="subTitle" idx="1"/>
          </p:nvPr>
        </p:nvSpPr>
        <p:spPr>
          <a:xfrm>
            <a:off x="4460240" y="3693478"/>
            <a:ext cx="3068320" cy="990282"/>
          </a:xfrm>
        </p:spPr>
        <p:txBody>
          <a:bodyPr>
            <a:normAutofit/>
          </a:bodyPr>
          <a:lstStyle/>
          <a:p>
            <a:r>
              <a:rPr lang="en-US" sz="2800" dirty="0" smtClean="0"/>
              <a:t>Group 7</a:t>
            </a:r>
            <a:endParaRPr lang="en-US" sz="2800"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7" name="Rectangle 6"/>
          <p:cNvSpPr/>
          <p:nvPr/>
        </p:nvSpPr>
        <p:spPr>
          <a:xfrm>
            <a:off x="1097280" y="1807478"/>
            <a:ext cx="9763760" cy="3046988"/>
          </a:xfrm>
          <a:prstGeom prst="rect">
            <a:avLst/>
          </a:prstGeom>
        </p:spPr>
        <p:txBody>
          <a:bodyPr wrap="square">
            <a:spAutoFit/>
          </a:bodyPr>
          <a:lstStyle/>
          <a:p>
            <a:pPr marL="285750" indent="-285750">
              <a:buFont typeface="Arial" pitchFamily="34" charset="0"/>
              <a:buChar char="•"/>
            </a:pPr>
            <a:r>
              <a:rPr lang="vi-VN" sz="2400" b="1" dirty="0">
                <a:latin typeface="+mj-lt"/>
              </a:rPr>
              <a:t>Composite</a:t>
            </a:r>
            <a:r>
              <a:rPr lang="vi-VN" sz="2400" dirty="0">
                <a:latin typeface="+mj-lt"/>
              </a:rPr>
              <a:t>: Iterator thường được sử dụng để duyệt một cấu trúc đệ quy như Composite </a:t>
            </a:r>
            <a:endParaRPr lang="en-US" sz="2400" dirty="0" smtClean="0">
              <a:latin typeface="+mj-lt"/>
            </a:endParaRPr>
          </a:p>
          <a:p>
            <a:pPr marL="285750" indent="-285750">
              <a:buFont typeface="Arial" pitchFamily="34" charset="0"/>
              <a:buChar char="•"/>
            </a:pPr>
            <a:r>
              <a:rPr lang="vi-VN" sz="2400" b="1" dirty="0" smtClean="0">
                <a:latin typeface="+mj-lt"/>
              </a:rPr>
              <a:t>Factory </a:t>
            </a:r>
            <a:r>
              <a:rPr lang="vi-VN" sz="2400" b="1" dirty="0">
                <a:latin typeface="+mj-lt"/>
              </a:rPr>
              <a:t>Method: </a:t>
            </a:r>
            <a:r>
              <a:rPr lang="vi-VN" sz="2400" dirty="0">
                <a:latin typeface="+mj-lt"/>
              </a:rPr>
              <a:t>có thể kết hợp với Iterator để cho phép các lớp con của tập hợp trả về các loại trình vòng lặp khác nhau tương thích với nó </a:t>
            </a:r>
            <a:endParaRPr lang="en-US" sz="2400" dirty="0" smtClean="0">
              <a:latin typeface="+mj-lt"/>
            </a:endParaRPr>
          </a:p>
          <a:p>
            <a:pPr marL="285750" indent="-285750">
              <a:buFont typeface="Arial" pitchFamily="34" charset="0"/>
              <a:buChar char="•"/>
            </a:pPr>
            <a:r>
              <a:rPr lang="vi-VN" sz="2400" b="1" dirty="0" smtClean="0">
                <a:latin typeface="+mj-lt"/>
              </a:rPr>
              <a:t>Memento</a:t>
            </a:r>
            <a:r>
              <a:rPr lang="vi-VN" sz="2400" b="1" dirty="0">
                <a:latin typeface="+mj-lt"/>
              </a:rPr>
              <a:t>: </a:t>
            </a:r>
            <a:r>
              <a:rPr lang="vi-VN" sz="2400" dirty="0">
                <a:latin typeface="+mj-lt"/>
              </a:rPr>
              <a:t>có thể kết hợp với Iterator để nắm bắt trạng thái lặp lại hiện tại và khôi phục nó khi cần </a:t>
            </a:r>
            <a:endParaRPr lang="en-US" sz="2400" dirty="0" smtClean="0">
              <a:latin typeface="+mj-lt"/>
            </a:endParaRPr>
          </a:p>
          <a:p>
            <a:pPr marL="285750" indent="-285750">
              <a:buFont typeface="Arial" pitchFamily="34" charset="0"/>
              <a:buChar char="•"/>
            </a:pPr>
            <a:r>
              <a:rPr lang="vi-VN" sz="2400" b="1" dirty="0" smtClean="0">
                <a:latin typeface="+mj-lt"/>
              </a:rPr>
              <a:t>Visitor</a:t>
            </a:r>
            <a:r>
              <a:rPr lang="vi-VN" sz="2400" dirty="0">
                <a:latin typeface="+mj-lt"/>
              </a:rPr>
              <a:t>: có thể kết hợp với Iterator để xem qua một cấu trúc dữ liệu phức tạp và thực hiện một số thao tác trên các phần tử của nó.</a:t>
            </a:r>
            <a:endParaRPr lang="en-US" sz="2400" dirty="0">
              <a:latin typeface="+mj-lt"/>
            </a:endParaRPr>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 xmlns:a16="http://schemas.microsoft.com/office/drawing/2014/main" id="{E6995CE5-F890-4ABA-82A2-26507CE8D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images.viblo.asia/full/a948e984-0e03-4368-834b-73e0ee9125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335" y="2270544"/>
            <a:ext cx="581025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Behavior Pattern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68960" y="3600548"/>
            <a:ext cx="5923280" cy="2308324"/>
          </a:xfrm>
          <a:prstGeom prst="rect">
            <a:avLst/>
          </a:prstGeom>
        </p:spPr>
        <p:txBody>
          <a:bodyPr wrap="square">
            <a:spAutoFit/>
          </a:bodyPr>
          <a:lstStyle/>
          <a:p>
            <a:pPr lvl="1"/>
            <a:r>
              <a:rPr lang="vi-VN" sz="2400" dirty="0">
                <a:latin typeface="Times New Roman" pitchFamily="18" charset="0"/>
                <a:cs typeface="Times New Roman" pitchFamily="18" charset="0"/>
              </a:rPr>
              <a:t>cho phép xử lý nhiều loại tập hợp khác nhau bằng cách truy cập những phần tử của tập hợp với cùng một phương pháp, cùng một cách thức định sẵn, mà không cần phải hiểu rõ về những chi tiết bên trong của những tập hợp này.</a:t>
            </a:r>
            <a:endParaRPr lang="en-US" sz="2400" dirty="0">
              <a:latin typeface="Times New Roman" pitchFamily="18" charset="0"/>
              <a:cs typeface="Times New Roman" pitchFamily="18" charset="0"/>
            </a:endParaRPr>
          </a:p>
        </p:txBody>
      </p:sp>
      <p:pic>
        <p:nvPicPr>
          <p:cNvPr id="2050" name="Picture 2" descr="https://images.viblo.asia/full/a948e984-0e03-4368-834b-73e0ee9125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575" y="305117"/>
            <a:ext cx="581025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4" name="Rectangle 3"/>
          <p:cNvSpPr/>
          <p:nvPr/>
        </p:nvSpPr>
        <p:spPr>
          <a:xfrm>
            <a:off x="934720" y="1253173"/>
            <a:ext cx="10485120" cy="1200329"/>
          </a:xfrm>
          <a:prstGeom prst="rect">
            <a:avLst/>
          </a:prstGeom>
        </p:spPr>
        <p:txBody>
          <a:bodyPr wrap="square">
            <a:spAutoFit/>
          </a:bodyPr>
          <a:lstStyle/>
          <a:p>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tùy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collections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list,danh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tree,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vậy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tùy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duyệt</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pic>
        <p:nvPicPr>
          <p:cNvPr id="3074" name="Picture 2" descr="https://images.viblo.asia/full/77f0ed59-aa51-41be-8e41-83f868e6d2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2" y="2615882"/>
            <a:ext cx="6505575" cy="20002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34720" y="5023396"/>
            <a:ext cx="10485120" cy="646331"/>
          </a:xfrm>
          <a:prstGeom prst="rect">
            <a:avLst/>
          </a:prstGeom>
        </p:spPr>
        <p:txBody>
          <a:bodyPr wrap="square">
            <a:spAutoFit/>
          </a:bodyPr>
          <a:lstStyle/>
          <a:p>
            <a:r>
              <a:rPr lang="vi-VN" dirty="0">
                <a:latin typeface="+mj-lt"/>
              </a:rPr>
              <a:t>Vậy có cách nào để có 1 interface chung, cho phép chúng ta duyệt qua các phần tử mà không cần biết về kiểu của tập hợp không? </a:t>
            </a:r>
            <a:r>
              <a:rPr lang="en-US" dirty="0" smtClean="0">
                <a:latin typeface="+mj-lt"/>
              </a:rPr>
              <a:t> </a:t>
            </a:r>
            <a:r>
              <a:rPr lang="vi-VN" b="1" dirty="0" smtClean="0">
                <a:latin typeface="+mj-lt"/>
              </a:rPr>
              <a:t>Iterator </a:t>
            </a:r>
            <a:r>
              <a:rPr lang="vi-VN" b="1" dirty="0">
                <a:latin typeface="+mj-lt"/>
              </a:rPr>
              <a:t>pattern </a:t>
            </a:r>
            <a:r>
              <a:rPr lang="vi-VN" dirty="0">
                <a:latin typeface="+mj-lt"/>
              </a:rPr>
              <a:t>chính là câu trả lời trong tình huống này!</a:t>
            </a:r>
            <a:endParaRPr lang="en-US" dirty="0">
              <a:latin typeface="+mj-lt"/>
            </a:endParaRPr>
          </a:p>
        </p:txBody>
      </p:sp>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4" name="Rectangle 3"/>
          <p:cNvSpPr/>
          <p:nvPr/>
        </p:nvSpPr>
        <p:spPr>
          <a:xfrm>
            <a:off x="1198880" y="1404204"/>
            <a:ext cx="5252720" cy="3970318"/>
          </a:xfrm>
          <a:prstGeom prst="rect">
            <a:avLst/>
          </a:prstGeom>
        </p:spPr>
        <p:txBody>
          <a:bodyPr wrap="square">
            <a:spAutoFit/>
          </a:bodyPr>
          <a:lstStyle/>
          <a:p>
            <a:r>
              <a:rPr lang="vi-VN" dirty="0" smtClean="0">
                <a:latin typeface="+mj-lt"/>
                <a:cs typeface="Times New Roman" pitchFamily="18" charset="0"/>
              </a:rPr>
              <a:t>Ý </a:t>
            </a:r>
            <a:r>
              <a:rPr lang="vi-VN" dirty="0">
                <a:latin typeface="+mj-lt"/>
                <a:cs typeface="Times New Roman" pitchFamily="18" charset="0"/>
              </a:rPr>
              <a:t>tưởng chính của mẫu Iterator là trích xuất đường truyền hành vi của một collection thành một đối tượng riêng biệt được gọi là iterator. Ngoài việc triển khai chính thuật toán, một trình lặp đối tượng đóng gói tất cả các chi tiết truyền tải, chẳng hạn như vị trí hiện tại và bao nhiêu phần tử còn lại cho đến khi kết thúc</a:t>
            </a:r>
            <a:r>
              <a:rPr lang="vi-VN" dirty="0" smtClean="0">
                <a:latin typeface="+mj-lt"/>
                <a:cs typeface="Times New Roman" pitchFamily="18" charset="0"/>
              </a:rPr>
              <a:t>.</a:t>
            </a:r>
            <a:endParaRPr lang="en-US" dirty="0" smtClean="0">
              <a:latin typeface="+mj-lt"/>
              <a:cs typeface="Times New Roman" pitchFamily="18" charset="0"/>
            </a:endParaRPr>
          </a:p>
          <a:p>
            <a:endParaRPr lang="en-US" dirty="0">
              <a:latin typeface="+mj-lt"/>
              <a:cs typeface="Times New Roman" pitchFamily="18" charset="0"/>
            </a:endParaRPr>
          </a:p>
          <a:p>
            <a:r>
              <a:rPr lang="vi-VN" dirty="0">
                <a:latin typeface="+mj-lt"/>
                <a:cs typeface="Times New Roman" pitchFamily="18" charset="0"/>
              </a:rPr>
              <a:t>Tất cả các iterator phải triển khai cùng một giao diện. Điều này làm cho source code tương thích với bất kỳ loại tập hợp nào hoặc bất kỳ thuật toán so sánh nào miễn là có một iterator thích hợp. Nếu bạn cần một cách đặc biệt để duyệt qua collection, bạn chỉ cần tạo một iterator, mà không cần phải thay đổi collection hoặc source code.</a:t>
            </a:r>
            <a:endParaRPr lang="en-US" dirty="0">
              <a:latin typeface="+mj-lt"/>
              <a:cs typeface="Times New Roman" pitchFamily="18" charset="0"/>
            </a:endParaRPr>
          </a:p>
        </p:txBody>
      </p:sp>
      <p:pic>
        <p:nvPicPr>
          <p:cNvPr id="3" name="Picture 2" descr="https://images.viblo.asia/full/22c831bb-a317-4282-8f81-2f95d033c6f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98" y="716289"/>
            <a:ext cx="5577841" cy="608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4" name="Picture 2" descr="https://images.viblo.asia/full/ca7d2f16-ea85-4bf6-9490-b326e688e9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377" y="545781"/>
            <a:ext cx="8089583" cy="595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a:xfrm>
            <a:off x="838200" y="-173355"/>
            <a:ext cx="10515600" cy="1325563"/>
          </a:xfrm>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944880" y="1158240"/>
            <a:ext cx="10454640" cy="5069840"/>
          </a:xfrm>
        </p:spPr>
        <p:txBody>
          <a:bodyPr>
            <a:noAutofit/>
          </a:bodyPr>
          <a:lstStyle/>
          <a:p>
            <a:pPr marL="0" indent="0">
              <a:spcAft>
                <a:spcPts val="600"/>
              </a:spcAft>
              <a:buNone/>
            </a:pPr>
            <a:r>
              <a:rPr lang="en-US" sz="2200" b="1" dirty="0" err="1">
                <a:latin typeface="Times New Roman" panose="02020603050405020304" pitchFamily="18" charset="0"/>
                <a:cs typeface="Times New Roman" panose="02020603050405020304" pitchFamily="18" charset="0"/>
              </a:rPr>
              <a:t>Thành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viên</a:t>
            </a:r>
            <a:r>
              <a:rPr lang="en-US" sz="2200" b="1" dirty="0">
                <a:latin typeface="Times New Roman" panose="02020603050405020304" pitchFamily="18" charset="0"/>
                <a:cs typeface="Times New Roman" panose="02020603050405020304" pitchFamily="18" charset="0"/>
              </a:rPr>
              <a:t>:</a:t>
            </a:r>
          </a:p>
          <a:p>
            <a:r>
              <a:rPr lang="vi-VN" sz="2200" b="1" dirty="0" smtClean="0">
                <a:latin typeface="Times New Roman" pitchFamily="18" charset="0"/>
                <a:cs typeface="Times New Roman" pitchFamily="18" charset="0"/>
              </a:rPr>
              <a:t>Iterator</a:t>
            </a:r>
            <a:r>
              <a:rPr lang="vi-VN" sz="2200" dirty="0" smtClean="0">
                <a:latin typeface="Times New Roman" pitchFamily="18" charset="0"/>
                <a:cs typeface="Times New Roman" pitchFamily="18" charset="0"/>
              </a:rPr>
              <a:t> : </a:t>
            </a:r>
            <a:r>
              <a:rPr lang="vi-VN" sz="2200" dirty="0">
                <a:latin typeface="Times New Roman" pitchFamily="18" charset="0"/>
                <a:cs typeface="Times New Roman" pitchFamily="18" charset="0"/>
              </a:rPr>
              <a:t>là một interface hay abstract class, khai báo các hoạt động cần thiết để tra so sánh một tập hợp: tìm nạp phần tử tiếp theo, truy xuất vị trí hiện tại, bắt đầu lại lặp lại, v.v. </a:t>
            </a:r>
            <a:endParaRPr lang="en-US" sz="2200" dirty="0" smtClean="0">
              <a:latin typeface="Times New Roman" pitchFamily="18" charset="0"/>
              <a:cs typeface="Times New Roman" pitchFamily="18" charset="0"/>
            </a:endParaRPr>
          </a:p>
          <a:p>
            <a:r>
              <a:rPr lang="vi-VN" sz="2200" b="1" dirty="0" smtClean="0">
                <a:latin typeface="Times New Roman" pitchFamily="18" charset="0"/>
                <a:cs typeface="Times New Roman" pitchFamily="18" charset="0"/>
              </a:rPr>
              <a:t>Concrete Iterator</a:t>
            </a:r>
            <a:r>
              <a:rPr lang="vi-VN"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implement các phương thức của Iterator, giữ index khi duyệt qua các phần tử. Cho phép một số trình vòng lặp đi qua cùng một bộ sưu tập độc lập với nhau. </a:t>
            </a:r>
            <a:endParaRPr lang="en-US" sz="2200" dirty="0" smtClean="0">
              <a:latin typeface="Times New Roman" pitchFamily="18" charset="0"/>
              <a:cs typeface="Times New Roman" pitchFamily="18" charset="0"/>
            </a:endParaRPr>
          </a:p>
          <a:p>
            <a:r>
              <a:rPr lang="vi-VN" sz="2200" b="1" dirty="0" smtClean="0">
                <a:latin typeface="Times New Roman" pitchFamily="18" charset="0"/>
                <a:cs typeface="Times New Roman" pitchFamily="18" charset="0"/>
              </a:rPr>
              <a:t>Collection </a:t>
            </a:r>
            <a:r>
              <a:rPr lang="vi-VN" sz="2200" b="1" dirty="0">
                <a:latin typeface="Times New Roman" pitchFamily="18" charset="0"/>
                <a:cs typeface="Times New Roman" pitchFamily="18" charset="0"/>
              </a:rPr>
              <a:t>Interface</a:t>
            </a:r>
            <a:r>
              <a:rPr lang="vi-VN" sz="2200" dirty="0">
                <a:latin typeface="Times New Roman" pitchFamily="18" charset="0"/>
                <a:cs typeface="Times New Roman" pitchFamily="18" charset="0"/>
              </a:rPr>
              <a:t>: khai báo một hoặc nhiều phương thức để nhận được các Iterator tương thích với collection. Lưu ý rằng kiểu trả về của các phương thức phải được khai báo dưới dạng Iterator Interface để các collection cụ thể có thể trả về các các loại Iterator. </a:t>
            </a:r>
            <a:endParaRPr lang="en-US" sz="2200" dirty="0" smtClean="0">
              <a:latin typeface="Times New Roman" pitchFamily="18" charset="0"/>
              <a:cs typeface="Times New Roman" pitchFamily="18" charset="0"/>
            </a:endParaRPr>
          </a:p>
          <a:p>
            <a:r>
              <a:rPr lang="vi-VN" sz="2200" b="1" dirty="0" smtClean="0">
                <a:latin typeface="Times New Roman" pitchFamily="18" charset="0"/>
                <a:cs typeface="Times New Roman" pitchFamily="18" charset="0"/>
              </a:rPr>
              <a:t>Concrete </a:t>
            </a:r>
            <a:r>
              <a:rPr lang="vi-VN" sz="2200" b="1" dirty="0">
                <a:latin typeface="Times New Roman" pitchFamily="18" charset="0"/>
                <a:cs typeface="Times New Roman" pitchFamily="18" charset="0"/>
              </a:rPr>
              <a:t>Collections: </a:t>
            </a:r>
            <a:r>
              <a:rPr lang="vi-VN" sz="2200" dirty="0">
                <a:latin typeface="Times New Roman" pitchFamily="18" charset="0"/>
                <a:cs typeface="Times New Roman" pitchFamily="18" charset="0"/>
              </a:rPr>
              <a:t>trả về các phiên bản mới của một lớp Concrete Iterator cụ thể mỗi khi client yêu cầu. Client : đối tượng sử dụng Iterator Pattern, nó yêu cầu một iterator từ một đối tượng collection để duyệt qua các phần tử mà nó giữ. Các phương thức của iterator được sử dụng để truy xuất các phần tử từ collection theo một trình tự thích hợp.</a:t>
            </a:r>
            <a:endParaRPr lang="vi-VN" sz="2200" dirty="0">
              <a:latin typeface="Times New Roman" pitchFamily="18" charset="0"/>
              <a:cs typeface="Times New Roman"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fontScale="92500" lnSpcReduction="10000"/>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Đảm bảo nguyên tắc Single responsibility principle (SRP): chúng ta có thể tách phần cài đặt các phương thức của tập hợp và phần duyệt qua các phần tử (iterator) theo từng class riêng lẻ.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Đảm </a:t>
            </a:r>
            <a:r>
              <a:rPr lang="vi-VN" dirty="0">
                <a:latin typeface="Times New Roman" pitchFamily="18" charset="0"/>
                <a:cs typeface="Times New Roman" pitchFamily="18" charset="0"/>
              </a:rPr>
              <a:t>bảo nguyên tắc Open/Closed Principle (OCP): chúng ta có thể implement các loại collection mới và iterator mới, sau đó chuyển chúng vào code hiện có mà không vi phạm bất cứ nguyên tắc gì.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Chúng </a:t>
            </a:r>
            <a:r>
              <a:rPr lang="vi-VN" dirty="0">
                <a:latin typeface="Times New Roman" pitchFamily="18" charset="0"/>
                <a:cs typeface="Times New Roman" pitchFamily="18" charset="0"/>
              </a:rPr>
              <a:t>ta có thể truy cập song song trên cùng một tập hợp vì mỗi đối tượng iterator có chứa trạng thái riêng của nó.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Trong </a:t>
            </a:r>
            <a:r>
              <a:rPr lang="vi-VN" dirty="0">
                <a:latin typeface="Times New Roman" pitchFamily="18" charset="0"/>
                <a:cs typeface="Times New Roman" pitchFamily="18" charset="0"/>
              </a:rPr>
              <a:t>một vài trường hợp, bạn có thể trì hoãn một lần lặp lại và tiếp tục nó khi cần thiết.</a:t>
            </a:r>
            <a:endParaRPr lang="en-US" sz="2800" b="1" dirty="0" smtClean="0">
              <a:latin typeface="Times New Roman" panose="02020603050405020304" pitchFamily="18" charset="0"/>
              <a:cs typeface="Times New Roman" panose="02020603050405020304" pitchFamily="18" charset="0"/>
            </a:endParaRPr>
          </a:p>
          <a:p>
            <a:pPr marL="457200" lvl="1" indent="0">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Sử dụng iterator có thể kém hiệu quả hơn so với việc duyệt qua các phần tử của bộ sưu tập một cách trực tiếp.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Có </a:t>
            </a:r>
            <a:r>
              <a:rPr lang="vi-VN" dirty="0">
                <a:latin typeface="Times New Roman" panose="02020603050405020304" pitchFamily="18" charset="0"/>
                <a:cs typeface="Times New Roman" panose="02020603050405020304" pitchFamily="18" charset="0"/>
              </a:rPr>
              <a:t>thể không cần thiết nếu ứng dụng chỉ hoạt động với các collection đơn giản.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3600986"/>
          </a:xfrm>
          <a:prstGeom prst="rect">
            <a:avLst/>
          </a:prstGeom>
        </p:spPr>
        <p:txBody>
          <a:bodyPr wrap="square">
            <a:spAutoFit/>
          </a:bodyPr>
          <a:lstStyle/>
          <a:p>
            <a:r>
              <a:rPr lang="en-US" sz="4000" dirty="0" err="1" smtClean="0">
                <a:latin typeface="Times New Roman" pitchFamily="18" charset="0"/>
                <a:cs typeface="Times New Roman" pitchFamily="18" charset="0"/>
              </a:rPr>
              <a:t>Sử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dụng</a:t>
            </a:r>
            <a:r>
              <a:rPr lang="en-US" sz="40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Iterator pattern </a:t>
            </a:r>
            <a:r>
              <a:rPr lang="en-US" sz="4000" dirty="0" err="1" smtClean="0">
                <a:latin typeface="Times New Roman" pitchFamily="18" charset="0"/>
                <a:cs typeface="Times New Roman" pitchFamily="18" charset="0"/>
              </a:rPr>
              <a:t>khi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nào</a:t>
            </a:r>
            <a:r>
              <a:rPr lang="en-US" sz="4000" dirty="0" smtClean="0">
                <a:latin typeface="Times New Roman" pitchFamily="18" charset="0"/>
                <a:cs typeface="Times New Roman" pitchFamily="18" charset="0"/>
              </a:rPr>
              <a:t>:</a:t>
            </a:r>
          </a:p>
          <a:p>
            <a:pPr marL="742950" lvl="1" indent="-285750">
              <a:buFont typeface="Courier New" pitchFamily="49" charset="0"/>
              <a:buChar char="o"/>
            </a:pPr>
            <a:endParaRPr lang="en-US" sz="2000" dirty="0" smtClean="0">
              <a:latin typeface="Times New Roman" pitchFamily="18" charset="0"/>
              <a:cs typeface="Times New Roman" pitchFamily="18" charset="0"/>
            </a:endParaRPr>
          </a:p>
          <a:p>
            <a:pPr marL="742950" lvl="1" indent="-285750">
              <a:buFont typeface="Courier New" pitchFamily="49" charset="0"/>
              <a:buChar char="o"/>
            </a:pP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Cần truy cập nội dung của đối tượng trong tập hợp mà không cần biết nội dung cài đặt bên trong nó. </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Hỗ </a:t>
            </a:r>
            <a:r>
              <a:rPr lang="vi-VN" sz="2400" dirty="0">
                <a:latin typeface="Times New Roman" pitchFamily="18" charset="0"/>
                <a:cs typeface="Times New Roman" pitchFamily="18" charset="0"/>
              </a:rPr>
              <a:t>trợ truy xuất nhiều loại tập hợp khác nhau. </a:t>
            </a:r>
            <a:endParaRPr lang="en-US" sz="2400" dirty="0" smtClean="0">
              <a:latin typeface="Times New Roman" pitchFamily="18" charset="0"/>
              <a:cs typeface="Times New Roman" pitchFamily="18" charset="0"/>
            </a:endParaRPr>
          </a:p>
          <a:p>
            <a:pPr marL="742950" lvl="1" indent="-285750">
              <a:buFont typeface="Courier New" pitchFamily="49" charset="0"/>
              <a:buChar char="o"/>
            </a:pP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Cung </a:t>
            </a:r>
            <a:r>
              <a:rPr lang="vi-VN" sz="2400" dirty="0">
                <a:latin typeface="Times New Roman" pitchFamily="18" charset="0"/>
                <a:cs typeface="Times New Roman" pitchFamily="18" charset="0"/>
              </a:rPr>
              <a:t>cấp một interface duy nhất để duyệt qua các phần tử của một tập hợp.</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3053</TotalTime>
  <Words>936</Words>
  <Application>Microsoft Office PowerPoint</Application>
  <PresentationFormat>Custom</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Iterator Design Pattern</vt:lpstr>
      <vt:lpstr>Mục lục</vt:lpstr>
      <vt:lpstr>Tổng quan</vt:lpstr>
      <vt:lpstr>Motivation</vt:lpstr>
      <vt:lpstr>Motivation</vt:lpstr>
      <vt:lpstr>Đặc điểm</vt:lpstr>
      <vt:lpstr>Đặc điểm</vt:lpstr>
      <vt:lpstr>Hệ quả mang lại</vt:lpstr>
      <vt:lpstr>PowerPoint Presentation</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62</cp:revision>
  <dcterms:created xsi:type="dcterms:W3CDTF">2024-03-03T01:27:29Z</dcterms:created>
  <dcterms:modified xsi:type="dcterms:W3CDTF">2024-06-03T14:10:26Z</dcterms:modified>
</cp:coreProperties>
</file>