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E0F8B-29A2-109A-9464-79F5395DAE73}" v="7" dt="2022-01-08T10:40:54.258"/>
    <p1510:client id="{137D38FE-C6FD-391A-1BA0-8CF0FD51FDC8}" v="160" dt="2022-01-08T15:31:29.256"/>
    <p1510:client id="{450BA0F4-47B4-C31B-4A1B-D5476374C567}" v="475" dt="2022-01-08T15:31:37.917"/>
    <p1510:client id="{920AD3B7-4669-4CBA-A4CD-07A596D2950F}" v="141" dt="2022-01-08T09:07:09.542"/>
    <p1510:client id="{B21EF4D5-31C1-65D9-0C5B-F056BE64C411}" v="30" dt="2022-01-08T09:35:54.952"/>
    <p1510:client id="{C92B9296-F542-2B52-212B-C36FDB44E55F}" v="336" dt="2022-01-08T10:06:4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12" y="317039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937013" y="1824530"/>
            <a:ext cx="7602069" cy="144295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err="1">
                <a:latin typeface="Lato"/>
                <a:ea typeface="Lato"/>
                <a:cs typeface="Lato"/>
              </a:rPr>
              <a:t>Thiết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và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xây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dựng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phần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mềm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812321" y="3567623"/>
            <a:ext cx="7913570" cy="22221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0" dirty="0" err="1">
                <a:latin typeface="Lato"/>
                <a:ea typeface="Lato"/>
                <a:cs typeface="Lato"/>
              </a:rPr>
              <a:t>Nhóm</a:t>
            </a:r>
            <a:r>
              <a:rPr lang="en-US" sz="2800" b="0" dirty="0">
                <a:latin typeface="Lato"/>
                <a:ea typeface="Lato"/>
                <a:cs typeface="Lato"/>
              </a:rPr>
              <a:t> 1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800" b="0" dirty="0">
                <a:latin typeface="Lato"/>
                <a:ea typeface="Lato"/>
                <a:cs typeface="Lato"/>
              </a:rPr>
              <a:t>Nguyễn Tiến Mạnh   20180132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800" b="0" dirty="0">
                <a:latin typeface="Lato"/>
                <a:ea typeface="Lato"/>
                <a:cs typeface="Lato"/>
              </a:rPr>
              <a:t>Lê Minh Tú                 20183651</a:t>
            </a:r>
            <a:endParaRPr lang="en-US">
              <a:latin typeface="Lato"/>
              <a:ea typeface="Lato"/>
              <a:cs typeface="Lato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800" b="0" dirty="0">
                <a:latin typeface="Lato"/>
                <a:ea typeface="Lato"/>
                <a:cs typeface="Lato"/>
              </a:rPr>
              <a:t>Đào Minh Dũng         20183503</a:t>
            </a:r>
            <a:endParaRPr lang="en-US" sz="2800" b="0"/>
          </a:p>
          <a:p>
            <a:endParaRPr lang="en-US" sz="2800" b="0"/>
          </a:p>
        </p:txBody>
      </p:sp>
    </p:spTree>
    <p:extLst>
      <p:ext uri="{BB962C8B-B14F-4D97-AF65-F5344CB8AC3E}">
        <p14:creationId xmlns:p14="http://schemas.microsoft.com/office/powerpoint/2010/main" val="376658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3.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endParaRPr lang="en-US" err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BCC0DD3-249D-45F1-9AF6-2CB62E23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59" y="949771"/>
            <a:ext cx="8275981" cy="49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5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3.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endParaRPr lang="en-US" err="1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B3754DB-F304-460C-9E8E-ACAAA661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40" y="605508"/>
            <a:ext cx="8750851" cy="6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6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3.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endParaRPr lang="en-US" err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AF0AF9-B209-4554-A99D-3A1CA994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61" y="826503"/>
            <a:ext cx="10506764" cy="59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3.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endParaRPr lang="en-US" err="1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F5C6D54-B519-4105-986D-4A45B0D9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533960"/>
            <a:ext cx="9590156" cy="44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4. </a:t>
            </a:r>
            <a:r>
              <a:rPr lang="en-US" err="1">
                <a:latin typeface="Lato"/>
                <a:ea typeface="Lato"/>
                <a:cs typeface="Lato"/>
              </a:rPr>
              <a:t>Đánh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thiết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</a:t>
            </a:r>
            <a:endParaRPr lang="en-US" b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6078-13DE-496D-88EB-4AAE1524FE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Coupling:</a:t>
            </a:r>
          </a:p>
          <a:p>
            <a:r>
              <a:rPr lang="en-US">
                <a:latin typeface="Lato"/>
                <a:ea typeface="Lato"/>
                <a:cs typeface="Lato"/>
              </a:rPr>
              <a:t>Project </a:t>
            </a:r>
            <a:r>
              <a:rPr lang="en-US" err="1">
                <a:latin typeface="Lato"/>
                <a:ea typeface="Lato"/>
                <a:cs typeface="Lato"/>
              </a:rPr>
              <a:t>hiện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tại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không</a:t>
            </a:r>
            <a:r>
              <a:rPr lang="en-US">
                <a:latin typeface="Lato"/>
                <a:ea typeface="Lato"/>
                <a:cs typeface="Lato"/>
              </a:rPr>
              <a:t> vi </a:t>
            </a:r>
            <a:r>
              <a:rPr lang="en-US" err="1">
                <a:latin typeface="Lato"/>
                <a:ea typeface="Lato"/>
                <a:cs typeface="Lato"/>
              </a:rPr>
              <a:t>phạm</a:t>
            </a:r>
            <a:r>
              <a:rPr lang="en-US">
                <a:latin typeface="Lato"/>
                <a:ea typeface="Lato"/>
                <a:cs typeface="Lato"/>
              </a:rPr>
              <a:t> common coupling.</a:t>
            </a:r>
          </a:p>
          <a:p>
            <a:pPr algn="just"/>
            <a:r>
              <a:rPr lang="en-US">
                <a:latin typeface="Lato"/>
                <a:ea typeface="Lato"/>
                <a:cs typeface="Lato"/>
              </a:rPr>
              <a:t>Capstone  vi </a:t>
            </a:r>
            <a:r>
              <a:rPr lang="en-US" err="1">
                <a:latin typeface="Lato"/>
                <a:ea typeface="Lato"/>
                <a:cs typeface="Lato"/>
              </a:rPr>
              <a:t>phạm</a:t>
            </a:r>
            <a:r>
              <a:rPr lang="en-US">
                <a:latin typeface="Lato"/>
                <a:ea typeface="Lato"/>
                <a:cs typeface="Lato"/>
              </a:rPr>
              <a:t> control coupling ở </a:t>
            </a:r>
            <a:r>
              <a:rPr lang="en-US" err="1">
                <a:latin typeface="Lato"/>
                <a:ea typeface="Lato"/>
                <a:cs typeface="Lato"/>
              </a:rPr>
              <a:t>những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điều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khiển</a:t>
            </a:r>
            <a:r>
              <a:rPr lang="en-US">
                <a:latin typeface="Lato"/>
                <a:ea typeface="Lato"/>
                <a:cs typeface="Lato"/>
              </a:rPr>
              <a:t> screen.</a:t>
            </a:r>
          </a:p>
          <a:p>
            <a:r>
              <a:rPr lang="en-US">
                <a:latin typeface="Lato"/>
                <a:ea typeface="Lato"/>
                <a:cs typeface="Lato"/>
              </a:rPr>
              <a:t>Capstone </a:t>
            </a:r>
            <a:r>
              <a:rPr lang="en-US" err="1">
                <a:latin typeface="Lato"/>
                <a:ea typeface="Lato"/>
                <a:cs typeface="Lato"/>
              </a:rPr>
              <a:t>có</a:t>
            </a:r>
            <a:r>
              <a:rPr lang="en-US">
                <a:latin typeface="Lato"/>
                <a:ea typeface="Lato"/>
                <a:cs typeface="Lato"/>
              </a:rPr>
              <a:t> stamp coupling  ở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RentBikeController</a:t>
            </a:r>
            <a:endParaRPr lang="en-US">
              <a:latin typeface="Lato"/>
              <a:ea typeface="Lato"/>
              <a:cs typeface="Lato"/>
            </a:endParaRPr>
          </a:p>
          <a:p>
            <a:endParaRPr lang="en-US" i="1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3724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FEE033-7621-45A5-8A17-D111C7CD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0356D84-8514-4AFD-802C-3E029523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4.Đánh </a:t>
            </a:r>
            <a:r>
              <a:rPr lang="vi-VN" err="1">
                <a:latin typeface="Lato"/>
                <a:ea typeface="Lato"/>
                <a:cs typeface="Lato"/>
              </a:rPr>
              <a:t>giá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thiết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kế</a:t>
            </a:r>
            <a:endParaRPr lang="vi-VN" err="1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FB58724-C8A1-44C6-9543-C01CBD52E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vi-VN" err="1">
                <a:latin typeface="Lato"/>
                <a:ea typeface="Lato"/>
                <a:cs typeface="Lato"/>
              </a:rPr>
              <a:t>Cohesion</a:t>
            </a:r>
            <a:r>
              <a:rPr lang="vi-VN">
                <a:latin typeface="Lato"/>
                <a:ea typeface="Lato"/>
                <a:cs typeface="Lato"/>
              </a:rPr>
              <a:t>:</a:t>
            </a:r>
          </a:p>
          <a:p>
            <a:r>
              <a:rPr lang="vi-VN" err="1">
                <a:latin typeface="Lato"/>
                <a:ea typeface="Lato"/>
                <a:cs typeface="Lato"/>
              </a:rPr>
              <a:t>Lớp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ViewController</a:t>
            </a:r>
            <a:r>
              <a:rPr lang="vi-VN">
                <a:latin typeface="Lato"/>
                <a:ea typeface="Lato"/>
                <a:cs typeface="Lato"/>
              </a:rPr>
              <a:t>, </a:t>
            </a:r>
            <a:r>
              <a:rPr lang="vi-VN" err="1">
                <a:latin typeface="Lato"/>
                <a:ea typeface="Lato"/>
                <a:cs typeface="Lato"/>
              </a:rPr>
              <a:t>có</a:t>
            </a:r>
            <a:r>
              <a:rPr lang="vi-VN">
                <a:latin typeface="Lato"/>
                <a:ea typeface="Lato"/>
                <a:cs typeface="Lato"/>
              </a:rPr>
              <a:t>  </a:t>
            </a:r>
            <a:r>
              <a:rPr lang="vi-VN" err="1">
                <a:latin typeface="Lato"/>
                <a:ea typeface="Lato"/>
                <a:cs typeface="Lato"/>
              </a:rPr>
              <a:t>getDocks</a:t>
            </a:r>
            <a:r>
              <a:rPr lang="vi-VN">
                <a:latin typeface="Lato"/>
                <a:ea typeface="Lato"/>
                <a:cs typeface="Lato"/>
              </a:rPr>
              <a:t>, </a:t>
            </a:r>
            <a:r>
              <a:rPr lang="vi-VN" err="1">
                <a:latin typeface="Lato"/>
                <a:ea typeface="Lato"/>
                <a:cs typeface="Lato"/>
              </a:rPr>
              <a:t>getBikes</a:t>
            </a:r>
            <a:r>
              <a:rPr lang="vi-VN">
                <a:latin typeface="Lato"/>
                <a:ea typeface="Lato"/>
                <a:cs typeface="Lato"/>
              </a:rPr>
              <a:t>-&gt; </a:t>
            </a:r>
            <a:r>
              <a:rPr lang="vi-VN" err="1">
                <a:latin typeface="Lato"/>
                <a:ea typeface="Lato"/>
                <a:cs typeface="Lato"/>
              </a:rPr>
              <a:t>logical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cohesion</a:t>
            </a:r>
            <a:endParaRPr lang="vi-VN">
              <a:latin typeface="Lato"/>
              <a:ea typeface="Lato"/>
              <a:cs typeface="Lato"/>
            </a:endParaRPr>
          </a:p>
          <a:p>
            <a:pPr algn="just"/>
            <a:r>
              <a:rPr lang="vi-VN" err="1">
                <a:latin typeface="Lato"/>
                <a:ea typeface="Lato"/>
                <a:cs typeface="Lato"/>
              </a:rPr>
              <a:t>Temporal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cohesion:Lớp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Main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hiện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SplashScreen</a:t>
            </a:r>
            <a:r>
              <a:rPr lang="vi-VN">
                <a:latin typeface="Lato"/>
                <a:ea typeface="Lato"/>
                <a:cs typeface="Lato"/>
              </a:rPr>
              <a:t>  </a:t>
            </a:r>
            <a:r>
              <a:rPr lang="vi-VN" err="1">
                <a:latin typeface="Lato"/>
                <a:ea typeface="Lato"/>
                <a:cs typeface="Lato"/>
              </a:rPr>
              <a:t>rồi</a:t>
            </a:r>
            <a:r>
              <a:rPr lang="vi-VN">
                <a:latin typeface="Lato"/>
                <a:ea typeface="Lato"/>
                <a:cs typeface="Lato"/>
              </a:rPr>
              <a:t>  </a:t>
            </a:r>
            <a:r>
              <a:rPr lang="vi-VN" err="1">
                <a:latin typeface="Lato"/>
                <a:ea typeface="Lato"/>
                <a:cs typeface="Lato"/>
              </a:rPr>
              <a:t>đến</a:t>
            </a:r>
            <a:r>
              <a:rPr lang="vi-VN">
                <a:latin typeface="Lato"/>
                <a:ea typeface="Lato"/>
                <a:cs typeface="Lato"/>
              </a:rPr>
              <a:t> </a:t>
            </a:r>
            <a:r>
              <a:rPr lang="vi-VN" err="1">
                <a:latin typeface="Lato"/>
                <a:ea typeface="Lato"/>
                <a:cs typeface="Lato"/>
              </a:rPr>
              <a:t>MainScreen</a:t>
            </a:r>
            <a:r>
              <a:rPr lang="vi-VN">
                <a:latin typeface="Lato"/>
                <a:ea typeface="Lato"/>
                <a:cs typeface="Lato"/>
              </a:rPr>
              <a:t>.</a:t>
            </a:r>
            <a:endParaRPr lang="vi-VN"/>
          </a:p>
          <a:p>
            <a:pPr algn="just"/>
            <a:r>
              <a:rPr lang="en-US">
                <a:latin typeface="Lato"/>
                <a:ea typeface="Lato"/>
                <a:cs typeface="Lato"/>
              </a:rPr>
              <a:t>Procedural </a:t>
            </a:r>
            <a:r>
              <a:rPr lang="en-US" err="1">
                <a:latin typeface="Lato"/>
                <a:ea typeface="Lato"/>
                <a:cs typeface="Lato"/>
              </a:rPr>
              <a:t>cohesion:Lớp</a:t>
            </a:r>
            <a:r>
              <a:rPr lang="en-US">
                <a:latin typeface="Lato"/>
                <a:ea typeface="Lato"/>
                <a:cs typeface="Lato"/>
              </a:rPr>
              <a:t>  </a:t>
            </a:r>
            <a:r>
              <a:rPr lang="en-US" err="1">
                <a:latin typeface="Lato"/>
                <a:ea typeface="Lato"/>
                <a:cs typeface="Lato"/>
              </a:rPr>
              <a:t>ReturnBikeController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phải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kiểm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tra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thẻ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tín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hợp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lệ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trước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rồi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mới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tính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tiền</a:t>
            </a:r>
            <a:r>
              <a:rPr lang="en-US">
                <a:latin typeface="Lato"/>
                <a:ea typeface="Lato"/>
                <a:cs typeface="Lato"/>
              </a:rPr>
              <a:t>.</a:t>
            </a:r>
          </a:p>
          <a:p>
            <a:pPr algn="just"/>
            <a:r>
              <a:rPr lang="en-US">
                <a:latin typeface="Lato"/>
                <a:ea typeface="Lato"/>
                <a:cs typeface="Lato"/>
              </a:rPr>
              <a:t>Communicational cohesion: </a:t>
            </a:r>
            <a:r>
              <a:rPr lang="en-US" err="1">
                <a:latin typeface="Lato"/>
                <a:ea typeface="Lato"/>
                <a:cs typeface="Lato"/>
              </a:rPr>
              <a:t>ReturnBikeController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có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các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phương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thức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đều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thực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hiện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trên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rentalCode</a:t>
            </a:r>
            <a:endParaRPr lang="en-US" err="1"/>
          </a:p>
          <a:p>
            <a:pPr algn="just"/>
            <a:r>
              <a:rPr lang="en-US">
                <a:latin typeface="Lato"/>
                <a:ea typeface="Lato"/>
                <a:cs typeface="Lato"/>
              </a:rPr>
              <a:t>Sequential cohesion: </a:t>
            </a:r>
            <a:r>
              <a:rPr lang="en-US" err="1">
                <a:latin typeface="Lato"/>
                <a:ea typeface="Lato"/>
                <a:cs typeface="Lato"/>
              </a:rPr>
              <a:t>tính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phí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đặt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cọc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trước</a:t>
            </a:r>
            <a:r>
              <a:rPr lang="en-US">
                <a:latin typeface="Lato"/>
                <a:ea typeface="Lato"/>
                <a:cs typeface="Lato"/>
              </a:rPr>
              <a:t>, </a:t>
            </a:r>
            <a:r>
              <a:rPr lang="en-US" err="1">
                <a:latin typeface="Lato"/>
                <a:ea typeface="Lato"/>
                <a:cs typeface="Lato"/>
              </a:rPr>
              <a:t>sau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đó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truyền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kết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quả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này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vào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hàm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tạo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hóa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đơn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đặt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cọc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thuê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xe</a:t>
            </a:r>
            <a:r>
              <a:rPr lang="en-US">
                <a:latin typeface="Lato"/>
                <a:ea typeface="Lato"/>
                <a:cs typeface="Lato"/>
              </a:rPr>
              <a:t>.</a:t>
            </a:r>
          </a:p>
          <a:p>
            <a:pPr algn="just"/>
            <a:r>
              <a:rPr lang="en-US">
                <a:latin typeface="Lato"/>
                <a:ea typeface="Lato"/>
                <a:cs typeface="Lato"/>
              </a:rPr>
              <a:t> Informational cohesion:   ở </a:t>
            </a:r>
            <a:r>
              <a:rPr lang="en-US" err="1">
                <a:latin typeface="Lato"/>
                <a:ea typeface="Lato"/>
                <a:cs typeface="Lato"/>
              </a:rPr>
              <a:t>trong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các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r>
              <a:rPr lang="en-US">
                <a:latin typeface="Lato"/>
                <a:ea typeface="Lato"/>
                <a:cs typeface="Lato"/>
              </a:rPr>
              <a:t> entity </a:t>
            </a:r>
            <a:r>
              <a:rPr lang="en-US" err="1">
                <a:latin typeface="Lato"/>
                <a:ea typeface="Lato"/>
                <a:cs typeface="Lato"/>
              </a:rPr>
              <a:t>như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là</a:t>
            </a:r>
            <a:r>
              <a:rPr lang="en-US">
                <a:latin typeface="Lato"/>
                <a:ea typeface="Lato"/>
                <a:cs typeface="Lato"/>
              </a:rPr>
              <a:t> Bike hay Dock.</a:t>
            </a:r>
          </a:p>
          <a:p>
            <a:pPr algn="just"/>
            <a:endParaRPr lang="en-US"/>
          </a:p>
          <a:p>
            <a:pPr algn="just"/>
            <a:endParaRPr lang="en-US" i="1"/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4D46FFD-4812-4E4B-B7B2-44BCF290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C93BE8D2-A1FB-4628-BCF3-1E47D654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4.Đánh </a:t>
            </a:r>
            <a:r>
              <a:rPr lang="vi-VN" err="1">
                <a:latin typeface="Lato"/>
                <a:ea typeface="Lato"/>
                <a:cs typeface="Lato"/>
              </a:rPr>
              <a:t>giá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thiết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kế</a:t>
            </a:r>
            <a:endParaRPr lang="vi-VN" err="1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28B1C48-C7D8-45D1-B3FC-A04C9313ED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Nguyên </a:t>
            </a:r>
            <a:r>
              <a:rPr lang="vi-VN" err="1">
                <a:latin typeface="Lato"/>
                <a:ea typeface="Lato"/>
                <a:cs typeface="Lato"/>
              </a:rPr>
              <a:t>lý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thiết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kế</a:t>
            </a:r>
            <a:r>
              <a:rPr lang="vi-VN">
                <a:latin typeface="Lato"/>
                <a:ea typeface="Lato"/>
                <a:cs typeface="Lato"/>
              </a:rPr>
              <a:t>:</a:t>
            </a:r>
          </a:p>
          <a:p>
            <a:pPr algn="just"/>
            <a:r>
              <a:rPr lang="vi-VN" err="1">
                <a:latin typeface="Lato"/>
                <a:ea typeface="Lato"/>
                <a:cs typeface="Lato"/>
              </a:rPr>
              <a:t>Single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Responsibility</a:t>
            </a:r>
            <a:r>
              <a:rPr lang="vi-VN">
                <a:latin typeface="Lato"/>
                <a:ea typeface="Lato"/>
                <a:cs typeface="Lato"/>
              </a:rPr>
              <a:t> : </a:t>
            </a:r>
            <a:r>
              <a:rPr lang="vi-VN" err="1">
                <a:latin typeface="Lato"/>
                <a:ea typeface="Lato"/>
                <a:cs typeface="Lato"/>
              </a:rPr>
              <a:t>ReturnBikeController</a:t>
            </a:r>
            <a:r>
              <a:rPr lang="vi-VN">
                <a:latin typeface="Lato"/>
                <a:ea typeface="Lato"/>
                <a:cs typeface="Lato"/>
              </a:rPr>
              <a:t> vi </a:t>
            </a:r>
            <a:r>
              <a:rPr lang="vi-VN" err="1">
                <a:latin typeface="Lato"/>
                <a:ea typeface="Lato"/>
                <a:cs typeface="Lato"/>
              </a:rPr>
              <a:t>phạm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vì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thực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hiện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nhiều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chức</a:t>
            </a:r>
            <a:r>
              <a:rPr lang="vi-VN">
                <a:latin typeface="Lato"/>
                <a:ea typeface="Lato"/>
                <a:cs typeface="Lato"/>
              </a:rPr>
              <a:t> năng </a:t>
            </a:r>
            <a:r>
              <a:rPr lang="vi-VN" err="1">
                <a:latin typeface="Lato"/>
                <a:ea typeface="Lato"/>
                <a:cs typeface="Lato"/>
              </a:rPr>
              <a:t>khác</a:t>
            </a:r>
            <a:r>
              <a:rPr lang="vi-VN">
                <a:latin typeface="Lato"/>
                <a:ea typeface="Lato"/>
                <a:cs typeface="Lato"/>
              </a:rPr>
              <a:t> nhau </a:t>
            </a:r>
            <a:r>
              <a:rPr lang="vi-VN" err="1">
                <a:latin typeface="Lato"/>
                <a:ea typeface="Lato"/>
                <a:cs typeface="Lato"/>
              </a:rPr>
              <a:t>phục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vụ</a:t>
            </a:r>
            <a:r>
              <a:rPr lang="vi-VN">
                <a:latin typeface="Lato"/>
                <a:ea typeface="Lato"/>
                <a:cs typeface="Lato"/>
              </a:rPr>
              <a:t> cho </a:t>
            </a:r>
            <a:r>
              <a:rPr lang="vi-VN" err="1">
                <a:latin typeface="Lato"/>
                <a:ea typeface="Lato"/>
                <a:cs typeface="Lato"/>
              </a:rPr>
              <a:t>việc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trả</a:t>
            </a:r>
            <a:r>
              <a:rPr lang="vi-VN">
                <a:latin typeface="Lato"/>
                <a:ea typeface="Lato"/>
                <a:cs typeface="Lato"/>
              </a:rPr>
              <a:t> xe.</a:t>
            </a:r>
            <a:endParaRPr lang="vi-VN" err="1">
              <a:latin typeface="Lato"/>
              <a:ea typeface="Lato"/>
              <a:cs typeface="Lato"/>
            </a:endParaRPr>
          </a:p>
          <a:p>
            <a:pPr algn="just"/>
            <a:r>
              <a:rPr lang="vi-VN" err="1">
                <a:latin typeface="Lato"/>
                <a:ea typeface="Lato"/>
                <a:cs typeface="Lato"/>
              </a:rPr>
              <a:t>Open</a:t>
            </a:r>
            <a:r>
              <a:rPr lang="vi-VN">
                <a:latin typeface="Lato"/>
                <a:ea typeface="Lato"/>
                <a:cs typeface="Lato"/>
              </a:rPr>
              <a:t>/</a:t>
            </a:r>
            <a:r>
              <a:rPr lang="vi-VN" err="1">
                <a:latin typeface="Lato"/>
                <a:ea typeface="Lato"/>
                <a:cs typeface="Lato"/>
              </a:rPr>
              <a:t>Closed</a:t>
            </a:r>
            <a:r>
              <a:rPr lang="vi-VN">
                <a:latin typeface="Lato"/>
                <a:ea typeface="Lato"/>
                <a:cs typeface="Lato"/>
              </a:rPr>
              <a:t>: </a:t>
            </a:r>
            <a:r>
              <a:rPr lang="vi-VN" err="1">
                <a:latin typeface="Lato"/>
                <a:ea typeface="Lato"/>
                <a:cs typeface="Lato"/>
              </a:rPr>
              <a:t>thỏa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mãn</a:t>
            </a:r>
            <a:r>
              <a:rPr lang="vi-VN">
                <a:latin typeface="Lato"/>
                <a:ea typeface="Lato"/>
                <a:cs typeface="Lato"/>
              </a:rPr>
              <a:t> ở </a:t>
            </a:r>
            <a:r>
              <a:rPr lang="vi-VN" err="1">
                <a:latin typeface="Lato"/>
                <a:ea typeface="Lato"/>
                <a:cs typeface="Lato"/>
              </a:rPr>
              <a:t>modul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tính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tiền</a:t>
            </a:r>
            <a:endParaRPr lang="vi-VN"/>
          </a:p>
          <a:p>
            <a:pPr algn="just"/>
            <a:r>
              <a:rPr lang="en-US" err="1">
                <a:latin typeface="Lato"/>
                <a:ea typeface="Lato"/>
                <a:cs typeface="Lato"/>
              </a:rPr>
              <a:t>Liskov</a:t>
            </a:r>
            <a:r>
              <a:rPr lang="en-US">
                <a:latin typeface="Lato"/>
                <a:ea typeface="Lato"/>
                <a:cs typeface="Lato"/>
              </a:rPr>
              <a:t> Substitution: </a:t>
            </a:r>
            <a:r>
              <a:rPr lang="en-US" err="1">
                <a:latin typeface="Lato"/>
                <a:ea typeface="Lato"/>
                <a:cs typeface="Lato"/>
              </a:rPr>
              <a:t>Hệ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thống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phân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cấp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thừa</a:t>
            </a:r>
            <a:r>
              <a:rPr lang="en-US">
                <a:latin typeface="Lato"/>
                <a:ea typeface="Lato"/>
                <a:cs typeface="Lato"/>
              </a:rPr>
              <a:t> ở class Bike </a:t>
            </a:r>
            <a:r>
              <a:rPr lang="en-US" err="1">
                <a:latin typeface="Lato"/>
                <a:ea typeface="Lato"/>
                <a:cs typeface="Lato"/>
              </a:rPr>
              <a:t>đã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tuân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theo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nguyên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lý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này</a:t>
            </a:r>
            <a:endParaRPr lang="en-US"/>
          </a:p>
          <a:p>
            <a:pPr algn="just"/>
            <a:r>
              <a:rPr lang="en-US">
                <a:latin typeface="Lato"/>
                <a:ea typeface="Lato"/>
                <a:cs typeface="Lato"/>
              </a:rPr>
              <a:t>Interface Segregation: Capstone </a:t>
            </a:r>
            <a:r>
              <a:rPr lang="en-US" err="1">
                <a:latin typeface="Lato"/>
                <a:ea typeface="Lato"/>
                <a:cs typeface="Lato"/>
              </a:rPr>
              <a:t>không</a:t>
            </a:r>
            <a:r>
              <a:rPr lang="en-US">
                <a:latin typeface="Lato"/>
                <a:ea typeface="Lato"/>
                <a:cs typeface="Lato"/>
              </a:rPr>
              <a:t> vi </a:t>
            </a:r>
            <a:r>
              <a:rPr lang="en-US" err="1">
                <a:latin typeface="Lato"/>
                <a:ea typeface="Lato"/>
                <a:cs typeface="Lato"/>
              </a:rPr>
              <a:t>phạm</a:t>
            </a:r>
            <a:endParaRPr lang="en-US"/>
          </a:p>
          <a:p>
            <a:pPr algn="just"/>
            <a:r>
              <a:rPr lang="en-US">
                <a:latin typeface="Lato"/>
                <a:ea typeface="Lato"/>
                <a:cs typeface="Lato"/>
              </a:rPr>
              <a:t>Dependency Inversion: </a:t>
            </a:r>
            <a:r>
              <a:rPr lang="en-US" err="1">
                <a:latin typeface="Lato"/>
                <a:ea typeface="Lato"/>
                <a:cs typeface="Lato"/>
              </a:rPr>
              <a:t>MainScreen</a:t>
            </a:r>
            <a:r>
              <a:rPr lang="en-US">
                <a:latin typeface="Lato"/>
                <a:ea typeface="Lato"/>
                <a:cs typeface="Lato"/>
              </a:rPr>
              <a:t> hay </a:t>
            </a:r>
            <a:r>
              <a:rPr lang="en-US" err="1">
                <a:latin typeface="Lato"/>
                <a:ea typeface="Lato"/>
                <a:cs typeface="Lato"/>
              </a:rPr>
              <a:t>ReturnBikeScreen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phụ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thuộc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khá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chặt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vào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r>
              <a:rPr lang="en-US">
                <a:latin typeface="Lato"/>
                <a:ea typeface="Lato"/>
                <a:cs typeface="Lato"/>
              </a:rPr>
              <a:t> Dock -&gt; vi </a:t>
            </a:r>
            <a:r>
              <a:rPr lang="en-US" err="1">
                <a:latin typeface="Lato"/>
                <a:ea typeface="Lato"/>
                <a:cs typeface="Lato"/>
              </a:rPr>
              <a:t>phạm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nguyên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tắc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này</a:t>
            </a:r>
            <a:endParaRPr lang="en-US" err="1"/>
          </a:p>
          <a:p>
            <a:pPr marL="0" indent="0" algn="just">
              <a:buNone/>
            </a:pPr>
            <a:br>
              <a:rPr lang="en-US"/>
            </a:br>
            <a:endParaRPr lang="en-US"/>
          </a:p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29E18D8-7612-4D9F-9754-40F9E84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5679997C-3028-4FDE-BD07-300A46FF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4. </a:t>
            </a:r>
            <a:r>
              <a:rPr lang="vi-VN" err="1">
                <a:latin typeface="Lato"/>
                <a:ea typeface="Lato"/>
                <a:cs typeface="Lato"/>
              </a:rPr>
              <a:t>Đánh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giá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thiết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kế</a:t>
            </a:r>
            <a:endParaRPr lang="vi-VN" err="1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096EFE7-549A-4358-92C6-D84CF539C7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vi-VN" err="1">
                <a:latin typeface="Lato"/>
                <a:ea typeface="Lato"/>
                <a:cs typeface="Lato"/>
              </a:rPr>
              <a:t>Design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pattern</a:t>
            </a:r>
          </a:p>
          <a:p>
            <a:r>
              <a:rPr lang="vi-VN" err="1">
                <a:latin typeface="Lato"/>
                <a:ea typeface="Lato"/>
                <a:cs typeface="Lato"/>
              </a:rPr>
              <a:t>Strategy</a:t>
            </a:r>
            <a:r>
              <a:rPr lang="vi-VN">
                <a:latin typeface="Lato"/>
                <a:ea typeface="Lato"/>
                <a:cs typeface="Lato"/>
              </a:rPr>
              <a:t> </a:t>
            </a:r>
          </a:p>
          <a:p>
            <a:endParaRPr lang="vi-VN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0C4E13FB-7804-43F9-9F1B-45A1752E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27" y="1606397"/>
            <a:ext cx="7344426" cy="45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A1D37DF-C240-44E2-86F9-A87ACA01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1765020-281E-4650-B5AD-310F5022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4.Đánh </a:t>
            </a:r>
            <a:r>
              <a:rPr lang="vi-VN" err="1">
                <a:latin typeface="Lato"/>
                <a:ea typeface="Lato"/>
                <a:cs typeface="Lato"/>
              </a:rPr>
              <a:t>giá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thiết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kế</a:t>
            </a:r>
            <a:endParaRPr lang="vi-VN" err="1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A5343BD-6702-4FBB-BC59-3D3652BDB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vi-VN" err="1">
                <a:latin typeface="Lato"/>
                <a:ea typeface="Lato"/>
                <a:cs typeface="Lato"/>
              </a:rPr>
              <a:t>Factory</a:t>
            </a:r>
            <a:r>
              <a:rPr lang="vi-VN">
                <a:latin typeface="Lato"/>
                <a:ea typeface="Lato"/>
                <a:cs typeface="Lato"/>
              </a:rPr>
              <a:t> </a:t>
            </a:r>
          </a:p>
          <a:p>
            <a:endParaRPr lang="vi-VN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3EA0E55B-6576-4E4C-BE60-7679755C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52550"/>
            <a:ext cx="7093906" cy="45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B2D737B-08C5-4B3F-B531-A8810FDF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13D1A9D-4869-405B-AA23-D2772EB3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Nội</a:t>
            </a:r>
            <a:r>
              <a:rPr lang="en-US">
                <a:latin typeface="Lato"/>
                <a:ea typeface="Lato"/>
                <a:cs typeface="Lato"/>
              </a:rPr>
              <a:t> dung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D99E48A-1C47-4334-8F02-583A34BD0B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9077" y="841248"/>
            <a:ext cx="8674100" cy="5303393"/>
          </a:xfrm>
        </p:spPr>
        <p:txBody>
          <a:bodyPr lIns="91440" tIns="45720" rIns="91440" bIns="45720" anchor="t"/>
          <a:lstStyle/>
          <a:p>
            <a:pPr marL="514350" indent="-514350">
              <a:spcBef>
                <a:spcPct val="0"/>
              </a:spcBef>
              <a:buAutoNum type="arabicPeriod"/>
            </a:pPr>
            <a:r>
              <a:rPr lang="en-US" err="1">
                <a:latin typeface="Lato"/>
                <a:ea typeface="Lato"/>
                <a:cs typeface="Lato"/>
              </a:rPr>
              <a:t>Phân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công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công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việc</a:t>
            </a:r>
            <a:endParaRPr lang="en-US" err="1"/>
          </a:p>
          <a:p>
            <a:pPr marL="514350" indent="-514350">
              <a:buAutoNum type="arabicPeriod"/>
            </a:pP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tương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tác</a:t>
            </a:r>
            <a:endParaRPr lang="en-US">
              <a:latin typeface="Lato"/>
              <a:ea typeface="Lato"/>
              <a:cs typeface="Lato"/>
            </a:endParaRPr>
          </a:p>
          <a:p>
            <a:pPr marL="514350" indent="-514350">
              <a:buAutoNum type="arabicPeriod"/>
            </a:pP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</a:p>
          <a:p>
            <a:pPr marL="457200" indent="-457200">
              <a:buAutoNum type="arabicPeriod"/>
            </a:pPr>
            <a:r>
              <a:rPr lang="en-US" err="1">
                <a:latin typeface="Lato"/>
                <a:ea typeface="Lato"/>
                <a:cs typeface="Lato"/>
              </a:rPr>
              <a:t>Đánh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thiết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</a:t>
            </a: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4063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1. </a:t>
            </a:r>
            <a:r>
              <a:rPr lang="en-US" err="1">
                <a:latin typeface="Lato"/>
                <a:ea typeface="Lato"/>
                <a:cs typeface="Lato"/>
              </a:rPr>
              <a:t>Phân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công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công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việc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6078-13DE-496D-88EB-4AAE1524FE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Nguyễn Tiến Mạnh : Data Modelling, code </a:t>
            </a:r>
            <a:r>
              <a:rPr lang="en-US" err="1">
                <a:latin typeface="Lato"/>
                <a:ea typeface="Lato"/>
                <a:cs typeface="Lato"/>
              </a:rPr>
              <a:t>phần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businesslogic</a:t>
            </a:r>
            <a:r>
              <a:rPr lang="en-US">
                <a:latin typeface="Lato"/>
                <a:ea typeface="Lato"/>
                <a:cs typeface="Lato"/>
              </a:rPr>
              <a:t>, </a:t>
            </a:r>
            <a:r>
              <a:rPr lang="en-US" err="1">
                <a:latin typeface="Lato"/>
                <a:ea typeface="Lato"/>
                <a:cs typeface="Lato"/>
              </a:rPr>
              <a:t>đánh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giá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</a:p>
          <a:p>
            <a:r>
              <a:rPr lang="en-US">
                <a:latin typeface="Lato"/>
                <a:ea typeface="Lato"/>
                <a:cs typeface="Lato"/>
              </a:rPr>
              <a:t>Lê Minh Tú : </a:t>
            </a:r>
            <a:r>
              <a:rPr lang="en-US" err="1">
                <a:latin typeface="Lato"/>
                <a:ea typeface="Lato"/>
                <a:cs typeface="Lato"/>
              </a:rPr>
              <a:t>Vẽ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r>
              <a:rPr lang="en-US">
                <a:latin typeface="Lato"/>
                <a:ea typeface="Lato"/>
                <a:cs typeface="Lato"/>
              </a:rPr>
              <a:t> + </a:t>
            </a:r>
            <a:r>
              <a:rPr lang="en-US" err="1">
                <a:latin typeface="Lato"/>
                <a:ea typeface="Lato"/>
                <a:cs typeface="Lato"/>
              </a:rPr>
              <a:t>đặc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tả</a:t>
            </a:r>
            <a:r>
              <a:rPr lang="en-US">
                <a:latin typeface="Lato"/>
                <a:ea typeface="Lato"/>
                <a:cs typeface="Lato"/>
              </a:rPr>
              <a:t> chi </a:t>
            </a:r>
            <a:r>
              <a:rPr lang="en-US" err="1">
                <a:latin typeface="Lato"/>
                <a:ea typeface="Lato"/>
                <a:cs typeface="Lato"/>
              </a:rPr>
              <a:t>tiết</a:t>
            </a:r>
            <a:r>
              <a:rPr lang="en-US">
                <a:latin typeface="Lato"/>
                <a:ea typeface="Lato"/>
                <a:cs typeface="Lato"/>
              </a:rPr>
              <a:t> 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r>
              <a:rPr lang="en-US">
                <a:latin typeface="Lato"/>
                <a:ea typeface="Lato"/>
                <a:cs typeface="Lato"/>
              </a:rPr>
              <a:t>, </a:t>
            </a:r>
            <a:r>
              <a:rPr lang="en-US" err="1">
                <a:latin typeface="Lato"/>
                <a:ea typeface="Lato"/>
                <a:cs typeface="Lato"/>
              </a:rPr>
              <a:t>đặc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tả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màn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hình</a:t>
            </a:r>
            <a:r>
              <a:rPr lang="en-US">
                <a:latin typeface="Lato"/>
                <a:ea typeface="Lato"/>
                <a:cs typeface="Lato"/>
              </a:rPr>
              <a:t>, code </a:t>
            </a:r>
            <a:r>
              <a:rPr lang="en-US" err="1">
                <a:latin typeface="Lato"/>
                <a:ea typeface="Lato"/>
                <a:cs typeface="Lato"/>
              </a:rPr>
              <a:t>phần</a:t>
            </a:r>
            <a:r>
              <a:rPr lang="en-US">
                <a:latin typeface="Lato"/>
                <a:ea typeface="Lato"/>
                <a:cs typeface="Lato"/>
              </a:rPr>
              <a:t> presentation</a:t>
            </a:r>
            <a:endParaRPr lang="en-US" err="1"/>
          </a:p>
          <a:p>
            <a:r>
              <a:rPr lang="en-US">
                <a:latin typeface="Lato"/>
                <a:ea typeface="Lato"/>
                <a:cs typeface="Lato"/>
              </a:rPr>
              <a:t>Đào Minh Dũng : </a:t>
            </a:r>
            <a:r>
              <a:rPr lang="en-US" err="1">
                <a:latin typeface="Lato"/>
                <a:ea typeface="Lato"/>
                <a:cs typeface="Lato"/>
              </a:rPr>
              <a:t>Thiết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TestPlan</a:t>
            </a:r>
            <a:r>
              <a:rPr lang="en-US">
                <a:latin typeface="Lato"/>
                <a:ea typeface="Lato"/>
                <a:cs typeface="Lato"/>
              </a:rPr>
              <a:t>, </a:t>
            </a:r>
            <a:r>
              <a:rPr lang="en-US" err="1">
                <a:latin typeface="Lato"/>
                <a:ea typeface="Lato"/>
                <a:cs typeface="Lato"/>
              </a:rPr>
              <a:t>TestCase</a:t>
            </a:r>
            <a:r>
              <a:rPr lang="en-US">
                <a:latin typeface="Lato"/>
                <a:ea typeface="Lato"/>
                <a:cs typeface="Lato"/>
              </a:rPr>
              <a:t>, code </a:t>
            </a:r>
            <a:r>
              <a:rPr lang="en-US" err="1">
                <a:latin typeface="Lato"/>
                <a:ea typeface="Lato"/>
                <a:cs typeface="Lato"/>
              </a:rPr>
              <a:t>phần</a:t>
            </a:r>
            <a:r>
              <a:rPr lang="en-US">
                <a:latin typeface="Lato"/>
                <a:ea typeface="Lato"/>
                <a:cs typeface="Lato"/>
              </a:rPr>
              <a:t> data access,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Refactor</a:t>
            </a:r>
          </a:p>
          <a:p>
            <a:pPr marL="0" indent="0">
              <a:buNone/>
            </a:pPr>
            <a:r>
              <a:rPr lang="en-US" err="1">
                <a:latin typeface="Lato"/>
                <a:ea typeface="Lato"/>
                <a:cs typeface="Lato"/>
              </a:rPr>
              <a:t>Ngoài</a:t>
            </a:r>
            <a:r>
              <a:rPr lang="en-US">
                <a:latin typeface="Lato"/>
                <a:ea typeface="Lato"/>
                <a:cs typeface="Lato"/>
              </a:rPr>
              <a:t> ra, </a:t>
            </a:r>
            <a:r>
              <a:rPr lang="en-US" err="1">
                <a:latin typeface="Lato"/>
                <a:ea typeface="Lato"/>
                <a:cs typeface="Lato"/>
              </a:rPr>
              <a:t>các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use case,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trình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tự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thì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từ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đầu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kỳ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nhóm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luôn</a:t>
            </a:r>
            <a:r>
              <a:rPr lang="en-US">
                <a:latin typeface="Lato"/>
                <a:ea typeface="Lato"/>
                <a:cs typeface="Lato"/>
              </a:rPr>
              <a:t> chia </a:t>
            </a:r>
            <a:r>
              <a:rPr lang="en-US" err="1">
                <a:latin typeface="Lato"/>
                <a:ea typeface="Lato"/>
                <a:cs typeface="Lato"/>
              </a:rPr>
              <a:t>đều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công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việc</a:t>
            </a:r>
            <a:r>
              <a:rPr lang="en-US">
                <a:latin typeface="Lato"/>
                <a:ea typeface="Lato"/>
                <a:cs typeface="Lato"/>
              </a:rPr>
              <a:t> ra </a:t>
            </a:r>
            <a:r>
              <a:rPr lang="en-US" err="1">
                <a:latin typeface="Lato"/>
                <a:ea typeface="Lato"/>
                <a:cs typeface="Lato"/>
              </a:rPr>
              <a:t>làm</a:t>
            </a:r>
            <a:r>
              <a:rPr lang="en-US">
                <a:latin typeface="Lato"/>
                <a:ea typeface="Lato"/>
                <a:cs typeface="Lato"/>
              </a:rPr>
              <a:t> , </a:t>
            </a:r>
            <a:r>
              <a:rPr lang="en-US" err="1">
                <a:latin typeface="Lato"/>
                <a:ea typeface="Lato"/>
                <a:cs typeface="Lato"/>
              </a:rPr>
              <a:t>cụ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thể</a:t>
            </a:r>
            <a:r>
              <a:rPr lang="en-US">
                <a:latin typeface="Lato"/>
                <a:ea typeface="Lato"/>
                <a:cs typeface="Lato"/>
              </a:rPr>
              <a:t>: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Đào Minh Dũng : View Dock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Lê Minh Tú : Rent Bike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Nguyễn Tiến Mạnh: Return Bike</a:t>
            </a:r>
          </a:p>
        </p:txBody>
      </p:sp>
    </p:spTree>
    <p:extLst>
      <p:ext uri="{BB962C8B-B14F-4D97-AF65-F5344CB8AC3E}">
        <p14:creationId xmlns:p14="http://schemas.microsoft.com/office/powerpoint/2010/main" val="15121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2. 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tương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tác</a:t>
            </a:r>
            <a:endParaRPr lang="en-US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221F567A-EAEA-4519-A48F-045AB02A27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8328" y="1340294"/>
            <a:ext cx="10854266" cy="49826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B5A0D-0CFA-4952-A3E4-460E103C18F8}"/>
              </a:ext>
            </a:extLst>
          </p:cNvPr>
          <p:cNvSpPr txBox="1"/>
          <p:nvPr/>
        </p:nvSpPr>
        <p:spPr>
          <a:xfrm>
            <a:off x="850900" y="840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Xem </a:t>
            </a:r>
            <a:r>
              <a:rPr lang="en-US" err="1"/>
              <a:t>bãi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xem</a:t>
            </a:r>
            <a:r>
              <a:rPr lang="en-US"/>
              <a:t> </a:t>
            </a:r>
            <a:r>
              <a:rPr lang="en-US" err="1"/>
              <a:t>xe</a:t>
            </a:r>
          </a:p>
        </p:txBody>
      </p:sp>
    </p:spTree>
    <p:extLst>
      <p:ext uri="{BB962C8B-B14F-4D97-AF65-F5344CB8AC3E}">
        <p14:creationId xmlns:p14="http://schemas.microsoft.com/office/powerpoint/2010/main" val="306127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1F1A53E-2EAC-4351-B257-87F6D2B9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610794B-8AD7-4A34-86F4-5A195555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2.Biểu </a:t>
            </a:r>
            <a:r>
              <a:rPr lang="vi-VN" err="1">
                <a:latin typeface="Lato"/>
                <a:ea typeface="Lato"/>
                <a:cs typeface="Lato"/>
              </a:rPr>
              <a:t>đồ</a:t>
            </a:r>
            <a:r>
              <a:rPr lang="vi-VN">
                <a:latin typeface="Lato"/>
                <a:ea typeface="Lato"/>
                <a:cs typeface="Lato"/>
              </a:rPr>
              <a:t> tương </a:t>
            </a:r>
            <a:r>
              <a:rPr lang="vi-VN" err="1">
                <a:latin typeface="Lato"/>
                <a:ea typeface="Lato"/>
                <a:cs typeface="Lato"/>
              </a:rPr>
              <a:t>tác</a:t>
            </a:r>
            <a:r>
              <a:rPr lang="vi-VN">
                <a:latin typeface="Lato"/>
                <a:ea typeface="Lato"/>
                <a:cs typeface="Lato"/>
              </a:rPr>
              <a:t> </a:t>
            </a:r>
            <a:endParaRPr lang="vi-VN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3863B5D-08A2-4AE8-B6B7-A8F42CDE71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vi-VN" err="1">
                <a:latin typeface="Lato"/>
                <a:ea typeface="Lato"/>
                <a:cs typeface="Lato"/>
              </a:rPr>
              <a:t>Chuyển</a:t>
            </a:r>
            <a:r>
              <a:rPr lang="vi-VN">
                <a:latin typeface="Lato"/>
                <a:ea typeface="Lato"/>
                <a:cs typeface="Lato"/>
              </a:rPr>
              <a:t> </a:t>
            </a:r>
            <a:r>
              <a:rPr lang="vi-VN" err="1">
                <a:latin typeface="Lato"/>
                <a:ea typeface="Lato"/>
                <a:cs typeface="Lato"/>
              </a:rPr>
              <a:t>Barcode</a:t>
            </a:r>
          </a:p>
          <a:p>
            <a:endParaRPr lang="vi-VN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E1DCC7F2-CE25-46B0-9658-54FA8D96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77420"/>
            <a:ext cx="10826750" cy="47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1F1A53E-2EAC-4351-B257-87F6D2B9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610794B-8AD7-4A34-86F4-5A195555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2.Biểu </a:t>
            </a:r>
            <a:r>
              <a:rPr lang="vi-VN" err="1">
                <a:latin typeface="Lato"/>
                <a:ea typeface="Lato"/>
                <a:cs typeface="Lato"/>
              </a:rPr>
              <a:t>đồ</a:t>
            </a:r>
            <a:r>
              <a:rPr lang="vi-VN">
                <a:latin typeface="Lato"/>
                <a:ea typeface="Lato"/>
                <a:cs typeface="Lato"/>
              </a:rPr>
              <a:t> tương </a:t>
            </a:r>
            <a:r>
              <a:rPr lang="vi-VN" err="1">
                <a:latin typeface="Lato"/>
                <a:ea typeface="Lato"/>
                <a:cs typeface="Lato"/>
              </a:rPr>
              <a:t>tác</a:t>
            </a:r>
            <a:r>
              <a:rPr lang="vi-VN">
                <a:latin typeface="Lato"/>
                <a:ea typeface="Lato"/>
                <a:cs typeface="Lato"/>
              </a:rPr>
              <a:t> </a:t>
            </a:r>
            <a:endParaRPr lang="vi-VN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3863B5D-08A2-4AE8-B6B7-A8F42CDE71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vi-VN">
                <a:latin typeface="Lato"/>
                <a:ea typeface="Lato"/>
                <a:cs typeface="Lato"/>
              </a:rPr>
              <a:t>Thuê xe</a:t>
            </a:r>
            <a:endParaRPr lang="vi-VN"/>
          </a:p>
          <a:p>
            <a:endParaRPr lang="vi-VN"/>
          </a:p>
          <a:p>
            <a:endParaRPr lang="vi-VN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4E95B895-5EBF-4E40-8C8B-8FCF338E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92" y="1300162"/>
            <a:ext cx="11057466" cy="47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3. 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tương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tác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6078-13DE-496D-88EB-4AAE1524FE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Trả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xe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endParaRPr lang="en-US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D2B00914-FA12-44D1-8039-D6119C0F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1633537"/>
            <a:ext cx="10573808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3.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endParaRPr lang="en-US" err="1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C87FA94-F49D-4B9C-B573-AFACE7400A53}"/>
              </a:ext>
            </a:extLst>
          </p:cNvPr>
          <p:cNvSpPr txBox="1"/>
          <p:nvPr/>
        </p:nvSpPr>
        <p:spPr>
          <a:xfrm>
            <a:off x="681567" y="221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 dirty="0">
              <a:latin typeface="Arial"/>
              <a:cs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D287A48-1460-4DB3-AAF6-E5B015BA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43" y="785501"/>
            <a:ext cx="8217543" cy="53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0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6E16-03F1-42E1-B442-750984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EC90C-E0F0-4115-B6E5-C815CEB8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3. </a:t>
            </a:r>
            <a:r>
              <a:rPr lang="en-US" err="1">
                <a:latin typeface="Lato"/>
                <a:ea typeface="Lato"/>
                <a:cs typeface="Lato"/>
              </a:rPr>
              <a:t>Biểu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đồ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lớp</a:t>
            </a:r>
            <a:endParaRPr lang="en-US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4C5701-42AD-43A6-81E9-41696298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0" y="1275278"/>
            <a:ext cx="11158329" cy="46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18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19" baseType="lpstr">
      <vt:lpstr>Office Theme</vt:lpstr>
      <vt:lpstr>Bản trình bày PowerPoint</vt:lpstr>
      <vt:lpstr>Nội dung</vt:lpstr>
      <vt:lpstr>1. Phân công công việc</vt:lpstr>
      <vt:lpstr>2. Biểu đồ tương tác</vt:lpstr>
      <vt:lpstr>2.Biểu đồ tương tác </vt:lpstr>
      <vt:lpstr>2.Biểu đồ tương tác </vt:lpstr>
      <vt:lpstr>3. Biểu đồ tương tác</vt:lpstr>
      <vt:lpstr>3. Biểu đồ lớp</vt:lpstr>
      <vt:lpstr>3. Biểu đồ lớp</vt:lpstr>
      <vt:lpstr>3. Biểu đồ lớp</vt:lpstr>
      <vt:lpstr>3. Biểu đồ lớp</vt:lpstr>
      <vt:lpstr>3. Biểu đồ lớp</vt:lpstr>
      <vt:lpstr>3. Biểu đồ lớp</vt:lpstr>
      <vt:lpstr>4. Đánh giá thiết kế</vt:lpstr>
      <vt:lpstr>4.Đánh giá thiết kế</vt:lpstr>
      <vt:lpstr>4.Đánh giá thiết kế</vt:lpstr>
      <vt:lpstr>4. Đánh giá thiết kế</vt:lpstr>
      <vt:lpstr>4.Đánh giá thiết kế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2022-01-08T09:03:28Z</dcterms:created>
  <dcterms:modified xsi:type="dcterms:W3CDTF">2022-01-08T15:32:05Z</dcterms:modified>
</cp:coreProperties>
</file>