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Oxygen" panose="02000503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42">
          <p15:clr>
            <a:srgbClr val="A4A3A4"/>
          </p15:clr>
        </p15:guide>
        <p15:guide id="3" pos="3840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5541">
          <p15:clr>
            <a:srgbClr val="A4A3A4"/>
          </p15:clr>
        </p15:guide>
        <p15:guide id="7" pos="2139">
          <p15:clr>
            <a:srgbClr val="A4A3A4"/>
          </p15:clr>
        </p15:guide>
        <p15:guide id="8" pos="438">
          <p15:clr>
            <a:srgbClr val="A4A3A4"/>
          </p15:clr>
        </p15:guide>
        <p15:guide id="9" orient="horz" pos="3271">
          <p15:clr>
            <a:srgbClr val="A4A3A4"/>
          </p15:clr>
        </p15:guide>
        <p15:guide id="10" pos="1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46" y="96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3271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llo">
  <p:cSld name="Hel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1317812" y="1304364"/>
            <a:ext cx="4043185" cy="43541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Splatters">
  <p:cSld name="Watercolor Splatter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eneral Slide">
  <p:cSld name="4_General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ative Break Picture">
  <p:cSld name="Creative Break Pictu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>
            <a:spLocks noGrp="1"/>
          </p:cNvSpPr>
          <p:nvPr>
            <p:ph type="pic" idx="2"/>
          </p:nvPr>
        </p:nvSpPr>
        <p:spPr>
          <a:xfrm>
            <a:off x="7096489" y="587699"/>
            <a:ext cx="4356000" cy="4357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 features">
  <p:cSld name="App feature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pp features">
  <p:cSld name="1_App feature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7067509" y="2286956"/>
            <a:ext cx="3697653" cy="23135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Web Mockup">
  <p:cSld name="Desktop Web Mocku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>
            <a:spLocks noGrp="1"/>
          </p:cNvSpPr>
          <p:nvPr>
            <p:ph type="pic" idx="2"/>
          </p:nvPr>
        </p:nvSpPr>
        <p:spPr>
          <a:xfrm>
            <a:off x="1693291" y="2168861"/>
            <a:ext cx="3679505" cy="20778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Building CP and MIP model</a:t>
            </a:r>
            <a:endParaRPr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2"/>
                </a:solidFill>
              </a:rPr>
              <a:t>Problem Formulation</a:t>
            </a:r>
            <a:endParaRPr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985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R </a:t>
            </a:r>
            <a:r>
              <a:rPr lang="en-US" sz="2200">
                <a:solidFill>
                  <a:schemeClr val="dk1"/>
                </a:solidFill>
              </a:rPr>
              <a:t>= {1, … , n} is the set of given rectangles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Item i has weight </a:t>
            </a:r>
            <a:r>
              <a:rPr lang="en-US" sz="2200" b="1" i="1">
                <a:solidFill>
                  <a:schemeClr val="dk1"/>
                </a:solidFill>
              </a:rPr>
              <a:t>w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1200" b="1" i="1">
                <a:solidFill>
                  <a:schemeClr val="dk1"/>
                </a:solidFill>
              </a:rPr>
              <a:t>  </a:t>
            </a:r>
            <a:r>
              <a:rPr lang="en-US" sz="2200">
                <a:solidFill>
                  <a:schemeClr val="dk1"/>
                </a:solidFill>
              </a:rPr>
              <a:t>and height </a:t>
            </a:r>
            <a:r>
              <a:rPr lang="en-US" sz="2200" b="1" i="1">
                <a:solidFill>
                  <a:schemeClr val="dk1"/>
                </a:solidFill>
              </a:rPr>
              <a:t>h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endParaRPr sz="2200" baseline="-250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= {1, … , m} is the set of available bins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 k has width </a:t>
            </a:r>
            <a:r>
              <a:rPr lang="en-US" sz="2200" b="1" i="1">
                <a:solidFill>
                  <a:schemeClr val="dk1"/>
                </a:solidFill>
              </a:rPr>
              <a:t>W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, height </a:t>
            </a:r>
            <a:r>
              <a:rPr lang="en-US" sz="2200" b="1" i="1">
                <a:solidFill>
                  <a:schemeClr val="dk1"/>
                </a:solidFill>
              </a:rPr>
              <a:t>H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and cost </a:t>
            </a:r>
            <a:r>
              <a:rPr lang="en-US" sz="2200" b="1" i="1">
                <a:solidFill>
                  <a:schemeClr val="dk1"/>
                </a:solidFill>
              </a:rPr>
              <a:t>c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endParaRPr sz="2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Denotation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50" y="221260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40" y="359070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o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∊ {0, 1} represents the orientation of rectangle i</a:t>
            </a:r>
            <a:endParaRPr sz="2200" baseline="-25000">
              <a:solidFill>
                <a:schemeClr val="dk1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u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is 1 iff bin k is used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Variables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4350" y="180385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4340" y="251540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38" y="336021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l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r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, t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b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 are left, right, top and bottom coordinates of item i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p</a:t>
            </a:r>
            <a:r>
              <a:rPr lang="en-US" sz="2200" b="1" i="1" baseline="-25000">
                <a:solidFill>
                  <a:schemeClr val="dk1"/>
                </a:solidFill>
              </a:rPr>
              <a:t>ik</a:t>
            </a:r>
            <a:r>
              <a:rPr lang="en-US" sz="2200">
                <a:solidFill>
                  <a:schemeClr val="dk1"/>
                </a:solidFill>
              </a:rPr>
              <a:t> is 1 iff item i is placed in bin k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4340" y="418300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4340" y="50504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y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∊{1, … , m}, i.e. item i is placed in bin k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	(1)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&lt; j		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CP model - Constraints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1017225" y="180385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1017215" y="240484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513" y="3066050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(2)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&amp;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		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		(4)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1017215" y="371441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1017215" y="44245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ik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	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K	</a:t>
            </a:r>
            <a:r>
              <a:rPr lang="en-US" sz="2200" dirty="0">
                <a:solidFill>
                  <a:schemeClr val="dk1"/>
                </a:solidFill>
              </a:rPr>
              <a:t>			(5)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1017215" y="50504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			∀ k ∈ 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	</a:t>
                </a:r>
                <a:r>
                  <a:rPr lang="en-US" sz="2200">
                    <a:solidFill>
                      <a:schemeClr val="dk1"/>
                    </a:solidFill>
                  </a:rPr>
                  <a:t>			(</a:t>
                </a:r>
                <a:r>
                  <a:rPr lang="en-US" sz="2200" dirty="0">
                    <a:solidFill>
                      <a:schemeClr val="dk1"/>
                    </a:solidFill>
                  </a:rPr>
                  <a:t>6)</a:t>
                </a:r>
                <a:endParaRPr sz="22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(1) If an item doesn’t rotate, its right = its left + its width and its top = its bottom + its height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(3) If two items are placed in the same bin, they can’t overlap each other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Constraints</a:t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11200" y="180385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11190" y="244020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88" y="3076537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(2) If the item rotates then its right = its left + its height and its top = its bottom + its width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(4) If one item is place in a bin then its right and top coordinates can’t exceed the bin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11190" y="374531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11190" y="44088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(5) Item i is placed in bin k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11190" y="50504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(6) Bin k is used when at least one item is placed in it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baseline="-25000" dirty="0">
                <a:solidFill>
                  <a:schemeClr val="dk1"/>
                </a:solidFill>
              </a:rPr>
              <a:t>; </a:t>
            </a: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endParaRPr lang="it-IT" sz="22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3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-10230461">
            <a:off x="1000833" y="256865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blipFill>
                <a:blip r:embed="rId4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423" y="177847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/>
          <p:nvPr/>
        </p:nvSpPr>
        <p:spPr>
          <a:xfrm rot="-10230461">
            <a:off x="998286" y="371239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87537" y="4430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550202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&amp;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endParaRPr sz="22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:r>
                  <a:rPr lang="en-US" sz="2200" b="1" i="1" dirty="0" err="1">
                    <a:solidFill>
                      <a:schemeClr val="dk1"/>
                    </a:solidFill>
                  </a:rPr>
                  <a:t>p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ik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k;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ar-AE" sz="2200" b="1" dirty="0">
                    <a:solidFill>
                      <a:schemeClr val="dk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5"/>
                <a:stretch>
                  <a:fillRect l="-642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</a:t>
                </a:r>
                <a:endParaRPr sz="2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blipFill>
                <a:blip r:embed="rId6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blipFill>
                <a:blip r:embed="rId7"/>
                <a:stretch>
                  <a:fillRect l="-705" t="-32995" b="-167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727</Words>
  <Application>Microsoft Office PowerPoint</Application>
  <PresentationFormat>Màn hình rộng</PresentationFormat>
  <Paragraphs>50</Paragraphs>
  <Slides>7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Cambria Math</vt:lpstr>
      <vt:lpstr>Arial</vt:lpstr>
      <vt:lpstr>Times New Roman</vt:lpstr>
      <vt:lpstr>Calibri</vt:lpstr>
      <vt:lpstr>Oxygen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Hoang Tran Nhat Minh 20204883</cp:lastModifiedBy>
  <cp:revision>6</cp:revision>
  <dcterms:modified xsi:type="dcterms:W3CDTF">2021-12-23T11:36:31Z</dcterms:modified>
</cp:coreProperties>
</file>