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7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6" r:id="rId12"/>
    <p:sldId id="2047" r:id="rId13"/>
    <p:sldId id="2048" r:id="rId14"/>
    <p:sldId id="2049" r:id="rId15"/>
    <p:sldId id="2050" r:id="rId16"/>
    <p:sldId id="2052" r:id="rId17"/>
    <p:sldId id="2053" r:id="rId18"/>
    <p:sldId id="2054" r:id="rId19"/>
    <p:sldId id="2055" r:id="rId20"/>
    <p:sldId id="2056" r:id="rId21"/>
    <p:sldId id="2057" r:id="rId22"/>
    <p:sldId id="2058" r:id="rId23"/>
    <p:sldId id="2059" r:id="rId24"/>
    <p:sldId id="2045" r:id="rId25"/>
    <p:sldId id="257" r:id="rId26"/>
    <p:sldId id="258" r:id="rId27"/>
    <p:sldId id="259" r:id="rId28"/>
    <p:sldId id="260" r:id="rId29"/>
    <p:sldId id="267" r:id="rId30"/>
    <p:sldId id="265" r:id="rId31"/>
    <p:sldId id="2060" r:id="rId32"/>
    <p:sldId id="2061" r:id="rId33"/>
    <p:sldId id="2062" r:id="rId34"/>
    <p:sldId id="2063" r:id="rId35"/>
    <p:sldId id="20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546" y="-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4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3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5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1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30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46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84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63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33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96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8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Input specification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385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47021" y="1621563"/>
            <a:ext cx="1449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7 3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1 5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1 4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4 1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3 5 100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4 5 150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5 6 200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6741" y="906472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_sample_data.txt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4C04C35-A8ED-4F98-80D5-E823A0224014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8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4">
            <a:extLst>
              <a:ext uri="{FF2B5EF4-FFF2-40B4-BE49-F238E27FC236}">
                <a16:creationId xmlns:a16="http://schemas.microsoft.com/office/drawing/2014/main" id="{28C8CAD1-8906-4622-A8C5-B3CC24145A3A}"/>
              </a:ext>
            </a:extLst>
          </p:cNvPr>
          <p:cNvSpPr txBox="1"/>
          <p:nvPr/>
        </p:nvSpPr>
        <p:spPr>
          <a:xfrm>
            <a:off x="3195362" y="1566264"/>
            <a:ext cx="458906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7: Number of rectangles </a:t>
            </a:r>
          </a:p>
        </p:txBody>
      </p: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73A986DC-F6FF-451E-8673-576EBD10B27E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71645" cy="435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4">
            <a:extLst>
              <a:ext uri="{FF2B5EF4-FFF2-40B4-BE49-F238E27FC236}">
                <a16:creationId xmlns:a16="http://schemas.microsoft.com/office/drawing/2014/main" id="{A23E7669-DDEA-445B-92AE-4FBC36CE72C0}"/>
              </a:ext>
            </a:extLst>
          </p:cNvPr>
          <p:cNvSpPr txBox="1"/>
          <p:nvPr/>
        </p:nvSpPr>
        <p:spPr>
          <a:xfrm>
            <a:off x="3182740" y="1995284"/>
            <a:ext cx="3340294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3: Number of cars </a:t>
            </a:r>
          </a:p>
        </p:txBody>
      </p:sp>
      <p:sp>
        <p:nvSpPr>
          <p:cNvPr id="16" name="Ngoặc móc Phải 15">
            <a:extLst>
              <a:ext uri="{FF2B5EF4-FFF2-40B4-BE49-F238E27FC236}">
                <a16:creationId xmlns:a16="http://schemas.microsoft.com/office/drawing/2014/main" id="{B9B271D8-3909-490A-A149-3CA3189B5168}"/>
              </a:ext>
            </a:extLst>
          </p:cNvPr>
          <p:cNvSpPr/>
          <p:nvPr/>
        </p:nvSpPr>
        <p:spPr>
          <a:xfrm>
            <a:off x="2323718" y="2028196"/>
            <a:ext cx="311198" cy="2448604"/>
          </a:xfrm>
          <a:prstGeom prst="rightBrace">
            <a:avLst>
              <a:gd name="adj1" fmla="val 8333"/>
              <a:gd name="adj2" fmla="val 30345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/>
              <p:nvPr/>
            </p:nvSpPr>
            <p:spPr>
              <a:xfrm>
                <a:off x="4451605" y="3104416"/>
                <a:ext cx="4732895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=3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 of the 6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05" y="3104416"/>
                <a:ext cx="4732895" cy="444096"/>
              </a:xfrm>
              <a:prstGeom prst="rect">
                <a:avLst/>
              </a:prstGeom>
              <a:blipFill>
                <a:blip r:embed="rId3"/>
                <a:stretch>
                  <a:fillRect t="-5479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4">
            <a:extLst>
              <a:ext uri="{FF2B5EF4-FFF2-40B4-BE49-F238E27FC236}">
                <a16:creationId xmlns:a16="http://schemas.microsoft.com/office/drawing/2014/main" id="{6570F536-1888-4BB9-8A56-08347A20A3A6}"/>
              </a:ext>
            </a:extLst>
          </p:cNvPr>
          <p:cNvSpPr txBox="1"/>
          <p:nvPr/>
        </p:nvSpPr>
        <p:spPr>
          <a:xfrm>
            <a:off x="2673810" y="2535761"/>
            <a:ext cx="4732895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of 7 rectangles</a:t>
            </a:r>
          </a:p>
        </p:txBody>
      </p:sp>
      <p:cxnSp>
        <p:nvCxnSpPr>
          <p:cNvPr id="91" name="Đường kết nối: Cong 90">
            <a:extLst>
              <a:ext uri="{FF2B5EF4-FFF2-40B4-BE49-F238E27FC236}">
                <a16:creationId xmlns:a16="http://schemas.microsoft.com/office/drawing/2014/main" id="{B7661E8A-C2A3-4920-A949-C4D2B94939E5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2284824" y="3721006"/>
            <a:ext cx="2179689" cy="318361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/>
              <p:nvPr/>
            </p:nvSpPr>
            <p:spPr>
              <a:xfrm>
                <a:off x="4464513" y="3498958"/>
                <a:ext cx="4732895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=2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Height of the 6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13" y="3498958"/>
                <a:ext cx="4732895" cy="444096"/>
              </a:xfrm>
              <a:prstGeom prst="rect">
                <a:avLst/>
              </a:prstGeom>
              <a:blipFill>
                <a:blip r:embed="rId4"/>
                <a:stretch>
                  <a:fillRect l="-129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Ngoặc móc Phải 96">
            <a:extLst>
              <a:ext uri="{FF2B5EF4-FFF2-40B4-BE49-F238E27FC236}">
                <a16:creationId xmlns:a16="http://schemas.microsoft.com/office/drawing/2014/main" id="{92F00A8D-FE40-48F5-96FA-F44E123F5E4D}"/>
              </a:ext>
            </a:extLst>
          </p:cNvPr>
          <p:cNvSpPr/>
          <p:nvPr/>
        </p:nvSpPr>
        <p:spPr>
          <a:xfrm>
            <a:off x="3016282" y="4636194"/>
            <a:ext cx="364591" cy="1006291"/>
          </a:xfrm>
          <a:prstGeom prst="rightBrace">
            <a:avLst>
              <a:gd name="adj1" fmla="val 8333"/>
              <a:gd name="adj2" fmla="val 1174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9" name="Đường kết nối: Cong 98">
            <a:extLst>
              <a:ext uri="{FF2B5EF4-FFF2-40B4-BE49-F238E27FC236}">
                <a16:creationId xmlns:a16="http://schemas.microsoft.com/office/drawing/2014/main" id="{E7465921-CA60-4829-BF25-4BBE07F9260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284824" y="3326464"/>
            <a:ext cx="2166781" cy="725945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4">
            <a:extLst>
              <a:ext uri="{FF2B5EF4-FFF2-40B4-BE49-F238E27FC236}">
                <a16:creationId xmlns:a16="http://schemas.microsoft.com/office/drawing/2014/main" id="{58B3113E-C8B8-4FA2-9FEF-50BF03E5ACF3}"/>
              </a:ext>
            </a:extLst>
          </p:cNvPr>
          <p:cNvSpPr txBox="1"/>
          <p:nvPr/>
        </p:nvSpPr>
        <p:spPr>
          <a:xfrm>
            <a:off x="3380873" y="4465390"/>
            <a:ext cx="4732895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and costs of 3 cars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/>
              <p:nvPr/>
            </p:nvSpPr>
            <p:spPr>
              <a:xfrm>
                <a:off x="4469795" y="4942786"/>
                <a:ext cx="5823363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=5,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=6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Width, height of the 3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95" y="4942786"/>
                <a:ext cx="5823363" cy="444096"/>
              </a:xfrm>
              <a:prstGeom prst="rect">
                <a:avLst/>
              </a:prstGeom>
              <a:blipFill>
                <a:blip r:embed="rId5"/>
                <a:stretch>
                  <a:fillRect l="-105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/>
              <p:nvPr/>
            </p:nvSpPr>
            <p:spPr>
              <a:xfrm>
                <a:off x="4476805" y="5385278"/>
                <a:ext cx="5823363" cy="45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=200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Cost of the 3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05" y="5385278"/>
                <a:ext cx="5823363" cy="453009"/>
              </a:xfrm>
              <a:prstGeom prst="rect">
                <a:avLst/>
              </a:prstGeom>
              <a:blipFill>
                <a:blip r:embed="rId6"/>
                <a:stretch>
                  <a:fillRect t="-5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Đường kết nối: Cong 114">
            <a:extLst>
              <a:ext uri="{FF2B5EF4-FFF2-40B4-BE49-F238E27FC236}">
                <a16:creationId xmlns:a16="http://schemas.microsoft.com/office/drawing/2014/main" id="{990B2A58-6B13-4162-BC78-DF09F4D02F9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2942627" y="5164834"/>
            <a:ext cx="1527168" cy="32799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Đường kết nối: Cong 116">
            <a:extLst>
              <a:ext uri="{FF2B5EF4-FFF2-40B4-BE49-F238E27FC236}">
                <a16:creationId xmlns:a16="http://schemas.microsoft.com/office/drawing/2014/main" id="{D30D34AB-351F-4347-9605-E7593C0AC21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966782" y="5502700"/>
            <a:ext cx="1510023" cy="10908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99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And properties of data</a:t>
            </a:r>
            <a:endParaRPr dirty="0"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</a:rPr>
              <a:t>Data generation</a:t>
            </a:r>
            <a:endParaRPr dirty="0"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399977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10 hard files: From 60 to 330 with step 30, i.e.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60, 90, 120, …, 330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5502" y="1706600"/>
            <a:ext cx="764030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will be 75 different input files, each of them has the 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number of rectangles (</a:t>
            </a:r>
            <a:r>
              <a:rPr lang="en-US" sz="2200" b="1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as follow: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Define the number of rectangles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2660222"/>
            <a:ext cx="8894051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50 easy and medium files: From 5 to 54 with step 1, i.e.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5, 6, 7, …, 54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3877411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14 very hard and severe files: From 350 to 1000 with step 50, i.e.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350, 400, 450, …, 1000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04513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1" name="TextBox 58">
            <a:extLst>
              <a:ext uri="{FF2B5EF4-FFF2-40B4-BE49-F238E27FC236}">
                <a16:creationId xmlns:a16="http://schemas.microsoft.com/office/drawing/2014/main" id="{66772A8C-57CA-4922-9207-B291A1B9A131}"/>
              </a:ext>
            </a:extLst>
          </p:cNvPr>
          <p:cNvSpPr txBox="1"/>
          <p:nvPr/>
        </p:nvSpPr>
        <p:spPr>
          <a:xfrm>
            <a:off x="1405696" y="4762729"/>
            <a:ext cx="8561220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 sample file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sym typeface="Wingdings" panose="05000000000000000000" pitchFamily="2" charset="2"/>
              </a:rPr>
              <a:t></a:t>
            </a:r>
            <a:endParaRPr lang="en-US" sz="2200" dirty="0">
              <a:solidFill>
                <a:schemeClr val="accent4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EF5A8D36-4581-479C-B086-BF9D6B8156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94895" y="49304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1925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Shrink sizes of cars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rectangles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put rectangles in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The generating algorithm for each file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1430989" y="3791922"/>
            <a:ext cx="871163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 and randomly assign costs for all cars 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20187" y="395964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EF0A9585-4E5E-4E1F-9D00-44C27119E104}"/>
              </a:ext>
            </a:extLst>
          </p:cNvPr>
          <p:cNvSpPr txBox="1"/>
          <p:nvPr/>
        </p:nvSpPr>
        <p:spPr>
          <a:xfrm>
            <a:off x="1113867" y="4700712"/>
            <a:ext cx="902875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Note that the probability distribution of all random variables in this algorithm is uniform.</a:t>
            </a:r>
          </a:p>
        </p:txBody>
      </p:sp>
    </p:spTree>
    <p:extLst>
      <p:ext uri="{BB962C8B-B14F-4D97-AF65-F5344CB8AC3E}">
        <p14:creationId xmlns:p14="http://schemas.microsoft.com/office/powerpoint/2010/main" val="1982678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6583208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that for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times to obtain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8553484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a rectangle: each side is a random integer from 1 to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8795853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➞ A rectangle can be 1x1, 5x5 or any size in between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Randomize rectangles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03246285-2A72-47E2-91B7-7B50A87FD59C}"/>
              </a:ext>
            </a:extLst>
          </p:cNvPr>
          <p:cNvSpPr/>
          <p:nvPr/>
        </p:nvSpPr>
        <p:spPr>
          <a:xfrm>
            <a:off x="4280975" y="4712556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E2F18AD4-5614-47FA-B19C-96F872225235}"/>
              </a:ext>
            </a:extLst>
          </p:cNvPr>
          <p:cNvSpPr/>
          <p:nvPr/>
        </p:nvSpPr>
        <p:spPr>
          <a:xfrm rot="5400000">
            <a:off x="1654830" y="3923853"/>
            <a:ext cx="813515" cy="2023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429AB51E-3DB1-4E6A-B950-46070E11BCD3}"/>
              </a:ext>
            </a:extLst>
          </p:cNvPr>
          <p:cNvSpPr/>
          <p:nvPr/>
        </p:nvSpPr>
        <p:spPr>
          <a:xfrm rot="5400000">
            <a:off x="9434220" y="3391967"/>
            <a:ext cx="2339094" cy="231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ình chữ nhật 85">
            <a:extLst>
              <a:ext uri="{FF2B5EF4-FFF2-40B4-BE49-F238E27FC236}">
                <a16:creationId xmlns:a16="http://schemas.microsoft.com/office/drawing/2014/main" id="{314A6CCE-985A-40EC-8940-1BB421808781}"/>
              </a:ext>
            </a:extLst>
          </p:cNvPr>
          <p:cNvSpPr/>
          <p:nvPr/>
        </p:nvSpPr>
        <p:spPr>
          <a:xfrm>
            <a:off x="6760201" y="4141744"/>
            <a:ext cx="1050831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5D88207-01DC-4A95-9EFD-9DE35D40B63E}"/>
              </a:ext>
            </a:extLst>
          </p:cNvPr>
          <p:cNvSpPr txBox="1"/>
          <p:nvPr/>
        </p:nvSpPr>
        <p:spPr>
          <a:xfrm>
            <a:off x="634463" y="46566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6E412B1E-04F4-4E39-903A-2EC0A7B05865}"/>
              </a:ext>
            </a:extLst>
          </p:cNvPr>
          <p:cNvSpPr txBox="1"/>
          <p:nvPr/>
        </p:nvSpPr>
        <p:spPr>
          <a:xfrm>
            <a:off x="1816814" y="5292680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4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7E72D134-845C-4BD2-BC1C-85A10AD0AE37}"/>
              </a:ext>
            </a:extLst>
          </p:cNvPr>
          <p:cNvSpPr txBox="1"/>
          <p:nvPr/>
        </p:nvSpPr>
        <p:spPr>
          <a:xfrm>
            <a:off x="4492424" y="4183799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0" name="TextBox 59">
            <a:extLst>
              <a:ext uri="{FF2B5EF4-FFF2-40B4-BE49-F238E27FC236}">
                <a16:creationId xmlns:a16="http://schemas.microsoft.com/office/drawing/2014/main" id="{287D1088-A180-4662-AF7A-B829D4EE04AC}"/>
              </a:ext>
            </a:extLst>
          </p:cNvPr>
          <p:cNvSpPr txBox="1"/>
          <p:nvPr/>
        </p:nvSpPr>
        <p:spPr>
          <a:xfrm>
            <a:off x="3919110" y="476847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1" name="TextBox 59">
            <a:extLst>
              <a:ext uri="{FF2B5EF4-FFF2-40B4-BE49-F238E27FC236}">
                <a16:creationId xmlns:a16="http://schemas.microsoft.com/office/drawing/2014/main" id="{5E1101E7-99E5-4CB9-A959-968857179C99}"/>
              </a:ext>
            </a:extLst>
          </p:cNvPr>
          <p:cNvSpPr txBox="1"/>
          <p:nvPr/>
        </p:nvSpPr>
        <p:spPr>
          <a:xfrm>
            <a:off x="6342696" y="4544552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</a:t>
            </a:r>
          </a:p>
        </p:txBody>
      </p:sp>
      <p:sp>
        <p:nvSpPr>
          <p:cNvPr id="92" name="TextBox 59">
            <a:extLst>
              <a:ext uri="{FF2B5EF4-FFF2-40B4-BE49-F238E27FC236}">
                <a16:creationId xmlns:a16="http://schemas.microsoft.com/office/drawing/2014/main" id="{166FC865-4B36-4164-B285-1FE068014613}"/>
              </a:ext>
            </a:extLst>
          </p:cNvPr>
          <p:cNvSpPr txBox="1"/>
          <p:nvPr/>
        </p:nvSpPr>
        <p:spPr>
          <a:xfrm>
            <a:off x="7099091" y="5475546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</a:t>
            </a:r>
          </a:p>
        </p:txBody>
      </p:sp>
      <p:sp>
        <p:nvSpPr>
          <p:cNvPr id="93" name="TextBox 59">
            <a:extLst>
              <a:ext uri="{FF2B5EF4-FFF2-40B4-BE49-F238E27FC236}">
                <a16:creationId xmlns:a16="http://schemas.microsoft.com/office/drawing/2014/main" id="{5A0E84E6-582C-4EF6-99AB-FFDA7900636F}"/>
              </a:ext>
            </a:extLst>
          </p:cNvPr>
          <p:cNvSpPr txBox="1"/>
          <p:nvPr/>
        </p:nvSpPr>
        <p:spPr>
          <a:xfrm>
            <a:off x="9065298" y="412094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  <p:sp>
        <p:nvSpPr>
          <p:cNvPr id="94" name="TextBox 59">
            <a:extLst>
              <a:ext uri="{FF2B5EF4-FFF2-40B4-BE49-F238E27FC236}">
                <a16:creationId xmlns:a16="http://schemas.microsoft.com/office/drawing/2014/main" id="{F019D403-4FEA-4A8F-8531-8EA27BA8C6F9}"/>
              </a:ext>
            </a:extLst>
          </p:cNvPr>
          <p:cNvSpPr txBox="1"/>
          <p:nvPr/>
        </p:nvSpPr>
        <p:spPr>
          <a:xfrm>
            <a:off x="10374147" y="28675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302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819153"/>
            <a:ext cx="536815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Put the first rectangle in the upper-left corner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775491"/>
            <a:ext cx="567789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Initialize a 25x25 car (there is a mathematical reason behind it)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87545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89685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94926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783064" y="4718429"/>
            <a:ext cx="518172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Mark any place that is next to the right or lower bound of the rectangle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84853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761840"/>
            <a:ext cx="51722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rectangles, randomly pick from 2 to 5 rectangles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A54328C-D2C7-4FCB-A965-D742CD9F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22" y="1719617"/>
            <a:ext cx="5512336" cy="41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40135"/>
            <a:ext cx="568992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the step above until there is no rectangle left (from 1 to 4 times of repetition)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8949" y="217771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9064" y="319910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3" y="2026484"/>
            <a:ext cx="5409047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the rectangles left, choose one and randomly put it in any marked place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F98D63A-06D9-45CA-9505-D819B489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61" y="1776740"/>
            <a:ext cx="5496821" cy="4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1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Shrink sizes of cars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B7E3DE2-9C21-4BCE-BC5A-7E782E13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7" y="1823367"/>
            <a:ext cx="5852172" cy="438912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9998B0B-08E3-40B5-BBB6-EA4BC8DF4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56" y="1823264"/>
            <a:ext cx="5852172" cy="4389129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9A193109-1FB2-47D4-B946-007FB58D3CC0}"/>
              </a:ext>
            </a:extLst>
          </p:cNvPr>
          <p:cNvSpPr/>
          <p:nvPr/>
        </p:nvSpPr>
        <p:spPr>
          <a:xfrm>
            <a:off x="5714472" y="3650253"/>
            <a:ext cx="758331" cy="7351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5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991284"/>
            <a:ext cx="98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Some cars of </a:t>
            </a:r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0030.txt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765A9EB-FC84-458D-BF7F-D683CAF1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99" y="1730622"/>
            <a:ext cx="3244704" cy="2433528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4F6A753-5CEF-4A0C-845C-D9B82FD5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3" y="1735651"/>
            <a:ext cx="3678131" cy="275859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6506583-6F95-4CB6-A721-31BFB4A81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1" y="1725771"/>
            <a:ext cx="3102438" cy="232682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6EE33EA-9FCF-4AD3-97C6-B23FC3CA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9" y="4462636"/>
            <a:ext cx="2898651" cy="2173988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6AAEFC43-8AE1-41FC-8922-AA1DB6174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0" y="4036893"/>
            <a:ext cx="3466789" cy="2600092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A0D83300-3F3D-4BAC-9F34-ABEF7BE9D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70" y="4089028"/>
            <a:ext cx="3403744" cy="255280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BC817D1E-C325-42EF-AEB2-137EAA2D9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4087571"/>
            <a:ext cx="3398737" cy="2549053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6757F302-0C8D-4E97-8D5A-8BB1B2971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1738511"/>
            <a:ext cx="3343865" cy="25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7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4157520"/>
            <a:ext cx="10162770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assign a cost to every car so far: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From 100 to 1000 with step 50, i.e. 100, 150, 200, …, 1000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260396"/>
            <a:ext cx="9914268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Random each side of each car: From 1 to 25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	 ➞ A car can be 1x1, 25x25 or any size in between 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“A few” = Ceil of 1/5 number of the used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generate a few more cars and randomly assign costs for all cars 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40779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432524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76191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689253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155070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1345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1383763"/>
            <a:ext cx="9694795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more cars than needed</a:t>
            </a: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4826746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Multiple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“kinds” of rectangle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only with 5 different side-lengths: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1x1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Big: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5x5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Normal: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3x2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“Annoying”: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1x5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…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99446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/>
              <p:nvPr/>
            </p:nvSpPr>
            <p:spPr>
              <a:xfrm>
                <a:off x="1412319" y="1970590"/>
                <a:ext cx="9128952" cy="9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Theoretically, the maximum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number of rectangles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that can fit into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one car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×25=625</m:t>
                    </m:r>
                  </m:oMath>
                </a14:m>
                <a:endPara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19" y="1970590"/>
                <a:ext cx="9128952" cy="963469"/>
              </a:xfrm>
              <a:prstGeom prst="rect">
                <a:avLst/>
              </a:prstGeom>
              <a:blipFill>
                <a:blip r:embed="rId3"/>
                <a:stretch>
                  <a:fillRect l="-868" b="-1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/>
              <p:nvPr/>
            </p:nvSpPr>
            <p:spPr>
              <a:xfrm>
                <a:off x="1050014" y="2941698"/>
                <a:ext cx="9694795" cy="1886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➞ Backtracking, Brute force, Dynamic programming, or Branch and bound is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impossible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due to complexity (if implemented, the mean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branching factor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60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the mean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depth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is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172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so there are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172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≅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7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305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nodes, for each node, its legitimation is also a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very costly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backtracking algorithm)</a:t>
                </a:r>
              </a:p>
            </p:txBody>
          </p:sp>
        </mc:Choice>
        <mc:Fallback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4" y="2941698"/>
                <a:ext cx="9694795" cy="1886799"/>
              </a:xfrm>
              <a:prstGeom prst="rect">
                <a:avLst/>
              </a:prstGeom>
              <a:blipFill>
                <a:blip r:embed="rId4"/>
                <a:stretch>
                  <a:fillRect l="-817" r="-754" b="-5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37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797532"/>
            <a:ext cx="1036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properties: Size distribution visualized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086B22F-771B-4AB2-84A5-CE0439F2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4" y="1607066"/>
            <a:ext cx="5852172" cy="438912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CF3ADF8-64EF-451A-BE2D-83124D24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3" y="16070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3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Building CP and MIP model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Problem Formulation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1202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{1, … , n} is the set of given rectangles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has width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1200" b="1" i="1" dirty="0">
                <a:solidFill>
                  <a:schemeClr val="dk1"/>
                </a:solidFill>
                <a:latin typeface="Oxygen" panose="02000503000000000000" pitchFamily="2" charset="0"/>
              </a:rPr>
              <a:t> 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and height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baseline="-25000" dirty="0">
              <a:solidFill>
                <a:schemeClr val="dk1"/>
              </a:solidFill>
              <a:latin typeface="Oxygen" panose="02000503000000000000" pitchFamily="2" charset="0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12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{1, … , m} is the set of available bins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 k has width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height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and cost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c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Denotation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∊ {0, 1} represents the orientation of rectangle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baseline="-250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Binary variable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u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1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iff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bin k is used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Oxygen" panose="02000503000000000000" pitchFamily="2" charset="0"/>
              </a:rPr>
              <a:t>Variables</a:t>
            </a:r>
            <a:endParaRPr>
              <a:latin typeface="Oxygen" panose="02000503000000000000" pitchFamily="2" charset="0"/>
            </a:endParaRPr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,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,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, 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are left, right, top and bottom coordinates of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Binary variable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1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iff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∊{1, … , m}, i.e.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	(1)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&lt; j			(3)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Oxygen" panose="02000503000000000000" pitchFamily="2" charset="0"/>
              </a:rPr>
              <a:t>CP model - Constraints</a:t>
            </a:r>
            <a:endParaRPr>
              <a:latin typeface="Oxygen" panose="02000503000000000000" pitchFamily="2" charset="0"/>
            </a:endParaRPr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	(2)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		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(4)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ik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			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	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(5)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  <a:latin typeface="Oxygen" panose="02000503000000000000" pitchFamily="2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  <a:latin typeface="Oxygen" panose="02000503000000000000" pitchFamily="2" charset="0"/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B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	(6)</a:t>
                </a:r>
                <a:endParaRPr sz="2200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6223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(1) If an item doesn’t rotate, its right = its left + its width and its top = its bottom + its height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(3) If two items are placed in the same bin, they can’t overlap each other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Constraints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(2) If the item rotates then its right = its left + its height and its top = its bottom + its width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(4) If one item is place in a bin then its right and top coordinates can’t exceed the bin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(5) Item </a:t>
            </a:r>
            <a:r>
              <a:rPr lang="en-US" sz="2100" b="1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</a:t>
            </a:r>
            <a:r>
              <a:rPr lang="en-US" sz="2100" b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endParaRPr sz="2100" b="1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(6) Bin </a:t>
            </a:r>
            <a:r>
              <a:rPr lang="en-US" sz="2100" b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 is used when at least one item is placed in it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MIP model - Constraints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 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 (1);		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 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(2)</a:t>
            </a:r>
            <a:endParaRPr lang="it-IT" sz="2200" b="1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 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					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(3)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052070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052070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 b="-4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796086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MIP model - Constraints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60039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33425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428329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 						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(4)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			(5)</a:t>
                </a:r>
                <a:endParaRPr lang="ar-AE" sz="2200" b="1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07488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≥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1  	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	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(6)</a:t>
                </a:r>
                <a:endParaRPr sz="2200" b="1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074885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755216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 </a:t>
                </a:r>
                <a:r>
                  <a:rPr lang="en-US" sz="2200" b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 =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755216"/>
                <a:ext cx="11245281" cy="1202725"/>
              </a:xfrm>
              <a:prstGeom prst="rect">
                <a:avLst/>
              </a:prstGeom>
              <a:blipFill>
                <a:blip r:embed="rId6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7007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xygen" panose="02000503000000000000" pitchFamily="2" charset="0"/>
              </a:rPr>
              <a:t>The quickness of heuristic + The completeness of backtracking</a:t>
            </a: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Heuristic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2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563420"/>
            <a:ext cx="3524988" cy="274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try to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 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along with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old rectangle(s)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that are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contained.</a:t>
            </a:r>
            <a:endParaRPr lang="en-US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Since there is no certain way to fix the places of all the rectangles, a 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backtracking algorithm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must be run to check.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6" y="1906371"/>
            <a:ext cx="23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Oxygen" panose="02000503000000090004" pitchFamily="2" charset="77"/>
                <a:cs typeface="Arima Madurai Medium" pitchFamily="2" charset="77"/>
              </a:rPr>
              <a:t>“Try to </a:t>
            </a:r>
            <a:r>
              <a:rPr lang="en-US" sz="2400" u="sng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sz="2200" u="sng" dirty="0">
                <a:solidFill>
                  <a:schemeClr val="accent5"/>
                </a:solidFill>
                <a:latin typeface="Oxygen" panose="02000503000000090004" pitchFamily="2" charset="77"/>
                <a:cs typeface="Arima Madurai Medium" pitchFamily="2" charset="77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990920"/>
            <a:ext cx="810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The heuristic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563420"/>
            <a:ext cx="3524988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by “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economic efficiency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(cost/area), in ascending order.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by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area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in descending order.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Note that the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loops in the next step iterate through those sorted lists.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1906371"/>
            <a:ext cx="75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252358" y="2743444"/>
            <a:ext cx="3707624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Initialize all cars, each </a:t>
            </a:r>
            <a:r>
              <a:rPr lang="en-US" dirty="0">
                <a:solidFill>
                  <a:schemeClr val="accent1"/>
                </a:solidFill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contains no rectangle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each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b="1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 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each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,</a:t>
            </a:r>
            <a:r>
              <a:rPr lang="en-US" b="1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 </a:t>
            </a:r>
            <a:r>
              <a:rPr lang="en-US" u="sng" dirty="0">
                <a:solidFill>
                  <a:schemeClr val="accent5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try</a:t>
            </a:r>
            <a:r>
              <a:rPr lang="en-US" u="sng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to 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if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fits,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it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break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car loop (to the next rectangle).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1906371"/>
            <a:ext cx="34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Best-fit (but sounds like first-fit)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9751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103314" y="2118202"/>
            <a:ext cx="3766381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If we sort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there will be </a:t>
            </a:r>
            <a:r>
              <a:rPr lang="en-US" b="1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fewer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to fit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since: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(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some </a:t>
            </a: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big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+ some </a:t>
            </a:r>
            <a:r>
              <a:rPr lang="en-US" i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&lt; a lot of </a:t>
            </a:r>
            <a:r>
              <a:rPr lang="en-US" i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</a:t>
            </a: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A certain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way to 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</a:t>
            </a:r>
            <a:r>
              <a:rPr lang="en-US" sz="18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educe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overall running time of the </a:t>
            </a:r>
            <a:r>
              <a:rPr lang="en-US" sz="18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backtrackin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 algorithm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  <a:endParaRPr lang="en-US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6" y="1461153"/>
            <a:ext cx="3214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Why sort rectangles?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545702"/>
            <a:ext cx="810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08060" y="2118202"/>
            <a:ext cx="3587161" cy="15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will be at the top of the car list.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largest rectangles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will be at the top of the rectangle 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1461153"/>
            <a:ext cx="75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301062" y="2298226"/>
            <a:ext cx="3658920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largest rectangles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will fit in some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When continue to iterate through next rectangles, some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smaller one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could fit in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best cars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too.</a:t>
            </a: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Try to use the </a:t>
            </a:r>
            <a:r>
              <a:rPr lang="en-US" sz="18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 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as much as possible.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1461153"/>
            <a:ext cx="34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Best-fit (but sounds like first-fit)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0" name="Group 551">
            <a:extLst>
              <a:ext uri="{FF2B5EF4-FFF2-40B4-BE49-F238E27FC236}">
                <a16:creationId xmlns:a16="http://schemas.microsoft.com/office/drawing/2014/main" id="{C989C007-873D-465D-A99C-1BBE695230B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101" name="Group 552">
              <a:extLst>
                <a:ext uri="{FF2B5EF4-FFF2-40B4-BE49-F238E27FC236}">
                  <a16:creationId xmlns:a16="http://schemas.microsoft.com/office/drawing/2014/main" id="{5BF05987-794F-4F00-82FE-9B13E0B4134A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0B876DB3-E004-49A8-8173-A7C4F20E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1D3B3CB-7255-472B-AFCC-CE431DDD0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25706015-0ABA-4826-BCD4-5A953ECD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7213E8D5-486B-4E8A-A349-3461539B2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E2254817-262E-4237-891F-9C2523B33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F018332B-D8AF-42FB-AC2D-D4154286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4EA4F536-75F0-493A-B23F-9F689077F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56EDD18F-5C99-43F8-836E-34EE1BFF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EFB7646E-32C1-4C13-A8E6-ECE3F2DF5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69D347C7-C00B-47A2-B4C8-4771D32C9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BD93BBD7-AE12-4CB8-8500-084C99356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4" name="Freeform 41">
                <a:extLst>
                  <a:ext uri="{FF2B5EF4-FFF2-40B4-BE49-F238E27FC236}">
                    <a16:creationId xmlns:a16="http://schemas.microsoft.com/office/drawing/2014/main" id="{968D73EB-7405-46E1-AA50-9A27749A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5" name="Freeform 42">
                <a:extLst>
                  <a:ext uri="{FF2B5EF4-FFF2-40B4-BE49-F238E27FC236}">
                    <a16:creationId xmlns:a16="http://schemas.microsoft.com/office/drawing/2014/main" id="{0ED56611-A628-4FC4-8BBA-66D88EDF2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6" name="Freeform 43">
                <a:extLst>
                  <a:ext uri="{FF2B5EF4-FFF2-40B4-BE49-F238E27FC236}">
                    <a16:creationId xmlns:a16="http://schemas.microsoft.com/office/drawing/2014/main" id="{A165CC24-CB96-46E8-BBFF-EC073D575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7" name="Freeform 44">
                <a:extLst>
                  <a:ext uri="{FF2B5EF4-FFF2-40B4-BE49-F238E27FC236}">
                    <a16:creationId xmlns:a16="http://schemas.microsoft.com/office/drawing/2014/main" id="{53262F99-68E5-4A68-A9CA-CEE6C9CFD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8" name="Freeform 45">
                <a:extLst>
                  <a:ext uri="{FF2B5EF4-FFF2-40B4-BE49-F238E27FC236}">
                    <a16:creationId xmlns:a16="http://schemas.microsoft.com/office/drawing/2014/main" id="{22EF6ACF-F4B6-4F3E-A014-32F459501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51EDB5D0-58EF-48C6-BC7E-5F62F78AD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0" name="Freeform 47">
                <a:extLst>
                  <a:ext uri="{FF2B5EF4-FFF2-40B4-BE49-F238E27FC236}">
                    <a16:creationId xmlns:a16="http://schemas.microsoft.com/office/drawing/2014/main" id="{B606B12E-C8A6-48BD-8282-B20FFB95D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1" name="Freeform 48">
                <a:extLst>
                  <a:ext uri="{FF2B5EF4-FFF2-40B4-BE49-F238E27FC236}">
                    <a16:creationId xmlns:a16="http://schemas.microsoft.com/office/drawing/2014/main" id="{248DEC89-6EEB-4FA2-91AA-82E888A74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2" name="Freeform 49">
                <a:extLst>
                  <a:ext uri="{FF2B5EF4-FFF2-40B4-BE49-F238E27FC236}">
                    <a16:creationId xmlns:a16="http://schemas.microsoft.com/office/drawing/2014/main" id="{FCFFB292-CB61-4794-844B-27441BC0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3" name="Freeform 50">
                <a:extLst>
                  <a:ext uri="{FF2B5EF4-FFF2-40B4-BE49-F238E27FC236}">
                    <a16:creationId xmlns:a16="http://schemas.microsoft.com/office/drawing/2014/main" id="{6CF587D9-8A3C-4CB5-87AF-82CA380A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4" name="Freeform 51">
                <a:extLst>
                  <a:ext uri="{FF2B5EF4-FFF2-40B4-BE49-F238E27FC236}">
                    <a16:creationId xmlns:a16="http://schemas.microsoft.com/office/drawing/2014/main" id="{5A0F38A1-76A9-4924-BCF7-C6701A8B0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5" name="Freeform 52">
                <a:extLst>
                  <a:ext uri="{FF2B5EF4-FFF2-40B4-BE49-F238E27FC236}">
                    <a16:creationId xmlns:a16="http://schemas.microsoft.com/office/drawing/2014/main" id="{3A9DB051-2008-4A7A-81DD-0EF0BF7CB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6" name="Freeform 53">
                <a:extLst>
                  <a:ext uri="{FF2B5EF4-FFF2-40B4-BE49-F238E27FC236}">
                    <a16:creationId xmlns:a16="http://schemas.microsoft.com/office/drawing/2014/main" id="{96ECC220-E857-4D27-9A04-D16A4E98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7" name="Freeform 54">
                <a:extLst>
                  <a:ext uri="{FF2B5EF4-FFF2-40B4-BE49-F238E27FC236}">
                    <a16:creationId xmlns:a16="http://schemas.microsoft.com/office/drawing/2014/main" id="{13022942-258B-4DE7-8DBF-332A65AF9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8" name="Freeform 55">
                <a:extLst>
                  <a:ext uri="{FF2B5EF4-FFF2-40B4-BE49-F238E27FC236}">
                    <a16:creationId xmlns:a16="http://schemas.microsoft.com/office/drawing/2014/main" id="{202139D6-08BC-467E-9BE1-E2DD0CBB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9" name="Freeform 56">
                <a:extLst>
                  <a:ext uri="{FF2B5EF4-FFF2-40B4-BE49-F238E27FC236}">
                    <a16:creationId xmlns:a16="http://schemas.microsoft.com/office/drawing/2014/main" id="{0ED7B25F-625F-4C19-9210-C5374FBC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30" name="Freeform 45">
                <a:extLst>
                  <a:ext uri="{FF2B5EF4-FFF2-40B4-BE49-F238E27FC236}">
                    <a16:creationId xmlns:a16="http://schemas.microsoft.com/office/drawing/2014/main" id="{AD21AE9B-663C-4C73-B61E-CBFE7B6AA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6CED2E64-8B97-472B-8F1A-5F6C0FF25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79059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xygen" panose="02000503000000000000" pitchFamily="2" charset="0"/>
              </a:rPr>
              <a:t>Practically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Analysis of algorithms</a:t>
            </a:r>
            <a:endParaRPr lang="en-US"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99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289670"/>
            <a:ext cx="581552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More than half of the tests are hard enough for the algorithm to exceed the time limit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295344"/>
            <a:ext cx="570195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solved instances are excellent in general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511137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CP model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39530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41670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419780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783064" y="4188946"/>
            <a:ext cx="580232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Fun fact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: Theoretically, for more than 500 rectangles, it might take years to centuries to find the optimal solution, can you wait?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31905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281693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75 tests, the model can solve 62, with a 120-second time limitation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9FA8EF2F-C57A-4108-95C0-23BDDEA6F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35" y="3260169"/>
            <a:ext cx="4614694" cy="3461021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7C274E2-6458-4354-9463-719DD935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35" y="147083"/>
            <a:ext cx="4614694" cy="34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08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sum of rental fees of 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69321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075786" y="2923938"/>
            <a:ext cx="3824186" cy="198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variations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simpler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11355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Oxygen" panose="02000503000000090004" pitchFamily="2" charset="77"/>
                <a:cs typeface="Arima Madurai Semi" pitchFamily="2" charset="77"/>
              </a:rPr>
              <a:t>Fun facts! </a:t>
            </a:r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57757" y="2923938"/>
            <a:ext cx="3340294" cy="12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they wrote “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898050" y="2923938"/>
            <a:ext cx="3824187" cy="236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original version of this problem is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one-dimensional (1D)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where</a:t>
            </a:r>
            <a:r>
              <a:rPr lang="en-US" sz="22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each item has a “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weight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instead of “</a:t>
            </a:r>
            <a:r>
              <a:rPr lang="en-US" sz="22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”. It is already an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NP-hard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2107</Words>
  <Application>Microsoft Office PowerPoint</Application>
  <PresentationFormat>Màn hình rộng</PresentationFormat>
  <Paragraphs>227</Paragraphs>
  <Slides>34</Slides>
  <Notes>29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Iosevka Term Extended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414</cp:revision>
  <dcterms:created xsi:type="dcterms:W3CDTF">2021-12-18T03:12:28Z</dcterms:created>
  <dcterms:modified xsi:type="dcterms:W3CDTF">2021-12-25T10:59:58Z</dcterms:modified>
</cp:coreProperties>
</file>