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40"/>
  </p:notesMasterIdLst>
  <p:sldIdLst>
    <p:sldId id="256" r:id="rId3"/>
    <p:sldId id="2039" r:id="rId4"/>
    <p:sldId id="262" r:id="rId5"/>
    <p:sldId id="2023" r:id="rId6"/>
    <p:sldId id="2040" r:id="rId7"/>
    <p:sldId id="2042" r:id="rId8"/>
    <p:sldId id="2043" r:id="rId9"/>
    <p:sldId id="263" r:id="rId10"/>
    <p:sldId id="2011" r:id="rId11"/>
    <p:sldId id="2046" r:id="rId12"/>
    <p:sldId id="2047" r:id="rId13"/>
    <p:sldId id="2048" r:id="rId14"/>
    <p:sldId id="2049" r:id="rId15"/>
    <p:sldId id="2050" r:id="rId16"/>
    <p:sldId id="2052" r:id="rId17"/>
    <p:sldId id="2053" r:id="rId18"/>
    <p:sldId id="2054" r:id="rId19"/>
    <p:sldId id="2055" r:id="rId20"/>
    <p:sldId id="2056" r:id="rId21"/>
    <p:sldId id="2057" r:id="rId22"/>
    <p:sldId id="2058" r:id="rId23"/>
    <p:sldId id="2059" r:id="rId24"/>
    <p:sldId id="2045" r:id="rId25"/>
    <p:sldId id="257" r:id="rId26"/>
    <p:sldId id="258" r:id="rId27"/>
    <p:sldId id="259" r:id="rId28"/>
    <p:sldId id="260" r:id="rId29"/>
    <p:sldId id="267" r:id="rId30"/>
    <p:sldId id="265" r:id="rId31"/>
    <p:sldId id="2060" r:id="rId32"/>
    <p:sldId id="2061" r:id="rId33"/>
    <p:sldId id="2062" r:id="rId34"/>
    <p:sldId id="2063" r:id="rId35"/>
    <p:sldId id="2064" r:id="rId36"/>
    <p:sldId id="2066" r:id="rId37"/>
    <p:sldId id="2065" r:id="rId38"/>
    <p:sldId id="202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91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343" autoAdjust="0"/>
  </p:normalViewPr>
  <p:slideViewPr>
    <p:cSldViewPr snapToGrid="0">
      <p:cViewPr varScale="1">
        <p:scale>
          <a:sx n="80" d="100"/>
          <a:sy n="80" d="100"/>
        </p:scale>
        <p:origin x="546" y="-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83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9E185-E91E-4CE1-A631-FC4B0A1C2FD8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4707D-54EE-4097-86F9-7E59B9D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8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707D-54EE-4097-86F9-7E59B9D25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93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445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342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0508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455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19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306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465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29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99d8ac71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1099d8ac7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99d8ac71c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1099d8ac71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8" name="Google Shape;178;g1099d8ac71c_0_6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99d8ac71c_0_2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g1099d8ac71c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2" name="Google Shape;332;g1099d8ac71c_0_228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294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3472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99d8ac71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g1099d8ac7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684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541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2638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99d8ac71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1099d8ac7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1332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965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707D-54EE-4097-86F9-7E59B9D25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551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36974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767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254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707D-54EE-4097-86F9-7E59B9D25D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39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99d8ac71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1099d8ac7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183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1879E4-2D9A-4FAE-AA84-47E76A30C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90EAA3C-1DE9-4735-A33A-6417892CE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B88C0E2-5E1B-4D03-B7BB-D6FF99C0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2C57FE8-25E1-4954-9DE6-7ED67DD6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8A8F9FF-9583-4327-82FF-20F83421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7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13F784-427B-4A8E-BC6E-FD3BF10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D76D1E4-A9F4-4352-95FC-2CA016612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82C290B-19EC-4988-A871-0DBA11C6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7BE9BF0-BE96-4BFC-A972-9ACA9F40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F4639D3-C65A-4638-BCED-615F91E4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5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746F5B1-6A8C-4B0F-A769-CE101D443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E30CDF9-52B9-48E0-AA4D-BA4AC5D2E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7B371B2-A283-4E8F-BB8A-77CE5425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813475B-EA7D-46D4-A24D-13ED4DC7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7DF38E0-4F5A-4503-BBDA-5091540D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43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1BFFE-E4B4-F243-8722-F04EDEC7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C61AE-7BCE-CB42-B025-A014ECB0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3E79F-F14E-F644-AAAF-0EF7ED90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175CD7A9-E177-EC4A-AD93-D5EC6334DA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40365" y="1679992"/>
            <a:ext cx="1904758" cy="337449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50601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B21401-94C2-DC4B-B9F4-33C7D70E93F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17812" y="1304364"/>
            <a:ext cx="4043185" cy="4354199"/>
          </a:xfrm>
          <a:custGeom>
            <a:avLst/>
            <a:gdLst>
              <a:gd name="connsiteX0" fmla="*/ 2340000 w 4680000"/>
              <a:gd name="connsiteY0" fmla="*/ 0 h 5040000"/>
              <a:gd name="connsiteX1" fmla="*/ 4680000 w 4680000"/>
              <a:gd name="connsiteY1" fmla="*/ 2520000 h 5040000"/>
              <a:gd name="connsiteX2" fmla="*/ 2340000 w 4680000"/>
              <a:gd name="connsiteY2" fmla="*/ 5040000 h 5040000"/>
              <a:gd name="connsiteX3" fmla="*/ 0 w 4680000"/>
              <a:gd name="connsiteY3" fmla="*/ 2520000 h 5040000"/>
              <a:gd name="connsiteX4" fmla="*/ 2340000 w 4680000"/>
              <a:gd name="connsiteY4" fmla="*/ 0 h 50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00" h="5040000">
                <a:moveTo>
                  <a:pt x="2340000" y="0"/>
                </a:moveTo>
                <a:cubicBezTo>
                  <a:pt x="3632346" y="0"/>
                  <a:pt x="4680000" y="1128242"/>
                  <a:pt x="4680000" y="2520000"/>
                </a:cubicBezTo>
                <a:cubicBezTo>
                  <a:pt x="4680000" y="3911758"/>
                  <a:pt x="3632346" y="5040000"/>
                  <a:pt x="2340000" y="5040000"/>
                </a:cubicBezTo>
                <a:cubicBezTo>
                  <a:pt x="1047654" y="5040000"/>
                  <a:pt x="0" y="3911758"/>
                  <a:pt x="0" y="2520000"/>
                </a:cubicBezTo>
                <a:cubicBezTo>
                  <a:pt x="0" y="1128242"/>
                  <a:pt x="1047654" y="0"/>
                  <a:pt x="234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84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646764"/>
      </p:ext>
    </p:extLst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9713079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C99133-722E-4F49-8964-548F2674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68F337-1182-4635-A3F1-60EFCF86C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4F46B11-C839-4BEA-A0EA-9046856A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DBB048B-E47F-4A77-BDB1-28A445AF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A4BD018-BF17-4C50-A620-4184C822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7CBD86-CC82-47EF-8F46-8C4463E0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95DB3DC-34C6-4BA4-91BF-36C12DC69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79FFB92-D3E5-4B18-B074-9F4EB86B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855B432-16C2-49F8-B7B0-838C4C9A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156AB91-1A81-492A-871F-D00FB16B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9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99EEC7-D9D7-49C9-A825-263F6822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52BCE50-6980-488E-9C13-6B9B19BCE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D79F67E-21A8-4ECE-B716-E8EB827D1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7A6A75B-974A-4FC8-B42A-8D972CD3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90B4ACA-711C-4AA0-AB14-98787969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2790277-262D-406B-A935-23D6D11A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0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23A416-D50E-4F85-9DA2-B5892DEC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652DC48-9709-428B-8BBB-F6DCF5A81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080376E-9333-480D-9B2E-42917D582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D6611D8-0663-468A-BB92-A7E0E720E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6F92F76-CC75-4C14-9B26-56E6C5F13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C9B9139-1052-4436-94BB-B3EC41DF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4D72578-2598-4D88-88F5-05281EE0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D2DD03D5-7BFF-46D2-94F0-2298DB66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1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DD44F9-A012-45B3-B9B6-6A8D7DE9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F250BA3-D962-4819-A7B0-0166D235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23934FB-9AF4-43BD-9399-FDB15FC9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5E17F38-A6BD-420A-B9DE-B4CD2695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7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EE2FA09-3FEF-4C21-BEA2-73EA9303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CF51903-8475-46B4-BF5A-F6B9D824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3C49D35-A660-4706-A975-9536CFDD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7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9B8BC4-1E18-4FF6-B6C1-7CCF3D38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E5EA42A-B1FF-4D8A-A23F-86499046B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101A09A-B1D8-465B-957B-63007FB23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3C65E15-BC6A-4FBE-A293-6FB71DDE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BF60FA7-F2AF-4439-B5E9-45FBE903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2D89F1F-6B44-4D85-AE49-3D4E6C78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1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D38CA0-0821-4158-B463-F7A71A2C1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3D47CDAD-FA84-4950-893C-5B2FB3FC3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81E8788-C23E-437E-8726-813B1D1A8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0C04CE2-C41D-4CD7-BCDF-2C805369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9983703-DEB0-45C6-8B79-7A905BDB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8CE2C5C-DD91-4AFE-AFA0-05CF6398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3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4B92C6E1-FF72-4261-AB10-4F7C8177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6F3B1DB-9849-4F6A-953E-29DF0D407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1120D8-14B5-4C09-B99F-0520E8123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347A7-C5AC-4633-BC3C-D75C9085109B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4ABB985-651E-438D-BCE6-D3FD561FB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94623F-EAF1-43AE-A84E-B6CB0F1DE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7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2021-12-25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tnminh/optimization-project" TargetMode="Externa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1583894" y="2212163"/>
            <a:ext cx="9042055" cy="18876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6600" b="1" spc="60" dirty="0">
                <a:solidFill>
                  <a:schemeClr val="tx2"/>
                </a:solidFill>
                <a:latin typeface="Oxygen" panose="02000503000000090004" pitchFamily="2" charset="77"/>
                <a:ea typeface="Roboto" panose="02000000000000000000" pitchFamily="2" charset="0"/>
                <a:cs typeface="Arima Madurai Black" pitchFamily="2" charset="77"/>
              </a:rPr>
              <a:t>General 2D Bin Packing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3056871" y="4157785"/>
            <a:ext cx="5918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latin typeface="Oxygen" panose="02000503000000090004" pitchFamily="2" charset="77"/>
                <a:cs typeface="Arima Madurai Light" pitchFamily="2" charset="77"/>
              </a:rPr>
              <a:t>A difficult but interesting problem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E8648B-05E4-744B-A6E5-38E22B706001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509" name="Freeform 3">
              <a:extLst>
                <a:ext uri="{FF2B5EF4-FFF2-40B4-BE49-F238E27FC236}">
                  <a16:creationId xmlns:a16="http://schemas.microsoft.com/office/drawing/2014/main" id="{49F1019D-5480-904A-A8D5-5BFAD92C44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4">
              <a:extLst>
                <a:ext uri="{FF2B5EF4-FFF2-40B4-BE49-F238E27FC236}">
                  <a16:creationId xmlns:a16="http://schemas.microsoft.com/office/drawing/2014/main" id="{BEDE8E6C-3857-EE45-81FE-B2ACC9458E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5">
              <a:extLst>
                <a:ext uri="{FF2B5EF4-FFF2-40B4-BE49-F238E27FC236}">
                  <a16:creationId xmlns:a16="http://schemas.microsoft.com/office/drawing/2014/main" id="{F287B8E3-4B74-6045-B97C-6F7E4D804A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6">
              <a:extLst>
                <a:ext uri="{FF2B5EF4-FFF2-40B4-BE49-F238E27FC236}">
                  <a16:creationId xmlns:a16="http://schemas.microsoft.com/office/drawing/2014/main" id="{2E419574-51A1-EF4A-B630-4F173C387B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7">
              <a:extLst>
                <a:ext uri="{FF2B5EF4-FFF2-40B4-BE49-F238E27FC236}">
                  <a16:creationId xmlns:a16="http://schemas.microsoft.com/office/drawing/2014/main" id="{21F449DC-A769-A942-97B4-E1BFAF3F08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8">
              <a:extLst>
                <a:ext uri="{FF2B5EF4-FFF2-40B4-BE49-F238E27FC236}">
                  <a16:creationId xmlns:a16="http://schemas.microsoft.com/office/drawing/2014/main" id="{6A4EBCEC-1A2E-2743-A26A-9C71ECBF78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9">
              <a:extLst>
                <a:ext uri="{FF2B5EF4-FFF2-40B4-BE49-F238E27FC236}">
                  <a16:creationId xmlns:a16="http://schemas.microsoft.com/office/drawing/2014/main" id="{268AFCDD-EF1A-CC4C-9E12-C5F86314F7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0">
              <a:extLst>
                <a:ext uri="{FF2B5EF4-FFF2-40B4-BE49-F238E27FC236}">
                  <a16:creationId xmlns:a16="http://schemas.microsoft.com/office/drawing/2014/main" id="{B2DA4C14-FF2A-BB4D-BCEF-2294DE51F3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1">
              <a:extLst>
                <a:ext uri="{FF2B5EF4-FFF2-40B4-BE49-F238E27FC236}">
                  <a16:creationId xmlns:a16="http://schemas.microsoft.com/office/drawing/2014/main" id="{154F797D-3914-6248-95D6-DABE25AC71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2">
              <a:extLst>
                <a:ext uri="{FF2B5EF4-FFF2-40B4-BE49-F238E27FC236}">
                  <a16:creationId xmlns:a16="http://schemas.microsoft.com/office/drawing/2014/main" id="{37329D26-B102-D44C-B414-323FE64862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3">
              <a:extLst>
                <a:ext uri="{FF2B5EF4-FFF2-40B4-BE49-F238E27FC236}">
                  <a16:creationId xmlns:a16="http://schemas.microsoft.com/office/drawing/2014/main" id="{9BE148CC-C266-E442-AF8B-9C69AE7800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4">
              <a:extLst>
                <a:ext uri="{FF2B5EF4-FFF2-40B4-BE49-F238E27FC236}">
                  <a16:creationId xmlns:a16="http://schemas.microsoft.com/office/drawing/2014/main" id="{BD24DC5A-DAD6-6B48-8B67-7D1CA8EDD5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5">
              <a:extLst>
                <a:ext uri="{FF2B5EF4-FFF2-40B4-BE49-F238E27FC236}">
                  <a16:creationId xmlns:a16="http://schemas.microsoft.com/office/drawing/2014/main" id="{A0F017C6-504E-634E-9398-A437F7C58F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6">
              <a:extLst>
                <a:ext uri="{FF2B5EF4-FFF2-40B4-BE49-F238E27FC236}">
                  <a16:creationId xmlns:a16="http://schemas.microsoft.com/office/drawing/2014/main" id="{454336F5-D234-BB42-A0B8-4B0F8A2943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7">
              <a:extLst>
                <a:ext uri="{FF2B5EF4-FFF2-40B4-BE49-F238E27FC236}">
                  <a16:creationId xmlns:a16="http://schemas.microsoft.com/office/drawing/2014/main" id="{5128333F-41D4-004C-8C57-23CF5DC2C1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8">
              <a:extLst>
                <a:ext uri="{FF2B5EF4-FFF2-40B4-BE49-F238E27FC236}">
                  <a16:creationId xmlns:a16="http://schemas.microsoft.com/office/drawing/2014/main" id="{5ADB1F8C-1C20-5E42-9A1B-A247F5A1D3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19">
              <a:extLst>
                <a:ext uri="{FF2B5EF4-FFF2-40B4-BE49-F238E27FC236}">
                  <a16:creationId xmlns:a16="http://schemas.microsoft.com/office/drawing/2014/main" id="{086B9D92-3AB4-7643-B724-8C31942202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0">
              <a:extLst>
                <a:ext uri="{FF2B5EF4-FFF2-40B4-BE49-F238E27FC236}">
                  <a16:creationId xmlns:a16="http://schemas.microsoft.com/office/drawing/2014/main" id="{A897A516-031B-784C-896F-705C99977F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1">
              <a:extLst>
                <a:ext uri="{FF2B5EF4-FFF2-40B4-BE49-F238E27FC236}">
                  <a16:creationId xmlns:a16="http://schemas.microsoft.com/office/drawing/2014/main" id="{2242BDD5-9E46-6B4C-B5DE-A50D0E1BC8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2">
              <a:extLst>
                <a:ext uri="{FF2B5EF4-FFF2-40B4-BE49-F238E27FC236}">
                  <a16:creationId xmlns:a16="http://schemas.microsoft.com/office/drawing/2014/main" id="{667243EC-7B10-3A48-9474-32F2487AF6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3">
              <a:extLst>
                <a:ext uri="{FF2B5EF4-FFF2-40B4-BE49-F238E27FC236}">
                  <a16:creationId xmlns:a16="http://schemas.microsoft.com/office/drawing/2014/main" id="{130E19D5-906B-9449-B79A-AE853793ED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4">
              <a:extLst>
                <a:ext uri="{FF2B5EF4-FFF2-40B4-BE49-F238E27FC236}">
                  <a16:creationId xmlns:a16="http://schemas.microsoft.com/office/drawing/2014/main" id="{9B8513A6-39DE-BB4E-BA3D-9EDC1CE1D8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5">
              <a:extLst>
                <a:ext uri="{FF2B5EF4-FFF2-40B4-BE49-F238E27FC236}">
                  <a16:creationId xmlns:a16="http://schemas.microsoft.com/office/drawing/2014/main" id="{EB8E60C4-0849-5347-8BC0-330606B2A1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6">
              <a:extLst>
                <a:ext uri="{FF2B5EF4-FFF2-40B4-BE49-F238E27FC236}">
                  <a16:creationId xmlns:a16="http://schemas.microsoft.com/office/drawing/2014/main" id="{74CA955A-CF11-6743-8E40-799DB484EA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7">
              <a:extLst>
                <a:ext uri="{FF2B5EF4-FFF2-40B4-BE49-F238E27FC236}">
                  <a16:creationId xmlns:a16="http://schemas.microsoft.com/office/drawing/2014/main" id="{68CEB07D-462D-A045-959A-54A237E3AE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8">
              <a:extLst>
                <a:ext uri="{FF2B5EF4-FFF2-40B4-BE49-F238E27FC236}">
                  <a16:creationId xmlns:a16="http://schemas.microsoft.com/office/drawing/2014/main" id="{0E18F2DC-87BA-554C-A181-92FF3048B4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1F8664BF-1B75-BD45-B589-9BC722B0F3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4">
              <a:extLst>
                <a:ext uri="{FF2B5EF4-FFF2-40B4-BE49-F238E27FC236}">
                  <a16:creationId xmlns:a16="http://schemas.microsoft.com/office/drawing/2014/main" id="{7772CF04-DBF7-5841-B522-4706AB8EA4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6">
              <a:extLst>
                <a:ext uri="{FF2B5EF4-FFF2-40B4-BE49-F238E27FC236}">
                  <a16:creationId xmlns:a16="http://schemas.microsoft.com/office/drawing/2014/main" id="{42AAB095-ED54-604B-ADAA-8C048B5223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9BAC31-94BA-6E47-87E0-6526357D088A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538" name="Freeform 30">
              <a:extLst>
                <a:ext uri="{FF2B5EF4-FFF2-40B4-BE49-F238E27FC236}">
                  <a16:creationId xmlns:a16="http://schemas.microsoft.com/office/drawing/2014/main" id="{0CD761A4-028C-AC4B-9045-89255FC189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31">
              <a:extLst>
                <a:ext uri="{FF2B5EF4-FFF2-40B4-BE49-F238E27FC236}">
                  <a16:creationId xmlns:a16="http://schemas.microsoft.com/office/drawing/2014/main" id="{8F344185-59DA-F64F-88E3-901795C4BD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32">
              <a:extLst>
                <a:ext uri="{FF2B5EF4-FFF2-40B4-BE49-F238E27FC236}">
                  <a16:creationId xmlns:a16="http://schemas.microsoft.com/office/drawing/2014/main" id="{8B511EFA-9D6D-3B48-B197-45A5B841A0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33">
              <a:extLst>
                <a:ext uri="{FF2B5EF4-FFF2-40B4-BE49-F238E27FC236}">
                  <a16:creationId xmlns:a16="http://schemas.microsoft.com/office/drawing/2014/main" id="{F2788810-3763-9C48-9F2D-2C6BC06303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34">
              <a:extLst>
                <a:ext uri="{FF2B5EF4-FFF2-40B4-BE49-F238E27FC236}">
                  <a16:creationId xmlns:a16="http://schemas.microsoft.com/office/drawing/2014/main" id="{11780D2B-287C-B348-A576-51D1C8B94A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35">
              <a:extLst>
                <a:ext uri="{FF2B5EF4-FFF2-40B4-BE49-F238E27FC236}">
                  <a16:creationId xmlns:a16="http://schemas.microsoft.com/office/drawing/2014/main" id="{E4E2DC14-06DC-B945-8A43-88F188A00D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36">
              <a:extLst>
                <a:ext uri="{FF2B5EF4-FFF2-40B4-BE49-F238E27FC236}">
                  <a16:creationId xmlns:a16="http://schemas.microsoft.com/office/drawing/2014/main" id="{A1355DF6-901E-C244-8722-8B52B6F526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37">
              <a:extLst>
                <a:ext uri="{FF2B5EF4-FFF2-40B4-BE49-F238E27FC236}">
                  <a16:creationId xmlns:a16="http://schemas.microsoft.com/office/drawing/2014/main" id="{889F3AE9-BCE8-7A4E-AA58-2F76F3A431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38">
              <a:extLst>
                <a:ext uri="{FF2B5EF4-FFF2-40B4-BE49-F238E27FC236}">
                  <a16:creationId xmlns:a16="http://schemas.microsoft.com/office/drawing/2014/main" id="{9D7CC14B-8EBF-F74B-982A-0A7F36DD6C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39">
              <a:extLst>
                <a:ext uri="{FF2B5EF4-FFF2-40B4-BE49-F238E27FC236}">
                  <a16:creationId xmlns:a16="http://schemas.microsoft.com/office/drawing/2014/main" id="{5B4BE774-D490-1445-8D60-48C974AF99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40">
              <a:extLst>
                <a:ext uri="{FF2B5EF4-FFF2-40B4-BE49-F238E27FC236}">
                  <a16:creationId xmlns:a16="http://schemas.microsoft.com/office/drawing/2014/main" id="{30B15102-DA17-D94C-BB76-C346EFFE39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41">
              <a:extLst>
                <a:ext uri="{FF2B5EF4-FFF2-40B4-BE49-F238E27FC236}">
                  <a16:creationId xmlns:a16="http://schemas.microsoft.com/office/drawing/2014/main" id="{9957810C-4E64-084E-97E6-336974D9B3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2">
              <a:extLst>
                <a:ext uri="{FF2B5EF4-FFF2-40B4-BE49-F238E27FC236}">
                  <a16:creationId xmlns:a16="http://schemas.microsoft.com/office/drawing/2014/main" id="{81816E59-A221-854A-81B0-364670B657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43">
              <a:extLst>
                <a:ext uri="{FF2B5EF4-FFF2-40B4-BE49-F238E27FC236}">
                  <a16:creationId xmlns:a16="http://schemas.microsoft.com/office/drawing/2014/main" id="{29F136A8-8EF3-B047-9D76-A641FB5C64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2" name="Freeform 44">
              <a:extLst>
                <a:ext uri="{FF2B5EF4-FFF2-40B4-BE49-F238E27FC236}">
                  <a16:creationId xmlns:a16="http://schemas.microsoft.com/office/drawing/2014/main" id="{ACCF8BE8-8837-6947-B736-9C40397D30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3" name="Freeform 45">
              <a:extLst>
                <a:ext uri="{FF2B5EF4-FFF2-40B4-BE49-F238E27FC236}">
                  <a16:creationId xmlns:a16="http://schemas.microsoft.com/office/drawing/2014/main" id="{5DDC2198-6114-054B-B520-8CDFC3DBB8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4" name="Freeform 46">
              <a:extLst>
                <a:ext uri="{FF2B5EF4-FFF2-40B4-BE49-F238E27FC236}">
                  <a16:creationId xmlns:a16="http://schemas.microsoft.com/office/drawing/2014/main" id="{6D8CDA21-D34B-4749-A73A-3A8A19849E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5" name="Freeform 47">
              <a:extLst>
                <a:ext uri="{FF2B5EF4-FFF2-40B4-BE49-F238E27FC236}">
                  <a16:creationId xmlns:a16="http://schemas.microsoft.com/office/drawing/2014/main" id="{319BF156-187F-934A-A946-A8BC94215F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6" name="Freeform 48">
              <a:extLst>
                <a:ext uri="{FF2B5EF4-FFF2-40B4-BE49-F238E27FC236}">
                  <a16:creationId xmlns:a16="http://schemas.microsoft.com/office/drawing/2014/main" id="{D971D588-8610-884A-A7AE-EBB5F77060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7" name="Freeform 49">
              <a:extLst>
                <a:ext uri="{FF2B5EF4-FFF2-40B4-BE49-F238E27FC236}">
                  <a16:creationId xmlns:a16="http://schemas.microsoft.com/office/drawing/2014/main" id="{3C036891-BF5B-034B-8441-D3E8DE7E13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8" name="Freeform 50">
              <a:extLst>
                <a:ext uri="{FF2B5EF4-FFF2-40B4-BE49-F238E27FC236}">
                  <a16:creationId xmlns:a16="http://schemas.microsoft.com/office/drawing/2014/main" id="{469A268C-6294-D645-ABB8-B639094BCF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9" name="Freeform 51">
              <a:extLst>
                <a:ext uri="{FF2B5EF4-FFF2-40B4-BE49-F238E27FC236}">
                  <a16:creationId xmlns:a16="http://schemas.microsoft.com/office/drawing/2014/main" id="{A46AC52C-0EE6-1845-9225-DD0B553113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0" name="Freeform 52">
              <a:extLst>
                <a:ext uri="{FF2B5EF4-FFF2-40B4-BE49-F238E27FC236}">
                  <a16:creationId xmlns:a16="http://schemas.microsoft.com/office/drawing/2014/main" id="{49F186D9-CB6D-F645-9DA6-CB8D8923D3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1" name="Freeform 53">
              <a:extLst>
                <a:ext uri="{FF2B5EF4-FFF2-40B4-BE49-F238E27FC236}">
                  <a16:creationId xmlns:a16="http://schemas.microsoft.com/office/drawing/2014/main" id="{318403F9-D4EC-104F-BF18-E0EDAC8592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2" name="Freeform 54">
              <a:extLst>
                <a:ext uri="{FF2B5EF4-FFF2-40B4-BE49-F238E27FC236}">
                  <a16:creationId xmlns:a16="http://schemas.microsoft.com/office/drawing/2014/main" id="{7BAE798E-C117-0046-BAF7-385753F5EE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3" name="Freeform 55">
              <a:extLst>
                <a:ext uri="{FF2B5EF4-FFF2-40B4-BE49-F238E27FC236}">
                  <a16:creationId xmlns:a16="http://schemas.microsoft.com/office/drawing/2014/main" id="{0B1217CE-191E-1442-BB42-C8AEEAB701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4" name="Freeform 56">
              <a:extLst>
                <a:ext uri="{FF2B5EF4-FFF2-40B4-BE49-F238E27FC236}">
                  <a16:creationId xmlns:a16="http://schemas.microsoft.com/office/drawing/2014/main" id="{2B3DED1A-5699-7E40-B64C-F298540553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5" name="Freeform 45">
              <a:extLst>
                <a:ext uri="{FF2B5EF4-FFF2-40B4-BE49-F238E27FC236}">
                  <a16:creationId xmlns:a16="http://schemas.microsoft.com/office/drawing/2014/main" id="{BC158A68-E172-8841-8953-9895A773E6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31">
              <a:extLst>
                <a:ext uri="{FF2B5EF4-FFF2-40B4-BE49-F238E27FC236}">
                  <a16:creationId xmlns:a16="http://schemas.microsoft.com/office/drawing/2014/main" id="{5184C0BF-B4A7-294F-A7A3-F87ACA8FD0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1583894" y="3109844"/>
            <a:ext cx="9042055" cy="99001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6600" b="1" spc="60" dirty="0">
                <a:solidFill>
                  <a:schemeClr val="tx2"/>
                </a:solidFill>
                <a:latin typeface="Oxygen" panose="02000503000000090004" pitchFamily="2" charset="77"/>
                <a:ea typeface="Roboto" panose="02000000000000000000" pitchFamily="2" charset="0"/>
                <a:cs typeface="Arima Madurai Black" pitchFamily="2" charset="77"/>
              </a:rPr>
              <a:t>Input specification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E8648B-05E4-744B-A6E5-38E22B706001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509" name="Freeform 3">
              <a:extLst>
                <a:ext uri="{FF2B5EF4-FFF2-40B4-BE49-F238E27FC236}">
                  <a16:creationId xmlns:a16="http://schemas.microsoft.com/office/drawing/2014/main" id="{49F1019D-5480-904A-A8D5-5BFAD92C44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4">
              <a:extLst>
                <a:ext uri="{FF2B5EF4-FFF2-40B4-BE49-F238E27FC236}">
                  <a16:creationId xmlns:a16="http://schemas.microsoft.com/office/drawing/2014/main" id="{BEDE8E6C-3857-EE45-81FE-B2ACC9458E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5">
              <a:extLst>
                <a:ext uri="{FF2B5EF4-FFF2-40B4-BE49-F238E27FC236}">
                  <a16:creationId xmlns:a16="http://schemas.microsoft.com/office/drawing/2014/main" id="{F287B8E3-4B74-6045-B97C-6F7E4D804A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6">
              <a:extLst>
                <a:ext uri="{FF2B5EF4-FFF2-40B4-BE49-F238E27FC236}">
                  <a16:creationId xmlns:a16="http://schemas.microsoft.com/office/drawing/2014/main" id="{2E419574-51A1-EF4A-B630-4F173C387B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7">
              <a:extLst>
                <a:ext uri="{FF2B5EF4-FFF2-40B4-BE49-F238E27FC236}">
                  <a16:creationId xmlns:a16="http://schemas.microsoft.com/office/drawing/2014/main" id="{21F449DC-A769-A942-97B4-E1BFAF3F08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8">
              <a:extLst>
                <a:ext uri="{FF2B5EF4-FFF2-40B4-BE49-F238E27FC236}">
                  <a16:creationId xmlns:a16="http://schemas.microsoft.com/office/drawing/2014/main" id="{6A4EBCEC-1A2E-2743-A26A-9C71ECBF78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9">
              <a:extLst>
                <a:ext uri="{FF2B5EF4-FFF2-40B4-BE49-F238E27FC236}">
                  <a16:creationId xmlns:a16="http://schemas.microsoft.com/office/drawing/2014/main" id="{268AFCDD-EF1A-CC4C-9E12-C5F86314F7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0">
              <a:extLst>
                <a:ext uri="{FF2B5EF4-FFF2-40B4-BE49-F238E27FC236}">
                  <a16:creationId xmlns:a16="http://schemas.microsoft.com/office/drawing/2014/main" id="{B2DA4C14-FF2A-BB4D-BCEF-2294DE51F3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1">
              <a:extLst>
                <a:ext uri="{FF2B5EF4-FFF2-40B4-BE49-F238E27FC236}">
                  <a16:creationId xmlns:a16="http://schemas.microsoft.com/office/drawing/2014/main" id="{154F797D-3914-6248-95D6-DABE25AC71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2">
              <a:extLst>
                <a:ext uri="{FF2B5EF4-FFF2-40B4-BE49-F238E27FC236}">
                  <a16:creationId xmlns:a16="http://schemas.microsoft.com/office/drawing/2014/main" id="{37329D26-B102-D44C-B414-323FE64862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3">
              <a:extLst>
                <a:ext uri="{FF2B5EF4-FFF2-40B4-BE49-F238E27FC236}">
                  <a16:creationId xmlns:a16="http://schemas.microsoft.com/office/drawing/2014/main" id="{9BE148CC-C266-E442-AF8B-9C69AE7800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4">
              <a:extLst>
                <a:ext uri="{FF2B5EF4-FFF2-40B4-BE49-F238E27FC236}">
                  <a16:creationId xmlns:a16="http://schemas.microsoft.com/office/drawing/2014/main" id="{BD24DC5A-DAD6-6B48-8B67-7D1CA8EDD5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5">
              <a:extLst>
                <a:ext uri="{FF2B5EF4-FFF2-40B4-BE49-F238E27FC236}">
                  <a16:creationId xmlns:a16="http://schemas.microsoft.com/office/drawing/2014/main" id="{A0F017C6-504E-634E-9398-A437F7C58F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6">
              <a:extLst>
                <a:ext uri="{FF2B5EF4-FFF2-40B4-BE49-F238E27FC236}">
                  <a16:creationId xmlns:a16="http://schemas.microsoft.com/office/drawing/2014/main" id="{454336F5-D234-BB42-A0B8-4B0F8A2943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7">
              <a:extLst>
                <a:ext uri="{FF2B5EF4-FFF2-40B4-BE49-F238E27FC236}">
                  <a16:creationId xmlns:a16="http://schemas.microsoft.com/office/drawing/2014/main" id="{5128333F-41D4-004C-8C57-23CF5DC2C1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8">
              <a:extLst>
                <a:ext uri="{FF2B5EF4-FFF2-40B4-BE49-F238E27FC236}">
                  <a16:creationId xmlns:a16="http://schemas.microsoft.com/office/drawing/2014/main" id="{5ADB1F8C-1C20-5E42-9A1B-A247F5A1D3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19">
              <a:extLst>
                <a:ext uri="{FF2B5EF4-FFF2-40B4-BE49-F238E27FC236}">
                  <a16:creationId xmlns:a16="http://schemas.microsoft.com/office/drawing/2014/main" id="{086B9D92-3AB4-7643-B724-8C31942202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0">
              <a:extLst>
                <a:ext uri="{FF2B5EF4-FFF2-40B4-BE49-F238E27FC236}">
                  <a16:creationId xmlns:a16="http://schemas.microsoft.com/office/drawing/2014/main" id="{A897A516-031B-784C-896F-705C99977F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1">
              <a:extLst>
                <a:ext uri="{FF2B5EF4-FFF2-40B4-BE49-F238E27FC236}">
                  <a16:creationId xmlns:a16="http://schemas.microsoft.com/office/drawing/2014/main" id="{2242BDD5-9E46-6B4C-B5DE-A50D0E1BC8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2">
              <a:extLst>
                <a:ext uri="{FF2B5EF4-FFF2-40B4-BE49-F238E27FC236}">
                  <a16:creationId xmlns:a16="http://schemas.microsoft.com/office/drawing/2014/main" id="{667243EC-7B10-3A48-9474-32F2487AF6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3">
              <a:extLst>
                <a:ext uri="{FF2B5EF4-FFF2-40B4-BE49-F238E27FC236}">
                  <a16:creationId xmlns:a16="http://schemas.microsoft.com/office/drawing/2014/main" id="{130E19D5-906B-9449-B79A-AE853793ED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4">
              <a:extLst>
                <a:ext uri="{FF2B5EF4-FFF2-40B4-BE49-F238E27FC236}">
                  <a16:creationId xmlns:a16="http://schemas.microsoft.com/office/drawing/2014/main" id="{9B8513A6-39DE-BB4E-BA3D-9EDC1CE1D8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5">
              <a:extLst>
                <a:ext uri="{FF2B5EF4-FFF2-40B4-BE49-F238E27FC236}">
                  <a16:creationId xmlns:a16="http://schemas.microsoft.com/office/drawing/2014/main" id="{EB8E60C4-0849-5347-8BC0-330606B2A1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6">
              <a:extLst>
                <a:ext uri="{FF2B5EF4-FFF2-40B4-BE49-F238E27FC236}">
                  <a16:creationId xmlns:a16="http://schemas.microsoft.com/office/drawing/2014/main" id="{74CA955A-CF11-6743-8E40-799DB484EA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7">
              <a:extLst>
                <a:ext uri="{FF2B5EF4-FFF2-40B4-BE49-F238E27FC236}">
                  <a16:creationId xmlns:a16="http://schemas.microsoft.com/office/drawing/2014/main" id="{68CEB07D-462D-A045-959A-54A237E3AE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8">
              <a:extLst>
                <a:ext uri="{FF2B5EF4-FFF2-40B4-BE49-F238E27FC236}">
                  <a16:creationId xmlns:a16="http://schemas.microsoft.com/office/drawing/2014/main" id="{0E18F2DC-87BA-554C-A181-92FF3048B4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1F8664BF-1B75-BD45-B589-9BC722B0F3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4">
              <a:extLst>
                <a:ext uri="{FF2B5EF4-FFF2-40B4-BE49-F238E27FC236}">
                  <a16:creationId xmlns:a16="http://schemas.microsoft.com/office/drawing/2014/main" id="{7772CF04-DBF7-5841-B522-4706AB8EA4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6">
              <a:extLst>
                <a:ext uri="{FF2B5EF4-FFF2-40B4-BE49-F238E27FC236}">
                  <a16:creationId xmlns:a16="http://schemas.microsoft.com/office/drawing/2014/main" id="{42AAB095-ED54-604B-ADAA-8C048B5223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9BAC31-94BA-6E47-87E0-6526357D088A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538" name="Freeform 30">
              <a:extLst>
                <a:ext uri="{FF2B5EF4-FFF2-40B4-BE49-F238E27FC236}">
                  <a16:creationId xmlns:a16="http://schemas.microsoft.com/office/drawing/2014/main" id="{0CD761A4-028C-AC4B-9045-89255FC189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31">
              <a:extLst>
                <a:ext uri="{FF2B5EF4-FFF2-40B4-BE49-F238E27FC236}">
                  <a16:creationId xmlns:a16="http://schemas.microsoft.com/office/drawing/2014/main" id="{8F344185-59DA-F64F-88E3-901795C4BD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32">
              <a:extLst>
                <a:ext uri="{FF2B5EF4-FFF2-40B4-BE49-F238E27FC236}">
                  <a16:creationId xmlns:a16="http://schemas.microsoft.com/office/drawing/2014/main" id="{8B511EFA-9D6D-3B48-B197-45A5B841A0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33">
              <a:extLst>
                <a:ext uri="{FF2B5EF4-FFF2-40B4-BE49-F238E27FC236}">
                  <a16:creationId xmlns:a16="http://schemas.microsoft.com/office/drawing/2014/main" id="{F2788810-3763-9C48-9F2D-2C6BC06303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34">
              <a:extLst>
                <a:ext uri="{FF2B5EF4-FFF2-40B4-BE49-F238E27FC236}">
                  <a16:creationId xmlns:a16="http://schemas.microsoft.com/office/drawing/2014/main" id="{11780D2B-287C-B348-A576-51D1C8B94A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35">
              <a:extLst>
                <a:ext uri="{FF2B5EF4-FFF2-40B4-BE49-F238E27FC236}">
                  <a16:creationId xmlns:a16="http://schemas.microsoft.com/office/drawing/2014/main" id="{E4E2DC14-06DC-B945-8A43-88F188A00D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36">
              <a:extLst>
                <a:ext uri="{FF2B5EF4-FFF2-40B4-BE49-F238E27FC236}">
                  <a16:creationId xmlns:a16="http://schemas.microsoft.com/office/drawing/2014/main" id="{A1355DF6-901E-C244-8722-8B52B6F526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37">
              <a:extLst>
                <a:ext uri="{FF2B5EF4-FFF2-40B4-BE49-F238E27FC236}">
                  <a16:creationId xmlns:a16="http://schemas.microsoft.com/office/drawing/2014/main" id="{889F3AE9-BCE8-7A4E-AA58-2F76F3A431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38">
              <a:extLst>
                <a:ext uri="{FF2B5EF4-FFF2-40B4-BE49-F238E27FC236}">
                  <a16:creationId xmlns:a16="http://schemas.microsoft.com/office/drawing/2014/main" id="{9D7CC14B-8EBF-F74B-982A-0A7F36DD6C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39">
              <a:extLst>
                <a:ext uri="{FF2B5EF4-FFF2-40B4-BE49-F238E27FC236}">
                  <a16:creationId xmlns:a16="http://schemas.microsoft.com/office/drawing/2014/main" id="{5B4BE774-D490-1445-8D60-48C974AF99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40">
              <a:extLst>
                <a:ext uri="{FF2B5EF4-FFF2-40B4-BE49-F238E27FC236}">
                  <a16:creationId xmlns:a16="http://schemas.microsoft.com/office/drawing/2014/main" id="{30B15102-DA17-D94C-BB76-C346EFFE39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41">
              <a:extLst>
                <a:ext uri="{FF2B5EF4-FFF2-40B4-BE49-F238E27FC236}">
                  <a16:creationId xmlns:a16="http://schemas.microsoft.com/office/drawing/2014/main" id="{9957810C-4E64-084E-97E6-336974D9B3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2">
              <a:extLst>
                <a:ext uri="{FF2B5EF4-FFF2-40B4-BE49-F238E27FC236}">
                  <a16:creationId xmlns:a16="http://schemas.microsoft.com/office/drawing/2014/main" id="{81816E59-A221-854A-81B0-364670B657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43">
              <a:extLst>
                <a:ext uri="{FF2B5EF4-FFF2-40B4-BE49-F238E27FC236}">
                  <a16:creationId xmlns:a16="http://schemas.microsoft.com/office/drawing/2014/main" id="{29F136A8-8EF3-B047-9D76-A641FB5C64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2" name="Freeform 44">
              <a:extLst>
                <a:ext uri="{FF2B5EF4-FFF2-40B4-BE49-F238E27FC236}">
                  <a16:creationId xmlns:a16="http://schemas.microsoft.com/office/drawing/2014/main" id="{ACCF8BE8-8837-6947-B736-9C40397D30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3" name="Freeform 45">
              <a:extLst>
                <a:ext uri="{FF2B5EF4-FFF2-40B4-BE49-F238E27FC236}">
                  <a16:creationId xmlns:a16="http://schemas.microsoft.com/office/drawing/2014/main" id="{5DDC2198-6114-054B-B520-8CDFC3DBB8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4" name="Freeform 46">
              <a:extLst>
                <a:ext uri="{FF2B5EF4-FFF2-40B4-BE49-F238E27FC236}">
                  <a16:creationId xmlns:a16="http://schemas.microsoft.com/office/drawing/2014/main" id="{6D8CDA21-D34B-4749-A73A-3A8A19849E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5" name="Freeform 47">
              <a:extLst>
                <a:ext uri="{FF2B5EF4-FFF2-40B4-BE49-F238E27FC236}">
                  <a16:creationId xmlns:a16="http://schemas.microsoft.com/office/drawing/2014/main" id="{319BF156-187F-934A-A946-A8BC94215F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6" name="Freeform 48">
              <a:extLst>
                <a:ext uri="{FF2B5EF4-FFF2-40B4-BE49-F238E27FC236}">
                  <a16:creationId xmlns:a16="http://schemas.microsoft.com/office/drawing/2014/main" id="{D971D588-8610-884A-A7AE-EBB5F77060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7" name="Freeform 49">
              <a:extLst>
                <a:ext uri="{FF2B5EF4-FFF2-40B4-BE49-F238E27FC236}">
                  <a16:creationId xmlns:a16="http://schemas.microsoft.com/office/drawing/2014/main" id="{3C036891-BF5B-034B-8441-D3E8DE7E13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8" name="Freeform 50">
              <a:extLst>
                <a:ext uri="{FF2B5EF4-FFF2-40B4-BE49-F238E27FC236}">
                  <a16:creationId xmlns:a16="http://schemas.microsoft.com/office/drawing/2014/main" id="{469A268C-6294-D645-ABB8-B639094BCF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9" name="Freeform 51">
              <a:extLst>
                <a:ext uri="{FF2B5EF4-FFF2-40B4-BE49-F238E27FC236}">
                  <a16:creationId xmlns:a16="http://schemas.microsoft.com/office/drawing/2014/main" id="{A46AC52C-0EE6-1845-9225-DD0B553113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0" name="Freeform 52">
              <a:extLst>
                <a:ext uri="{FF2B5EF4-FFF2-40B4-BE49-F238E27FC236}">
                  <a16:creationId xmlns:a16="http://schemas.microsoft.com/office/drawing/2014/main" id="{49F186D9-CB6D-F645-9DA6-CB8D8923D3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1" name="Freeform 53">
              <a:extLst>
                <a:ext uri="{FF2B5EF4-FFF2-40B4-BE49-F238E27FC236}">
                  <a16:creationId xmlns:a16="http://schemas.microsoft.com/office/drawing/2014/main" id="{318403F9-D4EC-104F-BF18-E0EDAC8592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2" name="Freeform 54">
              <a:extLst>
                <a:ext uri="{FF2B5EF4-FFF2-40B4-BE49-F238E27FC236}">
                  <a16:creationId xmlns:a16="http://schemas.microsoft.com/office/drawing/2014/main" id="{7BAE798E-C117-0046-BAF7-385753F5EE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3" name="Freeform 55">
              <a:extLst>
                <a:ext uri="{FF2B5EF4-FFF2-40B4-BE49-F238E27FC236}">
                  <a16:creationId xmlns:a16="http://schemas.microsoft.com/office/drawing/2014/main" id="{0B1217CE-191E-1442-BB42-C8AEEAB701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4" name="Freeform 56">
              <a:extLst>
                <a:ext uri="{FF2B5EF4-FFF2-40B4-BE49-F238E27FC236}">
                  <a16:creationId xmlns:a16="http://schemas.microsoft.com/office/drawing/2014/main" id="{2B3DED1A-5699-7E40-B64C-F298540553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5" name="Freeform 45">
              <a:extLst>
                <a:ext uri="{FF2B5EF4-FFF2-40B4-BE49-F238E27FC236}">
                  <a16:creationId xmlns:a16="http://schemas.microsoft.com/office/drawing/2014/main" id="{BC158A68-E172-8841-8953-9895A773E6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31">
              <a:extLst>
                <a:ext uri="{FF2B5EF4-FFF2-40B4-BE49-F238E27FC236}">
                  <a16:creationId xmlns:a16="http://schemas.microsoft.com/office/drawing/2014/main" id="{5184C0BF-B4A7-294F-A7A3-F87ACA8FD0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403852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547021" y="1621563"/>
            <a:ext cx="14491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7 3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2 3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1 5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2 2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3 2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1 4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3 2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4 1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3 5 100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4 5 150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5 6 200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716741" y="906472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Iosevka Term Extended" panose="02000509000000000000" pitchFamily="49" charset="0"/>
                <a:ea typeface="Iosevka Term Extended" panose="02000509000000000000" pitchFamily="49" charset="0"/>
                <a:cs typeface="Mukta SemiBold" panose="020B0000000000000000" pitchFamily="34" charset="77"/>
              </a:rPr>
              <a:t>_sample_data.txt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34C04C35-A8ED-4F98-80D5-E823A0224014}"/>
              </a:ext>
            </a:extLst>
          </p:cNvPr>
          <p:cNvCxnSpPr>
            <a:cxnSpLocks/>
          </p:cNvCxnSpPr>
          <p:nvPr/>
        </p:nvCxnSpPr>
        <p:spPr>
          <a:xfrm>
            <a:off x="2285469" y="1806569"/>
            <a:ext cx="887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14">
            <a:extLst>
              <a:ext uri="{FF2B5EF4-FFF2-40B4-BE49-F238E27FC236}">
                <a16:creationId xmlns:a16="http://schemas.microsoft.com/office/drawing/2014/main" id="{28C8CAD1-8906-4622-A8C5-B3CC24145A3A}"/>
              </a:ext>
            </a:extLst>
          </p:cNvPr>
          <p:cNvSpPr txBox="1"/>
          <p:nvPr/>
        </p:nvSpPr>
        <p:spPr>
          <a:xfrm>
            <a:off x="3195362" y="1566264"/>
            <a:ext cx="4589069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= 7: Number of rectangles </a:t>
            </a:r>
          </a:p>
        </p:txBody>
      </p:sp>
      <p:cxnSp>
        <p:nvCxnSpPr>
          <p:cNvPr id="13" name="Đường kết nối: Cong 12">
            <a:extLst>
              <a:ext uri="{FF2B5EF4-FFF2-40B4-BE49-F238E27FC236}">
                <a16:creationId xmlns:a16="http://schemas.microsoft.com/office/drawing/2014/main" id="{73A986DC-F6FF-451E-8673-576EBD10B27E}"/>
              </a:ext>
            </a:extLst>
          </p:cNvPr>
          <p:cNvCxnSpPr>
            <a:cxnSpLocks/>
          </p:cNvCxnSpPr>
          <p:nvPr/>
        </p:nvCxnSpPr>
        <p:spPr>
          <a:xfrm>
            <a:off x="2285469" y="1806569"/>
            <a:ext cx="871645" cy="4350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14">
            <a:extLst>
              <a:ext uri="{FF2B5EF4-FFF2-40B4-BE49-F238E27FC236}">
                <a16:creationId xmlns:a16="http://schemas.microsoft.com/office/drawing/2014/main" id="{A23E7669-DDEA-445B-92AE-4FBC36CE72C0}"/>
              </a:ext>
            </a:extLst>
          </p:cNvPr>
          <p:cNvSpPr txBox="1"/>
          <p:nvPr/>
        </p:nvSpPr>
        <p:spPr>
          <a:xfrm>
            <a:off x="3182740" y="1995284"/>
            <a:ext cx="3340294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= 3: Number of cars </a:t>
            </a:r>
          </a:p>
        </p:txBody>
      </p:sp>
      <p:sp>
        <p:nvSpPr>
          <p:cNvPr id="16" name="Ngoặc móc Phải 15">
            <a:extLst>
              <a:ext uri="{FF2B5EF4-FFF2-40B4-BE49-F238E27FC236}">
                <a16:creationId xmlns:a16="http://schemas.microsoft.com/office/drawing/2014/main" id="{B9B271D8-3909-490A-A149-3CA3189B5168}"/>
              </a:ext>
            </a:extLst>
          </p:cNvPr>
          <p:cNvSpPr/>
          <p:nvPr/>
        </p:nvSpPr>
        <p:spPr>
          <a:xfrm>
            <a:off x="2323718" y="2028196"/>
            <a:ext cx="311198" cy="2448604"/>
          </a:xfrm>
          <a:prstGeom prst="rightBrace">
            <a:avLst>
              <a:gd name="adj1" fmla="val 8333"/>
              <a:gd name="adj2" fmla="val 30345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14">
                <a:extLst>
                  <a:ext uri="{FF2B5EF4-FFF2-40B4-BE49-F238E27FC236}">
                    <a16:creationId xmlns:a16="http://schemas.microsoft.com/office/drawing/2014/main" id="{B18463F9-8C4E-4BC7-AAE6-9364C6C6C0D8}"/>
                  </a:ext>
                </a:extLst>
              </p:cNvPr>
              <p:cNvSpPr txBox="1"/>
              <p:nvPr/>
            </p:nvSpPr>
            <p:spPr>
              <a:xfrm>
                <a:off x="4451605" y="3104416"/>
                <a:ext cx="4732895" cy="44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6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3</m:t>
                    </m:r>
                  </m:oMath>
                </a14:m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: Width of the 6</a:t>
                </a:r>
                <a:r>
                  <a:rPr lang="en-US" sz="2200" baseline="300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th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rectangle</a:t>
                </a:r>
              </a:p>
            </p:txBody>
          </p:sp>
        </mc:Choice>
        <mc:Fallback xmlns="">
          <p:sp>
            <p:nvSpPr>
              <p:cNvPr id="87" name="TextBox 14">
                <a:extLst>
                  <a:ext uri="{FF2B5EF4-FFF2-40B4-BE49-F238E27FC236}">
                    <a16:creationId xmlns:a16="http://schemas.microsoft.com/office/drawing/2014/main" id="{B18463F9-8C4E-4BC7-AAE6-9364C6C6C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605" y="3104416"/>
                <a:ext cx="4732895" cy="444096"/>
              </a:xfrm>
              <a:prstGeom prst="rect">
                <a:avLst/>
              </a:prstGeom>
              <a:blipFill>
                <a:blip r:embed="rId3"/>
                <a:stretch>
                  <a:fillRect t="-5479" b="-27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14">
            <a:extLst>
              <a:ext uri="{FF2B5EF4-FFF2-40B4-BE49-F238E27FC236}">
                <a16:creationId xmlns:a16="http://schemas.microsoft.com/office/drawing/2014/main" id="{6570F536-1888-4BB9-8A56-08347A20A3A6}"/>
              </a:ext>
            </a:extLst>
          </p:cNvPr>
          <p:cNvSpPr txBox="1"/>
          <p:nvPr/>
        </p:nvSpPr>
        <p:spPr>
          <a:xfrm>
            <a:off x="2673810" y="2535761"/>
            <a:ext cx="4732895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Side lengths of 7 rectangles</a:t>
            </a:r>
          </a:p>
        </p:txBody>
      </p:sp>
      <p:cxnSp>
        <p:nvCxnSpPr>
          <p:cNvPr id="91" name="Đường kết nối: Cong 90">
            <a:extLst>
              <a:ext uri="{FF2B5EF4-FFF2-40B4-BE49-F238E27FC236}">
                <a16:creationId xmlns:a16="http://schemas.microsoft.com/office/drawing/2014/main" id="{B7661E8A-C2A3-4920-A949-C4D2B94939E5}"/>
              </a:ext>
            </a:extLst>
          </p:cNvPr>
          <p:cNvCxnSpPr>
            <a:cxnSpLocks/>
            <a:endCxn id="93" idx="1"/>
          </p:cNvCxnSpPr>
          <p:nvPr/>
        </p:nvCxnSpPr>
        <p:spPr>
          <a:xfrm flipV="1">
            <a:off x="2284824" y="3721006"/>
            <a:ext cx="2179689" cy="318361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14">
                <a:extLst>
                  <a:ext uri="{FF2B5EF4-FFF2-40B4-BE49-F238E27FC236}">
                    <a16:creationId xmlns:a16="http://schemas.microsoft.com/office/drawing/2014/main" id="{51D14A00-6D0E-4FD4-A59A-D4AA6B1C4826}"/>
                  </a:ext>
                </a:extLst>
              </p:cNvPr>
              <p:cNvSpPr txBox="1"/>
              <p:nvPr/>
            </p:nvSpPr>
            <p:spPr>
              <a:xfrm>
                <a:off x="4464513" y="3498958"/>
                <a:ext cx="4732895" cy="44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6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2</m:t>
                    </m:r>
                  </m:oMath>
                </a14:m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: Height of the 6</a:t>
                </a:r>
                <a:r>
                  <a:rPr lang="en-US" sz="2200" baseline="300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th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rectangle</a:t>
                </a:r>
              </a:p>
            </p:txBody>
          </p:sp>
        </mc:Choice>
        <mc:Fallback xmlns="">
          <p:sp>
            <p:nvSpPr>
              <p:cNvPr id="93" name="TextBox 14">
                <a:extLst>
                  <a:ext uri="{FF2B5EF4-FFF2-40B4-BE49-F238E27FC236}">
                    <a16:creationId xmlns:a16="http://schemas.microsoft.com/office/drawing/2014/main" id="{51D14A00-6D0E-4FD4-A59A-D4AA6B1C4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13" y="3498958"/>
                <a:ext cx="4732895" cy="444096"/>
              </a:xfrm>
              <a:prstGeom prst="rect">
                <a:avLst/>
              </a:prstGeom>
              <a:blipFill>
                <a:blip r:embed="rId4"/>
                <a:stretch>
                  <a:fillRect l="-129" t="-6849" b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Ngoặc móc Phải 96">
            <a:extLst>
              <a:ext uri="{FF2B5EF4-FFF2-40B4-BE49-F238E27FC236}">
                <a16:creationId xmlns:a16="http://schemas.microsoft.com/office/drawing/2014/main" id="{92F00A8D-FE40-48F5-96FA-F44E123F5E4D}"/>
              </a:ext>
            </a:extLst>
          </p:cNvPr>
          <p:cNvSpPr/>
          <p:nvPr/>
        </p:nvSpPr>
        <p:spPr>
          <a:xfrm>
            <a:off x="3016282" y="4636194"/>
            <a:ext cx="364591" cy="1006291"/>
          </a:xfrm>
          <a:prstGeom prst="rightBrace">
            <a:avLst>
              <a:gd name="adj1" fmla="val 8333"/>
              <a:gd name="adj2" fmla="val 1174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99" name="Đường kết nối: Cong 98">
            <a:extLst>
              <a:ext uri="{FF2B5EF4-FFF2-40B4-BE49-F238E27FC236}">
                <a16:creationId xmlns:a16="http://schemas.microsoft.com/office/drawing/2014/main" id="{E7465921-CA60-4829-BF25-4BBE07F92604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2284824" y="3326464"/>
            <a:ext cx="2166781" cy="725945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4">
            <a:extLst>
              <a:ext uri="{FF2B5EF4-FFF2-40B4-BE49-F238E27FC236}">
                <a16:creationId xmlns:a16="http://schemas.microsoft.com/office/drawing/2014/main" id="{58B3113E-C8B8-4FA2-9FEF-50BF03E5ACF3}"/>
              </a:ext>
            </a:extLst>
          </p:cNvPr>
          <p:cNvSpPr txBox="1"/>
          <p:nvPr/>
        </p:nvSpPr>
        <p:spPr>
          <a:xfrm>
            <a:off x="3380873" y="4465390"/>
            <a:ext cx="4732895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Side lengths and costs of 3 cars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4">
                <a:extLst>
                  <a:ext uri="{FF2B5EF4-FFF2-40B4-BE49-F238E27FC236}">
                    <a16:creationId xmlns:a16="http://schemas.microsoft.com/office/drawing/2014/main" id="{82D236BB-E9CA-4EB8-9CA7-2B6024286C17}"/>
                  </a:ext>
                </a:extLst>
              </p:cNvPr>
              <p:cNvSpPr txBox="1"/>
              <p:nvPr/>
            </p:nvSpPr>
            <p:spPr>
              <a:xfrm>
                <a:off x="4469795" y="4942786"/>
                <a:ext cx="5823363" cy="44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𝑊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5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6</m:t>
                    </m:r>
                  </m:oMath>
                </a14:m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: Width, height of the 3</a:t>
                </a:r>
                <a:r>
                  <a:rPr lang="en-US" sz="2200" baseline="300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rd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car</a:t>
                </a:r>
              </a:p>
            </p:txBody>
          </p:sp>
        </mc:Choice>
        <mc:Fallback xmlns="">
          <p:sp>
            <p:nvSpPr>
              <p:cNvPr id="105" name="TextBox 14">
                <a:extLst>
                  <a:ext uri="{FF2B5EF4-FFF2-40B4-BE49-F238E27FC236}">
                    <a16:creationId xmlns:a16="http://schemas.microsoft.com/office/drawing/2014/main" id="{82D236BB-E9CA-4EB8-9CA7-2B6024286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795" y="4942786"/>
                <a:ext cx="5823363" cy="444096"/>
              </a:xfrm>
              <a:prstGeom prst="rect">
                <a:avLst/>
              </a:prstGeom>
              <a:blipFill>
                <a:blip r:embed="rId5"/>
                <a:stretch>
                  <a:fillRect l="-105" t="-6849" b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4">
                <a:extLst>
                  <a:ext uri="{FF2B5EF4-FFF2-40B4-BE49-F238E27FC236}">
                    <a16:creationId xmlns:a16="http://schemas.microsoft.com/office/drawing/2014/main" id="{764D831E-E8FA-4088-8823-E711CF95DE4B}"/>
                  </a:ext>
                </a:extLst>
              </p:cNvPr>
              <p:cNvSpPr txBox="1"/>
              <p:nvPr/>
            </p:nvSpPr>
            <p:spPr>
              <a:xfrm>
                <a:off x="4476805" y="5385278"/>
                <a:ext cx="5823363" cy="453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3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200</m:t>
                    </m:r>
                  </m:oMath>
                </a14:m>
                <a:r>
                  <a:rPr lang="en-US" sz="2200" dirty="0"/>
                  <a:t>: 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Cost of the 3</a:t>
                </a:r>
                <a:r>
                  <a:rPr lang="en-US" sz="2200" baseline="300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rd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car</a:t>
                </a:r>
              </a:p>
            </p:txBody>
          </p:sp>
        </mc:Choice>
        <mc:Fallback xmlns="">
          <p:sp>
            <p:nvSpPr>
              <p:cNvPr id="114" name="TextBox 14">
                <a:extLst>
                  <a:ext uri="{FF2B5EF4-FFF2-40B4-BE49-F238E27FC236}">
                    <a16:creationId xmlns:a16="http://schemas.microsoft.com/office/drawing/2014/main" id="{764D831E-E8FA-4088-8823-E711CF95D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805" y="5385278"/>
                <a:ext cx="5823363" cy="453009"/>
              </a:xfrm>
              <a:prstGeom prst="rect">
                <a:avLst/>
              </a:prstGeom>
              <a:blipFill>
                <a:blip r:embed="rId6"/>
                <a:stretch>
                  <a:fillRect t="-5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Đường kết nối: Cong 114">
            <a:extLst>
              <a:ext uri="{FF2B5EF4-FFF2-40B4-BE49-F238E27FC236}">
                <a16:creationId xmlns:a16="http://schemas.microsoft.com/office/drawing/2014/main" id="{990B2A58-6B13-4162-BC78-DF09F4D02F9F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2942627" y="5164834"/>
            <a:ext cx="1527168" cy="327993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Đường kết nối: Cong 116">
            <a:extLst>
              <a:ext uri="{FF2B5EF4-FFF2-40B4-BE49-F238E27FC236}">
                <a16:creationId xmlns:a16="http://schemas.microsoft.com/office/drawing/2014/main" id="{D30D34AB-351F-4347-9605-E7593C0AC216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2966782" y="5502700"/>
            <a:ext cx="1510023" cy="109083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9998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/>
        </p:nvSpPr>
        <p:spPr>
          <a:xfrm>
            <a:off x="2365493" y="3834113"/>
            <a:ext cx="7482000" cy="55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</a:rPr>
              <a:t>And properties of data</a:t>
            </a:r>
            <a:endParaRPr dirty="0"/>
          </a:p>
        </p:txBody>
      </p:sp>
      <p:sp>
        <p:nvSpPr>
          <p:cNvPr id="44" name="Google Shape;44;p12"/>
          <p:cNvSpPr txBox="1"/>
          <p:nvPr/>
        </p:nvSpPr>
        <p:spPr>
          <a:xfrm>
            <a:off x="873375" y="2571650"/>
            <a:ext cx="10623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dk2"/>
                </a:solidFill>
              </a:rPr>
              <a:t>Data generation</a:t>
            </a:r>
            <a:endParaRPr dirty="0"/>
          </a:p>
        </p:txBody>
      </p:sp>
      <p:grpSp>
        <p:nvGrpSpPr>
          <p:cNvPr id="45" name="Google Shape;45;p12"/>
          <p:cNvGrpSpPr/>
          <p:nvPr/>
        </p:nvGrpSpPr>
        <p:grpSpPr>
          <a:xfrm>
            <a:off x="-1208457" y="-4900038"/>
            <a:ext cx="17398140" cy="7874906"/>
            <a:chOff x="-1482777" y="-5631558"/>
            <a:chExt cx="17398140" cy="7874906"/>
          </a:xfrm>
        </p:grpSpPr>
        <p:sp>
          <p:nvSpPr>
            <p:cNvPr id="46" name="Google Shape;46;p12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 rot="543533">
              <a:off x="12985666" y="-1716126"/>
              <a:ext cx="777996" cy="596008"/>
            </a:xfrm>
            <a:custGeom>
              <a:avLst/>
              <a:gdLst/>
              <a:ahLst/>
              <a:cxnLst/>
              <a:rect l="l" t="t" r="r" b="b"/>
              <a:pathLst>
                <a:path w="755" h="579" extrusionOk="0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2"/>
          <p:cNvGrpSpPr/>
          <p:nvPr/>
        </p:nvGrpSpPr>
        <p:grpSpPr>
          <a:xfrm>
            <a:off x="-2609258" y="4399168"/>
            <a:ext cx="15176508" cy="5377809"/>
            <a:chOff x="-2609258" y="4856368"/>
            <a:chExt cx="15176508" cy="5377809"/>
          </a:xfrm>
        </p:grpSpPr>
        <p:sp>
          <p:nvSpPr>
            <p:cNvPr id="76" name="Google Shape;76;p12"/>
            <p:cNvSpPr/>
            <p:nvPr/>
          </p:nvSpPr>
          <p:spPr>
            <a:xfrm rot="-10230462">
              <a:off x="4650592" y="6327330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-10230455">
              <a:off x="10881400" y="614121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10230466">
              <a:off x="5431353" y="6515409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 rot="-10230462">
              <a:off x="11606437" y="6832104"/>
              <a:ext cx="418400" cy="348532"/>
            </a:xfrm>
            <a:custGeom>
              <a:avLst/>
              <a:gdLst/>
              <a:ahLst/>
              <a:cxnLst/>
              <a:rect l="l" t="t" r="r" b="b"/>
              <a:pathLst>
                <a:path w="574" h="482" extrusionOk="0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 rot="-10230462">
              <a:off x="12128623" y="6722491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 rot="-10230462">
              <a:off x="4897036" y="8934284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rot="-10230462">
              <a:off x="4950089" y="5384856"/>
              <a:ext cx="5899450" cy="3072843"/>
            </a:xfrm>
            <a:custGeom>
              <a:avLst/>
              <a:gdLst/>
              <a:ahLst/>
              <a:cxnLst/>
              <a:rect l="l" t="t" r="r" b="b"/>
              <a:pathLst>
                <a:path w="8085" h="4239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rot="-10230455">
              <a:off x="6276581" y="6249359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-10230459">
              <a:off x="4108581" y="7789123"/>
              <a:ext cx="553577" cy="415681"/>
            </a:xfrm>
            <a:custGeom>
              <a:avLst/>
              <a:gdLst/>
              <a:ahLst/>
              <a:cxnLst/>
              <a:rect l="l" t="t" r="r" b="b"/>
              <a:pathLst>
                <a:path w="758" h="574" extrusionOk="0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rot="-10230466">
              <a:off x="5737732" y="557083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rot="-10230463">
              <a:off x="4840522" y="7961449"/>
              <a:ext cx="617946" cy="450856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10230461">
              <a:off x="4440513" y="8216642"/>
              <a:ext cx="286442" cy="284583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 rot="-10230461">
              <a:off x="11891223" y="5943648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2" extrusionOk="0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 rot="-10230462">
              <a:off x="-2422179" y="5388393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 rot="-10230462">
              <a:off x="79403" y="6016862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 rot="-10230455">
              <a:off x="-1874013" y="8332012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 rot="-10230466">
              <a:off x="-736297" y="669565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 rot="-10230454">
              <a:off x="5450840" y="6868223"/>
              <a:ext cx="753122" cy="518002"/>
            </a:xfrm>
            <a:custGeom>
              <a:avLst/>
              <a:gdLst/>
              <a:ahLst/>
              <a:cxnLst/>
              <a:rect l="l" t="t" r="r" b="b"/>
              <a:pathLst>
                <a:path w="1033" h="713" extrusionOk="0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10230461">
              <a:off x="-1269817" y="9108201"/>
              <a:ext cx="286442" cy="284581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 rot="-10230462">
              <a:off x="-517327" y="5651289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 rot="-10230463">
              <a:off x="4878885" y="5818248"/>
              <a:ext cx="617946" cy="450853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 rot="-10230454">
              <a:off x="6324692" y="6684568"/>
              <a:ext cx="553576" cy="415681"/>
            </a:xfrm>
            <a:custGeom>
              <a:avLst/>
              <a:gdLst/>
              <a:ahLst/>
              <a:cxnLst/>
              <a:rect l="l" t="t" r="r" b="b"/>
              <a:pathLst>
                <a:path w="757" h="575" extrusionOk="0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10230462">
              <a:off x="-637626" y="5261737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8" extrusionOk="0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 rot="-10230466">
              <a:off x="-1740328" y="6146634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 rot="-10230455">
              <a:off x="4438694" y="6377756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 rot="-10230461">
              <a:off x="5173424" y="6288836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 rot="-10230462">
              <a:off x="-2277819" y="8564986"/>
              <a:ext cx="286444" cy="284581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 rot="-10230455">
              <a:off x="7014177" y="6035121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29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1" y="3254395"/>
            <a:ext cx="8399977" cy="50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10 hard files: From 60 to 330 with step 30, i.e.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60, 90, 120, …, 330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5502" y="1706600"/>
            <a:ext cx="7640300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There will be 75 different input files, each of them has the </a:t>
            </a:r>
            <a:r>
              <a:rPr lang="en-US" sz="2200" dirty="0">
                <a:highlight>
                  <a:srgbClr val="00008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number of rectangles (</a:t>
            </a:r>
            <a:r>
              <a:rPr lang="en-US" sz="2200" b="1" dirty="0">
                <a:highlight>
                  <a:srgbClr val="00008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</a:t>
            </a:r>
            <a:r>
              <a:rPr lang="en-US" sz="2200" dirty="0">
                <a:highlight>
                  <a:srgbClr val="00008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)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as follow: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7928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Define the number of rectangles</a:t>
            </a:r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0" name="TextBox 58">
            <a:extLst>
              <a:ext uri="{FF2B5EF4-FFF2-40B4-BE49-F238E27FC236}">
                <a16:creationId xmlns:a16="http://schemas.microsoft.com/office/drawing/2014/main" id="{36D30F3C-9C20-4261-8865-DFE31F03B30C}"/>
              </a:ext>
            </a:extLst>
          </p:cNvPr>
          <p:cNvSpPr txBox="1"/>
          <p:nvPr/>
        </p:nvSpPr>
        <p:spPr>
          <a:xfrm>
            <a:off x="1411743" y="2660222"/>
            <a:ext cx="8894051" cy="50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50 easy and medium files: From 5 to 54 with step 1, i.e.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5, 6, 7, …, 54</a:t>
            </a:r>
            <a:endParaRPr lang="en-US" sz="22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8" name="TextBox 58">
            <a:extLst>
              <a:ext uri="{FF2B5EF4-FFF2-40B4-BE49-F238E27FC236}">
                <a16:creationId xmlns:a16="http://schemas.microsoft.com/office/drawing/2014/main" id="{2665C5FF-1397-474E-A0E6-1D60D607AECE}"/>
              </a:ext>
            </a:extLst>
          </p:cNvPr>
          <p:cNvSpPr txBox="1"/>
          <p:nvPr/>
        </p:nvSpPr>
        <p:spPr>
          <a:xfrm>
            <a:off x="1411743" y="3877411"/>
            <a:ext cx="8561220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14 very hard and severe files: From 350 to 1000 with step 50, i.e. </a:t>
            </a:r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350, 400, 450, …, 1000</a:t>
            </a:r>
          </a:p>
        </p:txBody>
      </p:sp>
      <p:sp>
        <p:nvSpPr>
          <p:cNvPr id="69" name="Freeform 55">
            <a:extLst>
              <a:ext uri="{FF2B5EF4-FFF2-40B4-BE49-F238E27FC236}">
                <a16:creationId xmlns:a16="http://schemas.microsoft.com/office/drawing/2014/main" id="{DAEDB45E-8C0E-4536-8AB0-84633194A940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0942" y="4045132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71" name="TextBox 58">
            <a:extLst>
              <a:ext uri="{FF2B5EF4-FFF2-40B4-BE49-F238E27FC236}">
                <a16:creationId xmlns:a16="http://schemas.microsoft.com/office/drawing/2014/main" id="{66772A8C-57CA-4922-9207-B291A1B9A131}"/>
              </a:ext>
            </a:extLst>
          </p:cNvPr>
          <p:cNvSpPr txBox="1"/>
          <p:nvPr/>
        </p:nvSpPr>
        <p:spPr>
          <a:xfrm>
            <a:off x="1405696" y="4762729"/>
            <a:ext cx="8561220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 sample file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  <a:sym typeface="Wingdings" panose="05000000000000000000" pitchFamily="2" charset="2"/>
              </a:rPr>
              <a:t></a:t>
            </a:r>
            <a:endParaRPr lang="en-US" sz="2200" dirty="0">
              <a:solidFill>
                <a:schemeClr val="accent4"/>
              </a:solidFill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72" name="Freeform 55">
            <a:extLst>
              <a:ext uri="{FF2B5EF4-FFF2-40B4-BE49-F238E27FC236}">
                <a16:creationId xmlns:a16="http://schemas.microsoft.com/office/drawing/2014/main" id="{EF5A8D36-4581-479C-B086-BF9D6B81565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094895" y="4930450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419256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2" y="3254395"/>
            <a:ext cx="536231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Shrink sizes of cars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592764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Randomize rectangles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9" y="2668195"/>
            <a:ext cx="541970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Randomly put rectangles in cars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The generating algorithm for each file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2" name="TextBox 58">
            <a:extLst>
              <a:ext uri="{FF2B5EF4-FFF2-40B4-BE49-F238E27FC236}">
                <a16:creationId xmlns:a16="http://schemas.microsoft.com/office/drawing/2014/main" id="{4B9B4EE7-C60A-40B7-893D-FA9DE93EB432}"/>
              </a:ext>
            </a:extLst>
          </p:cNvPr>
          <p:cNvSpPr txBox="1"/>
          <p:nvPr/>
        </p:nvSpPr>
        <p:spPr>
          <a:xfrm>
            <a:off x="1430989" y="3791922"/>
            <a:ext cx="8711632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Randomly generate a few more cars and randomly assign costs for all cars </a:t>
            </a:r>
          </a:p>
        </p:txBody>
      </p:sp>
      <p:sp>
        <p:nvSpPr>
          <p:cNvPr id="73" name="Freeform 55">
            <a:extLst>
              <a:ext uri="{FF2B5EF4-FFF2-40B4-BE49-F238E27FC236}">
                <a16:creationId xmlns:a16="http://schemas.microsoft.com/office/drawing/2014/main" id="{1B42D80F-9FB9-4E25-AABA-B749453F32E7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20187" y="3959643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74" name="TextBox 58">
            <a:extLst>
              <a:ext uri="{FF2B5EF4-FFF2-40B4-BE49-F238E27FC236}">
                <a16:creationId xmlns:a16="http://schemas.microsoft.com/office/drawing/2014/main" id="{EF0A9585-4E5E-4E1F-9D00-44C27119E104}"/>
              </a:ext>
            </a:extLst>
          </p:cNvPr>
          <p:cNvSpPr txBox="1"/>
          <p:nvPr/>
        </p:nvSpPr>
        <p:spPr>
          <a:xfrm>
            <a:off x="1113867" y="4700712"/>
            <a:ext cx="9028754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Note that the probability distribution of all random variables in this algorithm is uniform.</a:t>
            </a:r>
          </a:p>
        </p:txBody>
      </p:sp>
    </p:spTree>
    <p:extLst>
      <p:ext uri="{BB962C8B-B14F-4D97-AF65-F5344CB8AC3E}">
        <p14:creationId xmlns:p14="http://schemas.microsoft.com/office/powerpoint/2010/main" val="19826781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2" y="3254395"/>
            <a:ext cx="6583208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Repeat that for </a:t>
            </a:r>
            <a:r>
              <a:rPr lang="en-US" sz="2200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times to obtain </a:t>
            </a:r>
            <a:r>
              <a:rPr lang="en-US" sz="2200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rectangles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8553484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Randomize a rectangle: each side is a random integer from 1 to 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8" y="2668195"/>
            <a:ext cx="8795853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➞ A rectangle can be 1x1, 5x5 or any size in between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Randomize rectangles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81" name="Hình chữ nhật 80">
            <a:extLst>
              <a:ext uri="{FF2B5EF4-FFF2-40B4-BE49-F238E27FC236}">
                <a16:creationId xmlns:a16="http://schemas.microsoft.com/office/drawing/2014/main" id="{03246285-2A72-47E2-91B7-7B50A87FD59C}"/>
              </a:ext>
            </a:extLst>
          </p:cNvPr>
          <p:cNvSpPr/>
          <p:nvPr/>
        </p:nvSpPr>
        <p:spPr>
          <a:xfrm>
            <a:off x="4280975" y="4712556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E2F18AD4-5614-47FA-B19C-96F872225235}"/>
              </a:ext>
            </a:extLst>
          </p:cNvPr>
          <p:cNvSpPr/>
          <p:nvPr/>
        </p:nvSpPr>
        <p:spPr>
          <a:xfrm rot="5400000">
            <a:off x="1654830" y="3923853"/>
            <a:ext cx="813515" cy="2023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ình chữ nhật 83">
            <a:extLst>
              <a:ext uri="{FF2B5EF4-FFF2-40B4-BE49-F238E27FC236}">
                <a16:creationId xmlns:a16="http://schemas.microsoft.com/office/drawing/2014/main" id="{429AB51E-3DB1-4E6A-B950-46070E11BCD3}"/>
              </a:ext>
            </a:extLst>
          </p:cNvPr>
          <p:cNvSpPr/>
          <p:nvPr/>
        </p:nvSpPr>
        <p:spPr>
          <a:xfrm rot="5400000">
            <a:off x="9434220" y="3391967"/>
            <a:ext cx="2339094" cy="2314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Hình chữ nhật 85">
            <a:extLst>
              <a:ext uri="{FF2B5EF4-FFF2-40B4-BE49-F238E27FC236}">
                <a16:creationId xmlns:a16="http://schemas.microsoft.com/office/drawing/2014/main" id="{314A6CCE-985A-40EC-8940-1BB421808781}"/>
              </a:ext>
            </a:extLst>
          </p:cNvPr>
          <p:cNvSpPr/>
          <p:nvPr/>
        </p:nvSpPr>
        <p:spPr>
          <a:xfrm>
            <a:off x="6760201" y="4141744"/>
            <a:ext cx="1050831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59">
            <a:extLst>
              <a:ext uri="{FF2B5EF4-FFF2-40B4-BE49-F238E27FC236}">
                <a16:creationId xmlns:a16="http://schemas.microsoft.com/office/drawing/2014/main" id="{55D88207-01DC-4A95-9EFD-9DE35D40B63E}"/>
              </a:ext>
            </a:extLst>
          </p:cNvPr>
          <p:cNvSpPr txBox="1"/>
          <p:nvPr/>
        </p:nvSpPr>
        <p:spPr>
          <a:xfrm>
            <a:off x="634463" y="4656693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</a:t>
            </a:r>
          </a:p>
        </p:txBody>
      </p:sp>
      <p:sp>
        <p:nvSpPr>
          <p:cNvPr id="88" name="TextBox 59">
            <a:extLst>
              <a:ext uri="{FF2B5EF4-FFF2-40B4-BE49-F238E27FC236}">
                <a16:creationId xmlns:a16="http://schemas.microsoft.com/office/drawing/2014/main" id="{6E412B1E-04F4-4E39-903A-2EC0A7B05865}"/>
              </a:ext>
            </a:extLst>
          </p:cNvPr>
          <p:cNvSpPr txBox="1"/>
          <p:nvPr/>
        </p:nvSpPr>
        <p:spPr>
          <a:xfrm>
            <a:off x="1816814" y="5292680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4</a:t>
            </a:r>
          </a:p>
        </p:txBody>
      </p:sp>
      <p:sp>
        <p:nvSpPr>
          <p:cNvPr id="89" name="TextBox 59">
            <a:extLst>
              <a:ext uri="{FF2B5EF4-FFF2-40B4-BE49-F238E27FC236}">
                <a16:creationId xmlns:a16="http://schemas.microsoft.com/office/drawing/2014/main" id="{7E72D134-845C-4BD2-BC1C-85A10AD0AE37}"/>
              </a:ext>
            </a:extLst>
          </p:cNvPr>
          <p:cNvSpPr txBox="1"/>
          <p:nvPr/>
        </p:nvSpPr>
        <p:spPr>
          <a:xfrm>
            <a:off x="4492424" y="4183799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</a:t>
            </a:r>
          </a:p>
        </p:txBody>
      </p:sp>
      <p:sp>
        <p:nvSpPr>
          <p:cNvPr id="90" name="TextBox 59">
            <a:extLst>
              <a:ext uri="{FF2B5EF4-FFF2-40B4-BE49-F238E27FC236}">
                <a16:creationId xmlns:a16="http://schemas.microsoft.com/office/drawing/2014/main" id="{287D1088-A180-4662-AF7A-B829D4EE04AC}"/>
              </a:ext>
            </a:extLst>
          </p:cNvPr>
          <p:cNvSpPr txBox="1"/>
          <p:nvPr/>
        </p:nvSpPr>
        <p:spPr>
          <a:xfrm>
            <a:off x="3919110" y="4768474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</a:t>
            </a:r>
          </a:p>
        </p:txBody>
      </p:sp>
      <p:sp>
        <p:nvSpPr>
          <p:cNvPr id="91" name="TextBox 59">
            <a:extLst>
              <a:ext uri="{FF2B5EF4-FFF2-40B4-BE49-F238E27FC236}">
                <a16:creationId xmlns:a16="http://schemas.microsoft.com/office/drawing/2014/main" id="{5E1101E7-99E5-4CB9-A959-968857179C99}"/>
              </a:ext>
            </a:extLst>
          </p:cNvPr>
          <p:cNvSpPr txBox="1"/>
          <p:nvPr/>
        </p:nvSpPr>
        <p:spPr>
          <a:xfrm>
            <a:off x="6342696" y="4544552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3</a:t>
            </a:r>
          </a:p>
        </p:txBody>
      </p:sp>
      <p:sp>
        <p:nvSpPr>
          <p:cNvPr id="92" name="TextBox 59">
            <a:extLst>
              <a:ext uri="{FF2B5EF4-FFF2-40B4-BE49-F238E27FC236}">
                <a16:creationId xmlns:a16="http://schemas.microsoft.com/office/drawing/2014/main" id="{166FC865-4B36-4164-B285-1FE068014613}"/>
              </a:ext>
            </a:extLst>
          </p:cNvPr>
          <p:cNvSpPr txBox="1"/>
          <p:nvPr/>
        </p:nvSpPr>
        <p:spPr>
          <a:xfrm>
            <a:off x="7099091" y="5475546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2</a:t>
            </a:r>
          </a:p>
        </p:txBody>
      </p:sp>
      <p:sp>
        <p:nvSpPr>
          <p:cNvPr id="93" name="TextBox 59">
            <a:extLst>
              <a:ext uri="{FF2B5EF4-FFF2-40B4-BE49-F238E27FC236}">
                <a16:creationId xmlns:a16="http://schemas.microsoft.com/office/drawing/2014/main" id="{5A0E84E6-582C-4EF6-99AB-FFDA7900636F}"/>
              </a:ext>
            </a:extLst>
          </p:cNvPr>
          <p:cNvSpPr txBox="1"/>
          <p:nvPr/>
        </p:nvSpPr>
        <p:spPr>
          <a:xfrm>
            <a:off x="9065298" y="4120944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5</a:t>
            </a:r>
          </a:p>
        </p:txBody>
      </p:sp>
      <p:sp>
        <p:nvSpPr>
          <p:cNvPr id="94" name="TextBox 59">
            <a:extLst>
              <a:ext uri="{FF2B5EF4-FFF2-40B4-BE49-F238E27FC236}">
                <a16:creationId xmlns:a16="http://schemas.microsoft.com/office/drawing/2014/main" id="{F019D403-4FEA-4A8F-8531-8EA27BA8C6F9}"/>
              </a:ext>
            </a:extLst>
          </p:cNvPr>
          <p:cNvSpPr txBox="1"/>
          <p:nvPr/>
        </p:nvSpPr>
        <p:spPr>
          <a:xfrm>
            <a:off x="10374147" y="2867593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73025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769865" y="3819153"/>
            <a:ext cx="5368153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Put the first rectangle in the upper-left corner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783063" y="2775491"/>
            <a:ext cx="5677895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Initialize a 25x25 car (there is a mathematical reason behind it)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Randomly put rectangles in cars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489" y="1875456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604" y="2896853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604" y="3949263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2" name="TextBox 58">
            <a:extLst>
              <a:ext uri="{FF2B5EF4-FFF2-40B4-BE49-F238E27FC236}">
                <a16:creationId xmlns:a16="http://schemas.microsoft.com/office/drawing/2014/main" id="{4B9B4EE7-C60A-40B7-893D-FA9DE93EB432}"/>
              </a:ext>
            </a:extLst>
          </p:cNvPr>
          <p:cNvSpPr txBox="1"/>
          <p:nvPr/>
        </p:nvSpPr>
        <p:spPr>
          <a:xfrm>
            <a:off x="783064" y="4718429"/>
            <a:ext cx="5181724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Mark any place that is next to the right or lower bound of the rectangle</a:t>
            </a:r>
          </a:p>
        </p:txBody>
      </p:sp>
      <p:sp>
        <p:nvSpPr>
          <p:cNvPr id="73" name="Freeform 55">
            <a:extLst>
              <a:ext uri="{FF2B5EF4-FFF2-40B4-BE49-F238E27FC236}">
                <a16:creationId xmlns:a16="http://schemas.microsoft.com/office/drawing/2014/main" id="{1B42D80F-9FB9-4E25-AABA-B749453F32E7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33801" y="4848539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75" name="TextBox 60">
            <a:extLst>
              <a:ext uri="{FF2B5EF4-FFF2-40B4-BE49-F238E27FC236}">
                <a16:creationId xmlns:a16="http://schemas.microsoft.com/office/drawing/2014/main" id="{89D3BD1F-9F3E-4226-AB8B-35020CB54E12}"/>
              </a:ext>
            </a:extLst>
          </p:cNvPr>
          <p:cNvSpPr txBox="1"/>
          <p:nvPr/>
        </p:nvSpPr>
        <p:spPr>
          <a:xfrm>
            <a:off x="783064" y="1761840"/>
            <a:ext cx="5172242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Out of </a:t>
            </a:r>
            <a:r>
              <a:rPr lang="en-US" sz="2200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rectangles, randomly pick from 2 to 5 rectangles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7A54328C-D2C7-4FCB-A965-D742CD9F8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22" y="1719617"/>
            <a:ext cx="5512336" cy="413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94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783063" y="3040135"/>
            <a:ext cx="5689926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Repeat the step above until there is no rectangle left (from 1 to 4 times of repetition)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Randomly put rectangles in cars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58949" y="2177711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59064" y="319910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5" name="TextBox 60">
            <a:extLst>
              <a:ext uri="{FF2B5EF4-FFF2-40B4-BE49-F238E27FC236}">
                <a16:creationId xmlns:a16="http://schemas.microsoft.com/office/drawing/2014/main" id="{89D3BD1F-9F3E-4226-AB8B-35020CB54E12}"/>
              </a:ext>
            </a:extLst>
          </p:cNvPr>
          <p:cNvSpPr txBox="1"/>
          <p:nvPr/>
        </p:nvSpPr>
        <p:spPr>
          <a:xfrm>
            <a:off x="783063" y="2026484"/>
            <a:ext cx="5409047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Out of the rectangles left, choose one and randomly put it in any marked place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DF98D63A-06D9-45CA-9505-D819B4899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261" y="1776740"/>
            <a:ext cx="5496821" cy="412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511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Shrink sizes of cars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3" name="Hình ảnh 2">
            <a:extLst>
              <a:ext uri="{FF2B5EF4-FFF2-40B4-BE49-F238E27FC236}">
                <a16:creationId xmlns:a16="http://schemas.microsoft.com/office/drawing/2014/main" id="{AB7E3DE2-9C21-4BCE-BC5A-7E782E13C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97" y="1823367"/>
            <a:ext cx="5852172" cy="4389129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D9998B0B-08E3-40B5-BBB6-EA4BC8DF4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56" y="1823264"/>
            <a:ext cx="5852172" cy="4389129"/>
          </a:xfrm>
          <a:prstGeom prst="rect">
            <a:avLst/>
          </a:prstGeom>
        </p:spPr>
      </p:pic>
      <p:sp>
        <p:nvSpPr>
          <p:cNvPr id="7" name="Mũi tên: Phải 6">
            <a:extLst>
              <a:ext uri="{FF2B5EF4-FFF2-40B4-BE49-F238E27FC236}">
                <a16:creationId xmlns:a16="http://schemas.microsoft.com/office/drawing/2014/main" id="{9A193109-1FB2-47D4-B946-007FB58D3CC0}"/>
              </a:ext>
            </a:extLst>
          </p:cNvPr>
          <p:cNvSpPr/>
          <p:nvPr/>
        </p:nvSpPr>
        <p:spPr>
          <a:xfrm>
            <a:off x="5714472" y="3650253"/>
            <a:ext cx="758331" cy="73515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05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4" y="991284"/>
            <a:ext cx="981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Some cars of </a:t>
            </a:r>
            <a:r>
              <a:rPr lang="en-US" sz="3600" b="1" dirty="0">
                <a:solidFill>
                  <a:schemeClr val="tx2"/>
                </a:solidFill>
                <a:latin typeface="Iosevka Term Extended" panose="02000509000000000000" pitchFamily="49" charset="0"/>
                <a:ea typeface="Iosevka Term Extended" panose="02000509000000000000" pitchFamily="49" charset="0"/>
                <a:cs typeface="Mukta SemiBold" panose="020B0000000000000000" pitchFamily="34" charset="77"/>
              </a:rPr>
              <a:t>0030.txt</a:t>
            </a:r>
            <a:endParaRPr lang="en-US" sz="3600" b="1" dirty="0">
              <a:solidFill>
                <a:schemeClr val="tx2"/>
              </a:solidFill>
              <a:latin typeface="Oxygen" panose="02000503000000090004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B765A9EB-FC84-458D-BF7F-D683CAF18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699" y="1730622"/>
            <a:ext cx="3244704" cy="2433528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C4F6A753-5CEF-4A0C-845C-D9B82FD51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63" y="1735651"/>
            <a:ext cx="3678131" cy="2758598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E6506583-6F95-4CB6-A721-31BFB4A81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361" y="1725771"/>
            <a:ext cx="3102438" cy="2326829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C6EE33EA-9FCF-4AD3-97C6-B23FC3CA26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19" y="4462636"/>
            <a:ext cx="2898651" cy="2173988"/>
          </a:xfrm>
          <a:prstGeom prst="rect">
            <a:avLst/>
          </a:prstGeom>
        </p:spPr>
      </p:pic>
      <p:pic>
        <p:nvPicPr>
          <p:cNvPr id="21" name="Hình ảnh 20">
            <a:extLst>
              <a:ext uri="{FF2B5EF4-FFF2-40B4-BE49-F238E27FC236}">
                <a16:creationId xmlns:a16="http://schemas.microsoft.com/office/drawing/2014/main" id="{6AAEFC43-8AE1-41FC-8922-AA1DB61743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10" y="4036893"/>
            <a:ext cx="3466789" cy="2600092"/>
          </a:xfrm>
          <a:prstGeom prst="rect">
            <a:avLst/>
          </a:prstGeom>
        </p:spPr>
      </p:pic>
      <p:pic>
        <p:nvPicPr>
          <p:cNvPr id="25" name="Hình ảnh 24">
            <a:extLst>
              <a:ext uri="{FF2B5EF4-FFF2-40B4-BE49-F238E27FC236}">
                <a16:creationId xmlns:a16="http://schemas.microsoft.com/office/drawing/2014/main" id="{A0D83300-3F3D-4BAC-9F34-ABEF7BE9DF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070" y="4089028"/>
            <a:ext cx="3403744" cy="2552808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BC817D1E-C325-42EF-AEB2-137EAA2D9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48" y="4087571"/>
            <a:ext cx="3398737" cy="2549053"/>
          </a:xfrm>
          <a:prstGeom prst="rect">
            <a:avLst/>
          </a:prstGeom>
        </p:spPr>
      </p:pic>
      <p:pic>
        <p:nvPicPr>
          <p:cNvPr id="29" name="Hình ảnh 28">
            <a:extLst>
              <a:ext uri="{FF2B5EF4-FFF2-40B4-BE49-F238E27FC236}">
                <a16:creationId xmlns:a16="http://schemas.microsoft.com/office/drawing/2014/main" id="{6757F302-0C8D-4E97-8D5A-8BB1B2971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48" y="1738511"/>
            <a:ext cx="3343865" cy="250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97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1762" y="2056495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Hoàng Trần Nhật Minh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Who are we?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0" name="TextBox 59">
            <a:extLst>
              <a:ext uri="{FF2B5EF4-FFF2-40B4-BE49-F238E27FC236}">
                <a16:creationId xmlns:a16="http://schemas.microsoft.com/office/drawing/2014/main" id="{2AFAE51C-8F39-4110-894F-0FF89E05872D}"/>
              </a:ext>
            </a:extLst>
          </p:cNvPr>
          <p:cNvSpPr txBox="1"/>
          <p:nvPr/>
        </p:nvSpPr>
        <p:spPr>
          <a:xfrm>
            <a:off x="1410822" y="2677131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Nguyễn Hoàng Phúc</a:t>
            </a:r>
          </a:p>
        </p:txBody>
      </p:sp>
      <p:sp>
        <p:nvSpPr>
          <p:cNvPr id="71" name="TextBox 59">
            <a:extLst>
              <a:ext uri="{FF2B5EF4-FFF2-40B4-BE49-F238E27FC236}">
                <a16:creationId xmlns:a16="http://schemas.microsoft.com/office/drawing/2014/main" id="{3AAC587F-6B81-462C-A791-676EA2B1FB58}"/>
              </a:ext>
            </a:extLst>
          </p:cNvPr>
          <p:cNvSpPr txBox="1"/>
          <p:nvPr/>
        </p:nvSpPr>
        <p:spPr>
          <a:xfrm>
            <a:off x="1411762" y="3277992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Nguyễn Hải Long</a:t>
            </a:r>
          </a:p>
        </p:txBody>
      </p:sp>
      <p:sp>
        <p:nvSpPr>
          <p:cNvPr id="72" name="TextBox 59">
            <a:extLst>
              <a:ext uri="{FF2B5EF4-FFF2-40B4-BE49-F238E27FC236}">
                <a16:creationId xmlns:a16="http://schemas.microsoft.com/office/drawing/2014/main" id="{C8413276-903A-459E-90D1-4F93832DAC77}"/>
              </a:ext>
            </a:extLst>
          </p:cNvPr>
          <p:cNvSpPr txBox="1"/>
          <p:nvPr/>
        </p:nvSpPr>
        <p:spPr>
          <a:xfrm>
            <a:off x="1417797" y="3875873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Nguyễn Ngọc Dũng</a:t>
            </a:r>
          </a:p>
        </p:txBody>
      </p:sp>
      <p:sp>
        <p:nvSpPr>
          <p:cNvPr id="73" name="Freeform 55">
            <a:extLst>
              <a:ext uri="{FF2B5EF4-FFF2-40B4-BE49-F238E27FC236}">
                <a16:creationId xmlns:a16="http://schemas.microsoft.com/office/drawing/2014/main" id="{199D8247-5F95-499F-BD13-F79E09177D15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6" y="4018515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1" y="4157520"/>
            <a:ext cx="10162770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Randomly assign a cost to every car so far: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From 100 to 1000 with step 50, i.e. 100, 150, 200, …, 1000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260396"/>
            <a:ext cx="9914268" cy="188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Randomly generate a few more cars: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Random each side of each car: From 1 to 25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	 ➞ A car can be 1x1, 25x25 or any size in between 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“A few” = Ceil of 1/5 number of the used cars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Randomly generate a few more cars and randomly assign costs for all cars 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407799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4325241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76191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689253"/>
            <a:ext cx="7928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Data properties</a:t>
            </a:r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1550709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134550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0" name="TextBox 58">
            <a:extLst>
              <a:ext uri="{FF2B5EF4-FFF2-40B4-BE49-F238E27FC236}">
                <a16:creationId xmlns:a16="http://schemas.microsoft.com/office/drawing/2014/main" id="{36D30F3C-9C20-4261-8865-DFE31F03B30C}"/>
              </a:ext>
            </a:extLst>
          </p:cNvPr>
          <p:cNvSpPr txBox="1"/>
          <p:nvPr/>
        </p:nvSpPr>
        <p:spPr>
          <a:xfrm>
            <a:off x="1411743" y="1383763"/>
            <a:ext cx="9694795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There are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 lot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more cars than needed</a:t>
            </a:r>
          </a:p>
        </p:txBody>
      </p:sp>
      <p:sp>
        <p:nvSpPr>
          <p:cNvPr id="68" name="TextBox 58">
            <a:extLst>
              <a:ext uri="{FF2B5EF4-FFF2-40B4-BE49-F238E27FC236}">
                <a16:creationId xmlns:a16="http://schemas.microsoft.com/office/drawing/2014/main" id="{2665C5FF-1397-474E-A0E6-1D60D607AECE}"/>
              </a:ext>
            </a:extLst>
          </p:cNvPr>
          <p:cNvSpPr txBox="1"/>
          <p:nvPr/>
        </p:nvSpPr>
        <p:spPr>
          <a:xfrm>
            <a:off x="1411743" y="4826746"/>
            <a:ext cx="8561220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Multiple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“kinds” of rectangle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only with 5 different side-lengths: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Small: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1x1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Big: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5x5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Normal: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3x2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“Annoying”: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1x5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…</a:t>
            </a:r>
          </a:p>
        </p:txBody>
      </p:sp>
      <p:sp>
        <p:nvSpPr>
          <p:cNvPr id="69" name="Freeform 55">
            <a:extLst>
              <a:ext uri="{FF2B5EF4-FFF2-40B4-BE49-F238E27FC236}">
                <a16:creationId xmlns:a16="http://schemas.microsoft.com/office/drawing/2014/main" id="{DAEDB45E-8C0E-4536-8AB0-84633194A940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0942" y="499446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58">
                <a:extLst>
                  <a:ext uri="{FF2B5EF4-FFF2-40B4-BE49-F238E27FC236}">
                    <a16:creationId xmlns:a16="http://schemas.microsoft.com/office/drawing/2014/main" id="{7296FDF6-8A3A-4F5C-AD82-CAC372BE10C7}"/>
                  </a:ext>
                </a:extLst>
              </p:cNvPr>
              <p:cNvSpPr txBox="1"/>
              <p:nvPr/>
            </p:nvSpPr>
            <p:spPr>
              <a:xfrm>
                <a:off x="1412319" y="1970590"/>
                <a:ext cx="9128952" cy="963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Theoretically, the maximum </a:t>
                </a:r>
                <a:r>
                  <a:rPr lang="en-US" sz="2200" dirty="0">
                    <a:solidFill>
                      <a:schemeClr val="accent1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number of rectangles 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that can fit into </a:t>
                </a:r>
                <a:r>
                  <a:rPr lang="en-US" sz="2200" dirty="0">
                    <a:solidFill>
                      <a:schemeClr val="accent3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one car 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is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rima Madurai Light" pitchFamily="2" charset="77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rima Madurai Light" pitchFamily="2" charset="77"/>
                      </a:rPr>
                      <m:t>25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ma Madurai Light" pitchFamily="2" charset="77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ma Madurai Light" pitchFamily="2" charset="77"/>
                      </a:rPr>
                      <m:t>25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ma Madurai Light" pitchFamily="2" charset="77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ma Madurai Light" pitchFamily="2" charset="77"/>
                      </a:rPr>
                      <m:t>625</m:t>
                    </m:r>
                  </m:oMath>
                </a14:m>
                <a:endParaRPr lang="en-US" sz="2200" dirty="0"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endParaRPr>
              </a:p>
            </p:txBody>
          </p:sp>
        </mc:Choice>
        <mc:Fallback xmlns="">
          <p:sp>
            <p:nvSpPr>
              <p:cNvPr id="73" name="TextBox 58">
                <a:extLst>
                  <a:ext uri="{FF2B5EF4-FFF2-40B4-BE49-F238E27FC236}">
                    <a16:creationId xmlns:a16="http://schemas.microsoft.com/office/drawing/2014/main" id="{7296FDF6-8A3A-4F5C-AD82-CAC372BE1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19" y="1970590"/>
                <a:ext cx="9128952" cy="963469"/>
              </a:xfrm>
              <a:prstGeom prst="rect">
                <a:avLst/>
              </a:prstGeom>
              <a:blipFill>
                <a:blip r:embed="rId3"/>
                <a:stretch>
                  <a:fillRect l="-868" b="-1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Hộp Văn bản 70">
                <a:extLst>
                  <a:ext uri="{FF2B5EF4-FFF2-40B4-BE49-F238E27FC236}">
                    <a16:creationId xmlns:a16="http://schemas.microsoft.com/office/drawing/2014/main" id="{02CB4C4B-E3B8-43AC-B9BB-68363F7A8436}"/>
                  </a:ext>
                </a:extLst>
              </p:cNvPr>
              <p:cNvSpPr txBox="1"/>
              <p:nvPr/>
            </p:nvSpPr>
            <p:spPr>
              <a:xfrm>
                <a:off x="1050014" y="2941698"/>
                <a:ext cx="9694795" cy="1886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➞ Backtracking, Brute force, Dynamic programming, or Branch and bound is </a:t>
                </a:r>
                <a:r>
                  <a:rPr lang="en-US" sz="2200" dirty="0">
                    <a:solidFill>
                      <a:schemeClr val="accent1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impossible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due to complexity (if implemented, the mean </a:t>
                </a:r>
                <a:r>
                  <a:rPr lang="en-US" sz="2200" dirty="0">
                    <a:solidFill>
                      <a:schemeClr val="accent3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branching factor 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is </a:t>
                </a:r>
                <a:r>
                  <a:rPr lang="en-US" sz="2200" dirty="0">
                    <a:solidFill>
                      <a:schemeClr val="accent3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60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, the mean </a:t>
                </a:r>
                <a:r>
                  <a:rPr lang="en-US" sz="2200" dirty="0">
                    <a:solidFill>
                      <a:schemeClr val="accent4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depth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is </a:t>
                </a:r>
                <a:r>
                  <a:rPr lang="en-US" sz="2200" dirty="0">
                    <a:solidFill>
                      <a:schemeClr val="accent4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172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, so there are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60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172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≅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7</m:t>
                        </m:r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305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accent1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nodes, for each node, its legitimation is also a </a:t>
                </a:r>
                <a:r>
                  <a:rPr lang="en-US" sz="2200" dirty="0">
                    <a:solidFill>
                      <a:schemeClr val="accent1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very costly </a:t>
                </a: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backtracking algorithm)</a:t>
                </a:r>
              </a:p>
            </p:txBody>
          </p:sp>
        </mc:Choice>
        <mc:Fallback xmlns="">
          <p:sp>
            <p:nvSpPr>
              <p:cNvPr id="71" name="Hộp Văn bản 70">
                <a:extLst>
                  <a:ext uri="{FF2B5EF4-FFF2-40B4-BE49-F238E27FC236}">
                    <a16:creationId xmlns:a16="http://schemas.microsoft.com/office/drawing/2014/main" id="{02CB4C4B-E3B8-43AC-B9BB-68363F7A8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014" y="2941698"/>
                <a:ext cx="9694795" cy="1886799"/>
              </a:xfrm>
              <a:prstGeom prst="rect">
                <a:avLst/>
              </a:prstGeom>
              <a:blipFill>
                <a:blip r:embed="rId4"/>
                <a:stretch>
                  <a:fillRect l="-817" r="-754" b="-5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5375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4" y="797532"/>
            <a:ext cx="1036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Data properties: Size distribution visualized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7" name="Hình ảnh 6">
            <a:extLst>
              <a:ext uri="{FF2B5EF4-FFF2-40B4-BE49-F238E27FC236}">
                <a16:creationId xmlns:a16="http://schemas.microsoft.com/office/drawing/2014/main" id="{4086B22F-771B-4AB2-84A5-CE0439F2C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4" y="1607066"/>
            <a:ext cx="5852172" cy="4389129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6CF3ADF8-64EF-451A-BE2D-83124D244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93" y="160706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330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/>
        </p:nvSpPr>
        <p:spPr>
          <a:xfrm>
            <a:off x="2365493" y="3834113"/>
            <a:ext cx="7482000" cy="55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Building CP and MIP model</a:t>
            </a:r>
            <a:endParaRPr dirty="0">
              <a:latin typeface="Oxygen" panose="02000503000000000000" pitchFamily="2" charset="0"/>
            </a:endParaRPr>
          </a:p>
        </p:txBody>
      </p:sp>
      <p:sp>
        <p:nvSpPr>
          <p:cNvPr id="44" name="Google Shape;44;p12"/>
          <p:cNvSpPr txBox="1"/>
          <p:nvPr/>
        </p:nvSpPr>
        <p:spPr>
          <a:xfrm>
            <a:off x="873375" y="2571650"/>
            <a:ext cx="10623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dk2"/>
                </a:solidFill>
                <a:latin typeface="Oxygen" panose="02000503000000000000" pitchFamily="2" charset="0"/>
              </a:rPr>
              <a:t>Problem Formulation</a:t>
            </a:r>
            <a:endParaRPr dirty="0">
              <a:latin typeface="Oxygen" panose="02000503000000000000" pitchFamily="2" charset="0"/>
            </a:endParaRPr>
          </a:p>
        </p:txBody>
      </p:sp>
      <p:grpSp>
        <p:nvGrpSpPr>
          <p:cNvPr id="45" name="Google Shape;45;p12"/>
          <p:cNvGrpSpPr/>
          <p:nvPr/>
        </p:nvGrpSpPr>
        <p:grpSpPr>
          <a:xfrm>
            <a:off x="-1208457" y="-4900038"/>
            <a:ext cx="17398140" cy="7874906"/>
            <a:chOff x="-1482777" y="-5631558"/>
            <a:chExt cx="17398140" cy="7874906"/>
          </a:xfrm>
        </p:grpSpPr>
        <p:sp>
          <p:nvSpPr>
            <p:cNvPr id="46" name="Google Shape;46;p12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 rot="543533">
              <a:off x="12985666" y="-1716126"/>
              <a:ext cx="777996" cy="596008"/>
            </a:xfrm>
            <a:custGeom>
              <a:avLst/>
              <a:gdLst/>
              <a:ahLst/>
              <a:cxnLst/>
              <a:rect l="l" t="t" r="r" b="b"/>
              <a:pathLst>
                <a:path w="755" h="579" extrusionOk="0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2"/>
          <p:cNvGrpSpPr/>
          <p:nvPr/>
        </p:nvGrpSpPr>
        <p:grpSpPr>
          <a:xfrm>
            <a:off x="-2609258" y="4399168"/>
            <a:ext cx="15176508" cy="5377809"/>
            <a:chOff x="-2609258" y="4856368"/>
            <a:chExt cx="15176508" cy="5377809"/>
          </a:xfrm>
        </p:grpSpPr>
        <p:sp>
          <p:nvSpPr>
            <p:cNvPr id="76" name="Google Shape;76;p12"/>
            <p:cNvSpPr/>
            <p:nvPr/>
          </p:nvSpPr>
          <p:spPr>
            <a:xfrm rot="-10230462">
              <a:off x="4650592" y="6327330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-10230455">
              <a:off x="10881400" y="614121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10230466">
              <a:off x="5431353" y="6515409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 rot="-10230462">
              <a:off x="11606437" y="6832104"/>
              <a:ext cx="418400" cy="348532"/>
            </a:xfrm>
            <a:custGeom>
              <a:avLst/>
              <a:gdLst/>
              <a:ahLst/>
              <a:cxnLst/>
              <a:rect l="l" t="t" r="r" b="b"/>
              <a:pathLst>
                <a:path w="574" h="482" extrusionOk="0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 rot="-10230462">
              <a:off x="12128623" y="6722491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 rot="-10230462">
              <a:off x="4897036" y="8934284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rot="-10230462">
              <a:off x="4950089" y="5384856"/>
              <a:ext cx="5899450" cy="3072843"/>
            </a:xfrm>
            <a:custGeom>
              <a:avLst/>
              <a:gdLst/>
              <a:ahLst/>
              <a:cxnLst/>
              <a:rect l="l" t="t" r="r" b="b"/>
              <a:pathLst>
                <a:path w="8085" h="4239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rot="-10230455">
              <a:off x="6276581" y="6249359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-10230459">
              <a:off x="4108581" y="7789123"/>
              <a:ext cx="553577" cy="415681"/>
            </a:xfrm>
            <a:custGeom>
              <a:avLst/>
              <a:gdLst/>
              <a:ahLst/>
              <a:cxnLst/>
              <a:rect l="l" t="t" r="r" b="b"/>
              <a:pathLst>
                <a:path w="758" h="574" extrusionOk="0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rot="-10230466">
              <a:off x="5737732" y="557083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rot="-10230463">
              <a:off x="4840522" y="7961449"/>
              <a:ext cx="617946" cy="450856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10230461">
              <a:off x="4440513" y="8216642"/>
              <a:ext cx="286442" cy="284583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 rot="-10230461">
              <a:off x="11891223" y="5943648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2" extrusionOk="0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 rot="-10230462">
              <a:off x="-2422179" y="5388393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 rot="-10230462">
              <a:off x="79403" y="6016862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 rot="-10230455">
              <a:off x="-1874013" y="8332012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 rot="-10230466">
              <a:off x="-736297" y="669565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 rot="-10230454">
              <a:off x="5450840" y="6868223"/>
              <a:ext cx="753122" cy="518002"/>
            </a:xfrm>
            <a:custGeom>
              <a:avLst/>
              <a:gdLst/>
              <a:ahLst/>
              <a:cxnLst/>
              <a:rect l="l" t="t" r="r" b="b"/>
              <a:pathLst>
                <a:path w="1033" h="713" extrusionOk="0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10230461">
              <a:off x="-1269817" y="9108201"/>
              <a:ext cx="286442" cy="284581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 rot="-10230462">
              <a:off x="-517327" y="5651289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 rot="-10230463">
              <a:off x="4878885" y="5818248"/>
              <a:ext cx="617946" cy="450853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 rot="-10230454">
              <a:off x="6324692" y="6684568"/>
              <a:ext cx="553576" cy="415681"/>
            </a:xfrm>
            <a:custGeom>
              <a:avLst/>
              <a:gdLst/>
              <a:ahLst/>
              <a:cxnLst/>
              <a:rect l="l" t="t" r="r" b="b"/>
              <a:pathLst>
                <a:path w="757" h="575" extrusionOk="0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10230462">
              <a:off x="-637626" y="5261737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8" extrusionOk="0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 rot="-10230466">
              <a:off x="-1740328" y="6146634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 rot="-10230455">
              <a:off x="4438694" y="6377756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 rot="-10230461">
              <a:off x="5173424" y="6288836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 rot="-10230462">
              <a:off x="-2277819" y="8564986"/>
              <a:ext cx="286444" cy="284581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 rot="-10230455">
              <a:off x="7014177" y="6035121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/>
        </p:nvSpPr>
        <p:spPr>
          <a:xfrm>
            <a:off x="2282300" y="2109850"/>
            <a:ext cx="5927700" cy="120272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= {1, … , n} is the set of given rectangles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Item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has width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1200" b="1" i="1" dirty="0">
                <a:solidFill>
                  <a:schemeClr val="dk1"/>
                </a:solidFill>
                <a:latin typeface="Oxygen" panose="02000503000000000000" pitchFamily="2" charset="0"/>
              </a:rPr>
              <a:t> 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and height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endParaRPr sz="2200" baseline="-25000" dirty="0">
              <a:solidFill>
                <a:schemeClr val="dk1"/>
              </a:solidFill>
              <a:latin typeface="Oxygen" panose="02000503000000000000" pitchFamily="2" charset="0"/>
              <a:ea typeface="Oxygen"/>
              <a:cs typeface="Oxygen"/>
              <a:sym typeface="Oxygen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2269089" y="3428995"/>
            <a:ext cx="5419800" cy="120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{1, … , m} is the set of available bins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Bin k has width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k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, height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k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and cost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c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k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  <a:ea typeface="Oxygen"/>
              <a:cs typeface="Oxygen"/>
              <a:sym typeface="Oxygen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1942815" y="97640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Oxygen" panose="02000503000000000000" pitchFamily="2" charset="0"/>
              </a:rPr>
              <a:t>Denotation</a:t>
            </a:r>
            <a:endParaRPr dirty="0">
              <a:latin typeface="Oxygen" panose="02000503000000000000" pitchFamily="2" charset="0"/>
            </a:endParaRPr>
          </a:p>
        </p:txBody>
      </p:sp>
      <p:sp>
        <p:nvSpPr>
          <p:cNvPr id="113" name="Google Shape;113;p13"/>
          <p:cNvSpPr/>
          <p:nvPr/>
        </p:nvSpPr>
        <p:spPr>
          <a:xfrm rot="-10230461">
            <a:off x="1964336" y="230059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 rot="-10230461">
            <a:off x="1964326" y="3678690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13"/>
          <p:cNvGrpSpPr/>
          <p:nvPr/>
        </p:nvGrpSpPr>
        <p:grpSpPr>
          <a:xfrm>
            <a:off x="-1482776" y="-5846710"/>
            <a:ext cx="17398140" cy="7874905"/>
            <a:chOff x="-1482776" y="-5631558"/>
            <a:chExt cx="17398140" cy="7874905"/>
          </a:xfrm>
        </p:grpSpPr>
        <p:sp>
          <p:nvSpPr>
            <p:cNvPr id="116" name="Google Shape;116;p13"/>
            <p:cNvSpPr/>
            <p:nvPr/>
          </p:nvSpPr>
          <p:spPr>
            <a:xfrm rot="543536">
              <a:off x="1350015" y="-4753672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 rot="543536">
              <a:off x="-1389153" y="-1317645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 rot="543536">
              <a:off x="237530" y="-5000151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 rot="543536">
              <a:off x="-736452" y="-1431588"/>
              <a:ext cx="591457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 rot="543536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 rot="543536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 rot="543536">
              <a:off x="950380" y="-3402997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 rot="543536">
              <a:off x="-310890" y="143167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 rot="543536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 rot="543536">
              <a:off x="-167313" y="-3645701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 rot="543536">
              <a:off x="8514469" y="-3370146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 rot="543536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 rot="543536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 rot="543536">
              <a:off x="16725" y="-5087209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 rot="543536">
              <a:off x="3472536" y="-2982439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 rot="543536">
              <a:off x="12230918" y="-3320139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rot="543536">
              <a:off x="4601063" y="-3963506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 rot="543536">
              <a:off x="3142403" y="-433338"/>
              <a:ext cx="1060074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rot="543536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rot="543536">
              <a:off x="6240124" y="-2218266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 rot="543536">
              <a:off x="1404768" y="242579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 rot="543536">
              <a:off x="8427160" y="-2331030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 rot="543536">
              <a:off x="6038723" y="-3213682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 rot="543536">
              <a:off x="4772959" y="331769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 rot="543536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 rot="543536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 rot="543536">
              <a:off x="10536147" y="-335652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 rot="543536">
              <a:off x="2436734" y="43441"/>
              <a:ext cx="591457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3"/>
          <p:cNvGrpSpPr/>
          <p:nvPr/>
        </p:nvGrpSpPr>
        <p:grpSpPr>
          <a:xfrm>
            <a:off x="-2609257" y="4947386"/>
            <a:ext cx="15176506" cy="5377815"/>
            <a:chOff x="-2609257" y="4856362"/>
            <a:chExt cx="15176506" cy="5377815"/>
          </a:xfrm>
        </p:grpSpPr>
        <p:grpSp>
          <p:nvGrpSpPr>
            <p:cNvPr id="145" name="Google Shape;145;p13"/>
            <p:cNvGrpSpPr/>
            <p:nvPr/>
          </p:nvGrpSpPr>
          <p:grpSpPr>
            <a:xfrm>
              <a:off x="-2609257" y="4856362"/>
              <a:ext cx="15176506" cy="5377815"/>
              <a:chOff x="-2609257" y="4856362"/>
              <a:chExt cx="15176506" cy="5377815"/>
            </a:xfrm>
          </p:grpSpPr>
          <p:sp>
            <p:nvSpPr>
              <p:cNvPr id="146" name="Google Shape;146;p13"/>
              <p:cNvSpPr/>
              <p:nvPr/>
            </p:nvSpPr>
            <p:spPr>
              <a:xfrm rot="-10230460">
                <a:off x="4650590" y="6327328"/>
                <a:ext cx="5899454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 rot="-10230460">
                <a:off x="10881397" y="6141214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 rot="-10230460">
                <a:off x="5431363" y="6515404"/>
                <a:ext cx="590267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 rot="-10230460">
                <a:off x="11606436" y="6832104"/>
                <a:ext cx="418401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 rot="-10230460">
                <a:off x="12128624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 rot="-10230460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 rot="-10230460">
                <a:off x="4950087" y="5384855"/>
                <a:ext cx="5899452" cy="3072842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 rot="-10230460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 rot="-10230460">
                <a:off x="4108581" y="7789124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 rot="-10230460">
                <a:off x="5737739" y="5570829"/>
                <a:ext cx="5902672" cy="3072844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 rot="-10230460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 rot="-10230460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 rot="-10230460">
                <a:off x="11891224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 rot="-10230460">
                <a:off x="-2422178" y="5388390"/>
                <a:ext cx="5139894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 rot="-10230460">
                <a:off x="79403" y="6016859"/>
                <a:ext cx="589945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rot="-10230460">
                <a:off x="-1874015" y="8332012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 rot="-10230460">
                <a:off x="-736290" y="6695649"/>
                <a:ext cx="5902672" cy="3072844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 rot="-10230460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 rot="-10230460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 rot="-10230460">
                <a:off x="-517326" y="5651286"/>
                <a:ext cx="5139894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 rot="-10230460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 rot="-10230460">
                <a:off x="6324691" y="6684569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 rot="-10230460">
                <a:off x="-637625" y="5261733"/>
                <a:ext cx="5139895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 rot="-10230460">
                <a:off x="-1740319" y="6146629"/>
                <a:ext cx="590267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 rot="-10230460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 rot="-10230460">
                <a:off x="5173424" y="6288835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 rot="-10230460">
                <a:off x="-2277819" y="8564985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 rot="-10230460">
                <a:off x="7014175" y="6035122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" name="Google Shape;174;p13"/>
            <p:cNvSpPr/>
            <p:nvPr/>
          </p:nvSpPr>
          <p:spPr>
            <a:xfrm rot="-10230460">
              <a:off x="-681430" y="5853775"/>
              <a:ext cx="1618891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/>
        </p:nvSpPr>
        <p:spPr>
          <a:xfrm>
            <a:off x="2424125" y="1730750"/>
            <a:ext cx="8206800" cy="6475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o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∊ {0, 1} represents the orientation of rectangle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endParaRPr sz="2200" baseline="-250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2424125" y="3272400"/>
            <a:ext cx="8692200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Binary variable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u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k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is 1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iff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bin k is used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1942815" y="97640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Oxygen" panose="02000503000000000000" pitchFamily="2" charset="0"/>
              </a:rPr>
              <a:t>Variables</a:t>
            </a:r>
            <a:endParaRPr>
              <a:latin typeface="Oxygen" panose="02000503000000000000" pitchFamily="2" charset="0"/>
            </a:endParaRPr>
          </a:p>
        </p:txBody>
      </p:sp>
      <p:sp>
        <p:nvSpPr>
          <p:cNvPr id="183" name="Google Shape;183;p14"/>
          <p:cNvSpPr/>
          <p:nvPr/>
        </p:nvSpPr>
        <p:spPr>
          <a:xfrm rot="10800000">
            <a:off x="1960928" y="1973248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/>
          <p:nvPr/>
        </p:nvSpPr>
        <p:spPr>
          <a:xfrm rot="-10230461">
            <a:off x="1960918" y="268479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oogle Shape;185;p14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186" name="Google Shape;186;p14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4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15" name="Google Shape;215;p14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16" name="Google Shape;216;p14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4" name="Google Shape;244;p14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5" name="Google Shape;2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216" y="3529603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4"/>
          <p:cNvSpPr txBox="1"/>
          <p:nvPr/>
        </p:nvSpPr>
        <p:spPr>
          <a:xfrm>
            <a:off x="2424125" y="2442300"/>
            <a:ext cx="8692200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,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,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, b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are left, right, top and bottom coordinates of item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2424125" y="4109900"/>
            <a:ext cx="8692200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Binary variable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p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ik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is 1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iff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item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is placed in bin k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248" name="Google Shape;248;p14"/>
          <p:cNvSpPr/>
          <p:nvPr/>
        </p:nvSpPr>
        <p:spPr>
          <a:xfrm rot="-10230461">
            <a:off x="1960918" y="435239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4"/>
          <p:cNvSpPr/>
          <p:nvPr/>
        </p:nvSpPr>
        <p:spPr>
          <a:xfrm rot="-10230461">
            <a:off x="1960918" y="5219822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4"/>
          <p:cNvSpPr txBox="1"/>
          <p:nvPr/>
        </p:nvSpPr>
        <p:spPr>
          <a:xfrm>
            <a:off x="2424125" y="4947400"/>
            <a:ext cx="8692200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=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k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∊{1, … , m}, i.e. item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is placed in bin k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/>
        </p:nvSpPr>
        <p:spPr>
          <a:xfrm>
            <a:off x="1390899" y="1730750"/>
            <a:ext cx="11603205" cy="6475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o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= 0 ⇒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=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+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+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	∀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∈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			(1)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257" name="Google Shape;257;p15"/>
          <p:cNvSpPr txBox="1"/>
          <p:nvPr/>
        </p:nvSpPr>
        <p:spPr>
          <a:xfrm>
            <a:off x="1390900" y="2992413"/>
            <a:ext cx="11513706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⇒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∀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, j ∈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&lt; j			(3)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926815" y="91795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Oxygen" panose="02000503000000000000" pitchFamily="2" charset="0"/>
              </a:rPr>
              <a:t>CP model - Constraints</a:t>
            </a:r>
            <a:endParaRPr>
              <a:latin typeface="Oxygen" panose="02000503000000000000" pitchFamily="2" charset="0"/>
            </a:endParaRPr>
          </a:p>
        </p:txBody>
      </p:sp>
      <p:sp>
        <p:nvSpPr>
          <p:cNvPr id="259" name="Google Shape;259;p15"/>
          <p:cNvSpPr/>
          <p:nvPr/>
        </p:nvSpPr>
        <p:spPr>
          <a:xfrm rot="10800000">
            <a:off x="995557" y="1973615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5"/>
          <p:cNvSpPr/>
          <p:nvPr/>
        </p:nvSpPr>
        <p:spPr>
          <a:xfrm rot="-10230461">
            <a:off x="995547" y="257460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1" name="Google Shape;3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845" y="3235808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5"/>
          <p:cNvSpPr txBox="1"/>
          <p:nvPr/>
        </p:nvSpPr>
        <p:spPr>
          <a:xfrm>
            <a:off x="1390900" y="2294913"/>
            <a:ext cx="11693652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o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= 1 ⇒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=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+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+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	∀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∈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			(2)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323" name="Google Shape;323;p15"/>
          <p:cNvSpPr txBox="1"/>
          <p:nvPr/>
        </p:nvSpPr>
        <p:spPr>
          <a:xfrm>
            <a:off x="1390899" y="3652025"/>
            <a:ext cx="11821917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k ⇒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		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∀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, j ∈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, k ∈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		(4)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324" name="Google Shape;324;p15"/>
          <p:cNvSpPr/>
          <p:nvPr/>
        </p:nvSpPr>
        <p:spPr>
          <a:xfrm rot="-10230461">
            <a:off x="995547" y="388417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5"/>
          <p:cNvSpPr/>
          <p:nvPr/>
        </p:nvSpPr>
        <p:spPr>
          <a:xfrm rot="-10230461">
            <a:off x="995547" y="4594289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5"/>
          <p:cNvSpPr txBox="1"/>
          <p:nvPr/>
        </p:nvSpPr>
        <p:spPr>
          <a:xfrm>
            <a:off x="1390899" y="4299725"/>
            <a:ext cx="12337423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p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ik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= 1 ⇒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k					∀ </a:t>
            </a:r>
            <a:r>
              <a:rPr lang="en-US" sz="22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∈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, k ∈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	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		(5)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327" name="Google Shape;327;p15"/>
          <p:cNvSpPr/>
          <p:nvPr/>
        </p:nvSpPr>
        <p:spPr>
          <a:xfrm rot="-10230461">
            <a:off x="995547" y="5220189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Google Shape;328;p15"/>
              <p:cNvSpPr txBox="1"/>
              <p:nvPr/>
            </p:nvSpPr>
            <p:spPr>
              <a:xfrm>
                <a:off x="1390899" y="4947425"/>
                <a:ext cx="11245281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  <a:latin typeface="Oxygen" panose="02000503000000000000" pitchFamily="2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  <a:latin typeface="Oxygen" panose="02000503000000000000" pitchFamily="2" charset="0"/>
                          </a:rPr>
                          <m:t>ik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≥ 1 ⇒ </a:t>
                </a:r>
                <a:r>
                  <a:rPr lang="en-US" sz="2200" b="1" i="1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u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k</a:t>
                </a:r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= 1				∀ k ∈ </a:t>
                </a:r>
                <a:r>
                  <a:rPr lang="en-US" sz="2200" b="1" i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B</a:t>
                </a:r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				(6)</a:t>
                </a:r>
                <a:endParaRPr sz="2200" dirty="0">
                  <a:solidFill>
                    <a:schemeClr val="dk1"/>
                  </a:solidFill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328" name="Google Shape;328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99" y="4947425"/>
                <a:ext cx="11245281" cy="647509"/>
              </a:xfrm>
              <a:prstGeom prst="rect">
                <a:avLst/>
              </a:prstGeom>
              <a:blipFill>
                <a:blip r:embed="rId4"/>
                <a:stretch>
                  <a:fillRect l="-3740" t="-61321" b="-1169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"/>
          <p:cNvSpPr txBox="1"/>
          <p:nvPr/>
        </p:nvSpPr>
        <p:spPr>
          <a:xfrm>
            <a:off x="695325" y="1764100"/>
            <a:ext cx="11496600" cy="6223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(1) If an item doesn’t rotate, its right = its left + its width and its top = its bottom + its height</a:t>
            </a:r>
            <a:endParaRPr sz="21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335" name="Google Shape;335;p16"/>
          <p:cNvSpPr txBox="1"/>
          <p:nvPr/>
        </p:nvSpPr>
        <p:spPr>
          <a:xfrm>
            <a:off x="695325" y="3007588"/>
            <a:ext cx="9479400" cy="62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(3) If two items are placed in the same bin, they can’t overlap each other</a:t>
            </a:r>
            <a:endParaRPr sz="21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336" name="Google Shape;336;p16"/>
          <p:cNvSpPr txBox="1"/>
          <p:nvPr/>
        </p:nvSpPr>
        <p:spPr>
          <a:xfrm>
            <a:off x="237990" y="950884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Oxygen" panose="02000503000000000000" pitchFamily="2" charset="0"/>
              </a:rPr>
              <a:t>Constraints</a:t>
            </a:r>
            <a:endParaRPr dirty="0">
              <a:latin typeface="Oxygen" panose="02000503000000000000" pitchFamily="2" charset="0"/>
            </a:endParaRPr>
          </a:p>
        </p:txBody>
      </p:sp>
      <p:sp>
        <p:nvSpPr>
          <p:cNvPr id="337" name="Google Shape;337;p16"/>
          <p:cNvSpPr/>
          <p:nvPr/>
        </p:nvSpPr>
        <p:spPr>
          <a:xfrm rot="10800000">
            <a:off x="308388" y="1971662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6"/>
          <p:cNvSpPr/>
          <p:nvPr/>
        </p:nvSpPr>
        <p:spPr>
          <a:xfrm rot="-10230461">
            <a:off x="308378" y="260801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339" name="Google Shape;339;p16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340" name="Google Shape;340;p16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" name="Google Shape;368;p16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369" name="Google Shape;369;p16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370" name="Google Shape;370;p16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6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6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6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Oxygen" panose="02000503000000000000" pitchFamily="2" charset="0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8" name="Google Shape;398;p16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xygen" panose="02000503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9" name="Google Shape;3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76" y="3244342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6"/>
          <p:cNvSpPr txBox="1"/>
          <p:nvPr/>
        </p:nvSpPr>
        <p:spPr>
          <a:xfrm>
            <a:off x="695325" y="2361600"/>
            <a:ext cx="11420400" cy="62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(2) If the item rotates then its right = its left + its height and its top = its bottom + its width</a:t>
            </a:r>
            <a:endParaRPr sz="21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401" name="Google Shape;401;p16"/>
          <p:cNvSpPr txBox="1"/>
          <p:nvPr/>
        </p:nvSpPr>
        <p:spPr>
          <a:xfrm>
            <a:off x="695400" y="3654038"/>
            <a:ext cx="10801200" cy="62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(4) If one item is place in a bin then its right and top coordinates can’t exceed the bin</a:t>
            </a:r>
            <a:endParaRPr sz="21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402" name="Google Shape;402;p16"/>
          <p:cNvSpPr/>
          <p:nvPr/>
        </p:nvSpPr>
        <p:spPr>
          <a:xfrm rot="-10230461">
            <a:off x="308378" y="3913123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6"/>
          <p:cNvSpPr/>
          <p:nvPr/>
        </p:nvSpPr>
        <p:spPr>
          <a:xfrm rot="-10230461">
            <a:off x="308378" y="457663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6"/>
          <p:cNvSpPr txBox="1"/>
          <p:nvPr/>
        </p:nvSpPr>
        <p:spPr>
          <a:xfrm>
            <a:off x="695400" y="4300713"/>
            <a:ext cx="10377600" cy="62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(5) Item </a:t>
            </a:r>
            <a:r>
              <a:rPr lang="en-US" sz="2100" b="1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 is placed in bin </a:t>
            </a:r>
            <a:r>
              <a:rPr lang="en-US" sz="2100" b="1" dirty="0">
                <a:solidFill>
                  <a:schemeClr val="dk1"/>
                </a:solidFill>
                <a:latin typeface="Oxygen" panose="02000503000000000000" pitchFamily="2" charset="0"/>
              </a:rPr>
              <a:t>k</a:t>
            </a:r>
            <a:endParaRPr sz="2100" b="1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405" name="Google Shape;405;p16"/>
          <p:cNvSpPr/>
          <p:nvPr/>
        </p:nvSpPr>
        <p:spPr>
          <a:xfrm rot="-10230461">
            <a:off x="308378" y="521823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Oxygen" panose="02000503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6"/>
          <p:cNvSpPr txBox="1"/>
          <p:nvPr/>
        </p:nvSpPr>
        <p:spPr>
          <a:xfrm>
            <a:off x="695400" y="4947400"/>
            <a:ext cx="10377600" cy="62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(6) Bin </a:t>
            </a:r>
            <a:r>
              <a:rPr lang="en-US" sz="2100" b="1" dirty="0">
                <a:solidFill>
                  <a:schemeClr val="dk1"/>
                </a:solidFill>
                <a:latin typeface="Oxygen" panose="02000503000000000000" pitchFamily="2" charset="0"/>
              </a:rPr>
              <a:t>k</a:t>
            </a:r>
            <a:r>
              <a:rPr lang="en-US" sz="2100" dirty="0">
                <a:solidFill>
                  <a:schemeClr val="dk1"/>
                </a:solidFill>
                <a:latin typeface="Oxygen" panose="02000503000000000000" pitchFamily="2" charset="0"/>
              </a:rPr>
              <a:t> is used when at least one item is placed in it</a:t>
            </a:r>
            <a:endParaRPr sz="21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/>
        </p:nvSpPr>
        <p:spPr>
          <a:xfrm>
            <a:off x="1381755" y="1730750"/>
            <a:ext cx="11603205" cy="6475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200" dirty="0">
              <a:solidFill>
                <a:schemeClr val="dk1"/>
              </a:solidFill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926815" y="82651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Oxygen" panose="02000503000000000000" pitchFamily="2" charset="0"/>
              </a:rPr>
              <a:t>MIP model - Constraints</a:t>
            </a:r>
            <a:endParaRPr dirty="0">
              <a:latin typeface="Oxygen" panose="02000503000000000000" pitchFamily="2" charset="0"/>
            </a:endParaRPr>
          </a:p>
        </p:txBody>
      </p:sp>
      <p:sp>
        <p:nvSpPr>
          <p:cNvPr id="259" name="Google Shape;259;p15"/>
          <p:cNvSpPr/>
          <p:nvPr/>
        </p:nvSpPr>
        <p:spPr>
          <a:xfrm rot="10800000">
            <a:off x="986455" y="155778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15"/>
          <p:cNvSpPr txBox="1"/>
          <p:nvPr/>
        </p:nvSpPr>
        <p:spPr>
          <a:xfrm>
            <a:off x="1315847" y="1327648"/>
            <a:ext cx="11693652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63636"/>
              </a:lnSpc>
            </a:pP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o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 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= 0 ⇒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=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+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 ⋀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 =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 +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  </a:t>
            </a:r>
            <a:r>
              <a:rPr lang="en-US" sz="2200" b="1" dirty="0">
                <a:solidFill>
                  <a:schemeClr val="dk1"/>
                </a:solidFill>
                <a:latin typeface="Oxygen" panose="02000503000000000000" pitchFamily="2" charset="0"/>
              </a:rPr>
              <a:t> (1);		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o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 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= 1 ⇒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=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+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 ⋀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 =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dirty="0">
                <a:solidFill>
                  <a:schemeClr val="dk1"/>
                </a:solidFill>
                <a:latin typeface="Oxygen" panose="02000503000000000000" pitchFamily="2" charset="0"/>
              </a:rPr>
              <a:t> + 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it-IT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it-IT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 	</a:t>
            </a:r>
            <a:r>
              <a:rPr lang="en-US" sz="2200" b="1" dirty="0">
                <a:solidFill>
                  <a:schemeClr val="dk1"/>
                </a:solidFill>
                <a:latin typeface="Oxygen" panose="02000503000000000000" pitchFamily="2" charset="0"/>
              </a:rPr>
              <a:t>(2)</a:t>
            </a:r>
            <a:endParaRPr lang="it-IT" sz="2200" b="1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Google Shape;256;p15">
                <a:extLst>
                  <a:ext uri="{FF2B5EF4-FFF2-40B4-BE49-F238E27FC236}">
                    <a16:creationId xmlns:a16="http://schemas.microsoft.com/office/drawing/2014/main" id="{5D0B9C0C-157A-4833-A3F4-21F2EBC7211C}"/>
                  </a:ext>
                </a:extLst>
              </p:cNvPr>
              <p:cNvSpPr txBox="1"/>
              <p:nvPr/>
            </p:nvSpPr>
            <p:spPr>
              <a:xfrm>
                <a:off x="1323998" y="1788331"/>
                <a:ext cx="11603205" cy="671810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To MIP:</a:t>
                </a:r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;        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06" name="Google Shape;256;p15">
                <a:extLst>
                  <a:ext uri="{FF2B5EF4-FFF2-40B4-BE49-F238E27FC236}">
                    <a16:creationId xmlns:a16="http://schemas.microsoft.com/office/drawing/2014/main" id="{5D0B9C0C-157A-4833-A3F4-21F2EBC7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98" y="1788331"/>
                <a:ext cx="11603205" cy="671810"/>
              </a:xfrm>
              <a:prstGeom prst="rect">
                <a:avLst/>
              </a:prstGeom>
              <a:blipFill>
                <a:blip r:embed="rId3"/>
                <a:stretch>
                  <a:fillRect l="-683" b="-4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Google Shape;257;p15">
            <a:extLst>
              <a:ext uri="{FF2B5EF4-FFF2-40B4-BE49-F238E27FC236}">
                <a16:creationId xmlns:a16="http://schemas.microsoft.com/office/drawing/2014/main" id="{70217C50-F940-49BE-B93E-197300EA6A20}"/>
              </a:ext>
            </a:extLst>
          </p:cNvPr>
          <p:cNvSpPr txBox="1"/>
          <p:nvPr/>
        </p:nvSpPr>
        <p:spPr>
          <a:xfrm>
            <a:off x="1359355" y="2343058"/>
            <a:ext cx="11513706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⇒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j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						</a:t>
            </a:r>
            <a:r>
              <a:rPr lang="en-US" sz="2200" b="1" dirty="0">
                <a:solidFill>
                  <a:schemeClr val="dk1"/>
                </a:solidFill>
                <a:latin typeface="Oxygen" panose="02000503000000000000" pitchFamily="2" charset="0"/>
              </a:rPr>
              <a:t>(3)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p:sp>
        <p:nvSpPr>
          <p:cNvPr id="108" name="Google Shape;260;p15">
            <a:extLst>
              <a:ext uri="{FF2B5EF4-FFF2-40B4-BE49-F238E27FC236}">
                <a16:creationId xmlns:a16="http://schemas.microsoft.com/office/drawing/2014/main" id="{BC2A3505-315B-46D6-89BA-A415A1ED114D}"/>
              </a:ext>
            </a:extLst>
          </p:cNvPr>
          <p:cNvSpPr/>
          <p:nvPr/>
        </p:nvSpPr>
        <p:spPr>
          <a:xfrm rot="-10230461">
            <a:off x="1000833" y="256865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B88E254-D1B0-48A9-895D-E40D0BE554C9}"/>
                  </a:ext>
                </a:extLst>
              </p:cNvPr>
              <p:cNvSpPr txBox="1"/>
              <p:nvPr/>
            </p:nvSpPr>
            <p:spPr>
              <a:xfrm>
                <a:off x="1367342" y="2797971"/>
                <a:ext cx="9221724" cy="3506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To 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≥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                   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 lvl="0">
                  <a:lnSpc>
                    <a:spcPct val="163636"/>
                  </a:lnSpc>
                </a:pP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B88E254-D1B0-48A9-895D-E40D0BE55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342" y="2797971"/>
                <a:ext cx="9221724" cy="3506601"/>
              </a:xfrm>
              <a:prstGeom prst="rect">
                <a:avLst/>
              </a:prstGeom>
              <a:blipFill>
                <a:blip r:embed="rId4"/>
                <a:stretch>
                  <a:fillRect l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555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Google Shape;256;p15"/>
              <p:cNvSpPr txBox="1"/>
              <p:nvPr/>
            </p:nvSpPr>
            <p:spPr>
              <a:xfrm>
                <a:off x="1292291" y="2052070"/>
                <a:ext cx="11603205" cy="1202725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To MIP: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56" name="Google Shape;256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291" y="2052070"/>
                <a:ext cx="11603205" cy="1202725"/>
              </a:xfrm>
              <a:prstGeom prst="rect">
                <a:avLst/>
              </a:prstGeom>
              <a:blipFill>
                <a:blip r:embed="rId3"/>
                <a:stretch>
                  <a:fillRect l="-683" b="-40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Google Shape;258;p15"/>
          <p:cNvSpPr txBox="1"/>
          <p:nvPr/>
        </p:nvSpPr>
        <p:spPr>
          <a:xfrm>
            <a:off x="926815" y="796086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Oxygen" panose="02000503000000000000" pitchFamily="2" charset="0"/>
              </a:rPr>
              <a:t>MIP model - Constraints</a:t>
            </a:r>
            <a:endParaRPr dirty="0">
              <a:latin typeface="Oxygen" panose="02000503000000000000" pitchFamily="2" charset="0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Google Shape;325;p15"/>
          <p:cNvSpPr/>
          <p:nvPr/>
        </p:nvSpPr>
        <p:spPr>
          <a:xfrm rot="-10230461">
            <a:off x="959581" y="3600398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5"/>
          <p:cNvSpPr/>
          <p:nvPr/>
        </p:nvSpPr>
        <p:spPr>
          <a:xfrm rot="-10230461">
            <a:off x="959582" y="4334250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323;p15">
            <a:extLst>
              <a:ext uri="{FF2B5EF4-FFF2-40B4-BE49-F238E27FC236}">
                <a16:creationId xmlns:a16="http://schemas.microsoft.com/office/drawing/2014/main" id="{E126587F-5661-417E-9ED0-71101A1247DD}"/>
              </a:ext>
            </a:extLst>
          </p:cNvPr>
          <p:cNvSpPr txBox="1"/>
          <p:nvPr/>
        </p:nvSpPr>
        <p:spPr>
          <a:xfrm>
            <a:off x="1306073" y="1428329"/>
            <a:ext cx="11821917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= k ⇒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W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  <a:latin typeface="Oxygen" panose="02000503000000000000" pitchFamily="2" charset="0"/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 ≤ 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  <a:latin typeface="Oxygen" panose="02000503000000000000" pitchFamily="2" charset="0"/>
              </a:rPr>
              <a:t>i</a:t>
            </a:r>
            <a:r>
              <a:rPr lang="en-US" sz="2200" b="1" i="1" dirty="0">
                <a:solidFill>
                  <a:schemeClr val="dk1"/>
                </a:solidFill>
                <a:latin typeface="Oxygen" panose="02000503000000000000" pitchFamily="2" charset="0"/>
              </a:rPr>
              <a:t>  							</a:t>
            </a:r>
            <a:r>
              <a:rPr lang="en-US" sz="2200" b="1" dirty="0">
                <a:solidFill>
                  <a:schemeClr val="dk1"/>
                </a:solidFill>
                <a:latin typeface="Oxygen" panose="02000503000000000000" pitchFamily="2" charset="0"/>
              </a:rPr>
              <a:t>(4)</a:t>
            </a:r>
            <a:endParaRPr sz="2200" dirty="0">
              <a:solidFill>
                <a:schemeClr val="dk1"/>
              </a:solidFill>
              <a:latin typeface="Oxygen" panose="020005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Google Shape;326;p15">
                <a:extLst>
                  <a:ext uri="{FF2B5EF4-FFF2-40B4-BE49-F238E27FC236}">
                    <a16:creationId xmlns:a16="http://schemas.microsoft.com/office/drawing/2014/main" id="{94C00C27-6319-4496-8C87-22289E01565E}"/>
                  </a:ext>
                </a:extLst>
              </p:cNvPr>
              <p:cNvSpPr txBox="1"/>
              <p:nvPr/>
            </p:nvSpPr>
            <p:spPr>
              <a:xfrm>
                <a:off x="1321969" y="3476156"/>
                <a:ext cx="12337423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lnSpc>
                    <a:spcPct val="163636"/>
                  </a:lnSpc>
                </a:pPr>
                <a:r>
                  <a:rPr lang="en-US" sz="2200" b="1" i="1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p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ik</a:t>
                </a:r>
                <a:r>
                  <a:rPr lang="en-US" sz="2200" b="1" i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= 1 ⇒ </a:t>
                </a:r>
                <a:r>
                  <a:rPr lang="en-US" sz="2200" b="1" i="1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y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i</a:t>
                </a:r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= k; To 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</a:t>
                </a:r>
                <a:r>
                  <a:rPr lang="ar-AE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						(5)</a:t>
                </a:r>
                <a:endParaRPr lang="ar-AE" sz="2200" b="1" dirty="0">
                  <a:solidFill>
                    <a:schemeClr val="dk1"/>
                  </a:solidFill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80" name="Google Shape;326;p15">
                <a:extLst>
                  <a:ext uri="{FF2B5EF4-FFF2-40B4-BE49-F238E27FC236}">
                    <a16:creationId xmlns:a16="http://schemas.microsoft.com/office/drawing/2014/main" id="{94C00C27-6319-4496-8C87-22289E01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969" y="3476156"/>
                <a:ext cx="12337423" cy="647509"/>
              </a:xfrm>
              <a:prstGeom prst="rect">
                <a:avLst/>
              </a:prstGeom>
              <a:blipFill>
                <a:blip r:embed="rId4"/>
                <a:stretch>
                  <a:fillRect l="-642"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Google Shape;328;p15">
                <a:extLst>
                  <a:ext uri="{FF2B5EF4-FFF2-40B4-BE49-F238E27FC236}">
                    <a16:creationId xmlns:a16="http://schemas.microsoft.com/office/drawing/2014/main" id="{68D49303-90A9-4E70-9E73-3970FBB9EDA9}"/>
                  </a:ext>
                </a:extLst>
              </p:cNvPr>
              <p:cNvSpPr txBox="1"/>
              <p:nvPr/>
            </p:nvSpPr>
            <p:spPr>
              <a:xfrm>
                <a:off x="1351883" y="4074885"/>
                <a:ext cx="11245281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</a:rPr>
                          <m:t>ik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dk1"/>
                    </a:solidFill>
                  </a:rPr>
                  <a:t> </a:t>
                </a:r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≥ 1 ⇒ </a:t>
                </a:r>
                <a:r>
                  <a:rPr lang="en-US" sz="2200" b="1" i="1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u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  <a:latin typeface="Oxygen" panose="02000503000000000000" pitchFamily="2" charset="0"/>
                  </a:rPr>
                  <a:t>k</a:t>
                </a:r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= 1  	</a:t>
                </a:r>
                <a:r>
                  <a:rPr lang="en-US" sz="2200" dirty="0">
                    <a:solidFill>
                      <a:schemeClr val="dk1"/>
                    </a:solidFill>
                  </a:rPr>
                  <a:t>				</a:t>
                </a:r>
                <a:r>
                  <a:rPr lang="en-US" sz="2200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			</a:t>
                </a:r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(6)</a:t>
                </a:r>
                <a:endParaRPr sz="2200" b="1" dirty="0">
                  <a:solidFill>
                    <a:schemeClr val="dk1"/>
                  </a:solidFill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81" name="Google Shape;328;p15">
                <a:extLst>
                  <a:ext uri="{FF2B5EF4-FFF2-40B4-BE49-F238E27FC236}">
                    <a16:creationId xmlns:a16="http://schemas.microsoft.com/office/drawing/2014/main" id="{68D49303-90A9-4E70-9E73-3970FBB9E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83" y="4074885"/>
                <a:ext cx="11245281" cy="647509"/>
              </a:xfrm>
              <a:prstGeom prst="rect">
                <a:avLst/>
              </a:prstGeom>
              <a:blipFill>
                <a:blip r:embed="rId5"/>
                <a:stretch>
                  <a:fillRect l="-3796" t="-60748" b="-1149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328;p15">
                <a:extLst>
                  <a:ext uri="{FF2B5EF4-FFF2-40B4-BE49-F238E27FC236}">
                    <a16:creationId xmlns:a16="http://schemas.microsoft.com/office/drawing/2014/main" id="{B828660F-C335-47CF-A62F-7CD1AD753D8E}"/>
                  </a:ext>
                </a:extLst>
              </p:cNvPr>
              <p:cNvSpPr txBox="1"/>
              <p:nvPr/>
            </p:nvSpPr>
            <p:spPr>
              <a:xfrm>
                <a:off x="1326754" y="4755216"/>
                <a:ext cx="11245281" cy="120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To MIP:  </a:t>
                </a:r>
                <a:r>
                  <a:rPr lang="en-US" sz="2200" b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 =</a:t>
                </a:r>
                <a:r>
                  <a:rPr lang="en-US" sz="2200" b="1" dirty="0">
                    <a:solidFill>
                      <a:schemeClr val="dk1"/>
                    </a:solidFill>
                    <a:latin typeface="Oxygen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</a:rPr>
                          <m:t>ik</m:t>
                        </m:r>
                      </m:e>
                    </m:nary>
                  </m:oMath>
                </a14:m>
                <a:endParaRPr lang="en-US" sz="2200" b="1" i="1" dirty="0">
                  <a:solidFill>
                    <a:schemeClr val="dk1"/>
                  </a:solidFill>
                </a:endParaRPr>
              </a:p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2" name="Google Shape;328;p15">
                <a:extLst>
                  <a:ext uri="{FF2B5EF4-FFF2-40B4-BE49-F238E27FC236}">
                    <a16:creationId xmlns:a16="http://schemas.microsoft.com/office/drawing/2014/main" id="{B828660F-C335-47CF-A62F-7CD1AD753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54" y="4755216"/>
                <a:ext cx="11245281" cy="1202725"/>
              </a:xfrm>
              <a:prstGeom prst="rect">
                <a:avLst/>
              </a:prstGeom>
              <a:blipFill>
                <a:blip r:embed="rId6"/>
                <a:stretch>
                  <a:fillRect l="-705" t="-32995" b="-167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Google Shape;325;p15">
            <a:extLst>
              <a:ext uri="{FF2B5EF4-FFF2-40B4-BE49-F238E27FC236}">
                <a16:creationId xmlns:a16="http://schemas.microsoft.com/office/drawing/2014/main" id="{2DE91B50-4F89-43A5-A1F4-4F90E1F18C0E}"/>
              </a:ext>
            </a:extLst>
          </p:cNvPr>
          <p:cNvSpPr/>
          <p:nvPr/>
        </p:nvSpPr>
        <p:spPr>
          <a:xfrm rot="-10230461">
            <a:off x="959581" y="1700718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43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Box 260">
            <a:extLst>
              <a:ext uri="{FF2B5EF4-FFF2-40B4-BE49-F238E27FC236}">
                <a16:creationId xmlns:a16="http://schemas.microsoft.com/office/drawing/2014/main" id="{15DCE0AE-DD91-E64A-BB07-5370779912EB}"/>
              </a:ext>
            </a:extLst>
          </p:cNvPr>
          <p:cNvSpPr txBox="1"/>
          <p:nvPr/>
        </p:nvSpPr>
        <p:spPr>
          <a:xfrm>
            <a:off x="2617494" y="4364143"/>
            <a:ext cx="7137970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Ok, I got “</a:t>
            </a:r>
            <a:r>
              <a:rPr lang="en-US" sz="2000" dirty="0">
                <a:solidFill>
                  <a:srgbClr val="FF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2D</a:t>
            </a: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”, but what is “</a:t>
            </a:r>
            <a:r>
              <a:rPr lang="en-US" sz="2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Bin Packing</a:t>
            </a: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”?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617495" y="2126450"/>
            <a:ext cx="7156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Introduction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dirty="0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64" name="TextBox 260">
            <a:extLst>
              <a:ext uri="{FF2B5EF4-FFF2-40B4-BE49-F238E27FC236}">
                <a16:creationId xmlns:a16="http://schemas.microsoft.com/office/drawing/2014/main" id="{F842E8D9-4D6F-415C-A4E9-17BBE900F7FB}"/>
              </a:ext>
            </a:extLst>
          </p:cNvPr>
          <p:cNvSpPr txBox="1"/>
          <p:nvPr/>
        </p:nvSpPr>
        <p:spPr>
          <a:xfrm>
            <a:off x="2617494" y="3562126"/>
            <a:ext cx="71379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5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General </a:t>
            </a:r>
            <a:r>
              <a:rPr lang="en-US" sz="3500" dirty="0">
                <a:solidFill>
                  <a:srgbClr val="FF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2D</a:t>
            </a:r>
            <a:r>
              <a:rPr lang="en-US" sz="35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35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Bin Packing </a:t>
            </a:r>
            <a:r>
              <a:rPr lang="en-US" sz="35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607833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/>
        </p:nvSpPr>
        <p:spPr>
          <a:xfrm>
            <a:off x="2365493" y="3834113"/>
            <a:ext cx="7482000" cy="46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xygen" panose="02000503000000000000" pitchFamily="2" charset="0"/>
              </a:rPr>
              <a:t>The quickness of heuristic + The completeness of backtracking</a:t>
            </a:r>
          </a:p>
        </p:txBody>
      </p:sp>
      <p:sp>
        <p:nvSpPr>
          <p:cNvPr id="44" name="Google Shape;44;p12"/>
          <p:cNvSpPr txBox="1"/>
          <p:nvPr/>
        </p:nvSpPr>
        <p:spPr>
          <a:xfrm>
            <a:off x="873375" y="2571650"/>
            <a:ext cx="10623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dk2"/>
                </a:solidFill>
                <a:latin typeface="Oxygen" panose="02000503000000000000" pitchFamily="2" charset="0"/>
              </a:rPr>
              <a:t>Heuristic</a:t>
            </a:r>
            <a:endParaRPr dirty="0">
              <a:latin typeface="Oxygen" panose="02000503000000000000" pitchFamily="2" charset="0"/>
            </a:endParaRPr>
          </a:p>
        </p:txBody>
      </p:sp>
      <p:grpSp>
        <p:nvGrpSpPr>
          <p:cNvPr id="45" name="Google Shape;45;p12"/>
          <p:cNvGrpSpPr/>
          <p:nvPr/>
        </p:nvGrpSpPr>
        <p:grpSpPr>
          <a:xfrm>
            <a:off x="-1208457" y="-4900038"/>
            <a:ext cx="17398140" cy="7874906"/>
            <a:chOff x="-1482777" y="-5631558"/>
            <a:chExt cx="17398140" cy="7874906"/>
          </a:xfrm>
        </p:grpSpPr>
        <p:sp>
          <p:nvSpPr>
            <p:cNvPr id="46" name="Google Shape;46;p12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 rot="543533">
              <a:off x="12985666" y="-1716126"/>
              <a:ext cx="777996" cy="596008"/>
            </a:xfrm>
            <a:custGeom>
              <a:avLst/>
              <a:gdLst/>
              <a:ahLst/>
              <a:cxnLst/>
              <a:rect l="l" t="t" r="r" b="b"/>
              <a:pathLst>
                <a:path w="755" h="579" extrusionOk="0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2"/>
          <p:cNvGrpSpPr/>
          <p:nvPr/>
        </p:nvGrpSpPr>
        <p:grpSpPr>
          <a:xfrm>
            <a:off x="-2609258" y="4399168"/>
            <a:ext cx="15176508" cy="5377809"/>
            <a:chOff x="-2609258" y="4856368"/>
            <a:chExt cx="15176508" cy="5377809"/>
          </a:xfrm>
        </p:grpSpPr>
        <p:sp>
          <p:nvSpPr>
            <p:cNvPr id="76" name="Google Shape;76;p12"/>
            <p:cNvSpPr/>
            <p:nvPr/>
          </p:nvSpPr>
          <p:spPr>
            <a:xfrm rot="-10230462">
              <a:off x="4650592" y="6327330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-10230455">
              <a:off x="10881400" y="614121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10230466">
              <a:off x="5431353" y="6515409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 rot="-10230462">
              <a:off x="11606437" y="6832104"/>
              <a:ext cx="418400" cy="348532"/>
            </a:xfrm>
            <a:custGeom>
              <a:avLst/>
              <a:gdLst/>
              <a:ahLst/>
              <a:cxnLst/>
              <a:rect l="l" t="t" r="r" b="b"/>
              <a:pathLst>
                <a:path w="574" h="482" extrusionOk="0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 rot="-10230462">
              <a:off x="12128623" y="6722491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 rot="-10230462">
              <a:off x="4897036" y="8934284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rot="-10230462">
              <a:off x="4950089" y="5384856"/>
              <a:ext cx="5899450" cy="3072843"/>
            </a:xfrm>
            <a:custGeom>
              <a:avLst/>
              <a:gdLst/>
              <a:ahLst/>
              <a:cxnLst/>
              <a:rect l="l" t="t" r="r" b="b"/>
              <a:pathLst>
                <a:path w="8085" h="4239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rot="-10230455">
              <a:off x="6276581" y="6249359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-10230459">
              <a:off x="4108581" y="7789123"/>
              <a:ext cx="553577" cy="415681"/>
            </a:xfrm>
            <a:custGeom>
              <a:avLst/>
              <a:gdLst/>
              <a:ahLst/>
              <a:cxnLst/>
              <a:rect l="l" t="t" r="r" b="b"/>
              <a:pathLst>
                <a:path w="758" h="574" extrusionOk="0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rot="-10230466">
              <a:off x="5737732" y="557083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rot="-10230463">
              <a:off x="4840522" y="7961449"/>
              <a:ext cx="617946" cy="450856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10230461">
              <a:off x="4440513" y="8216642"/>
              <a:ext cx="286442" cy="284583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 rot="-10230461">
              <a:off x="11891223" y="5943648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2" extrusionOk="0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 rot="-10230462">
              <a:off x="-2422179" y="5388393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 rot="-10230462">
              <a:off x="79403" y="6016862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 rot="-10230455">
              <a:off x="-1874013" y="8332012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 rot="-10230466">
              <a:off x="-736297" y="669565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 rot="-10230454">
              <a:off x="5450840" y="6868223"/>
              <a:ext cx="753122" cy="518002"/>
            </a:xfrm>
            <a:custGeom>
              <a:avLst/>
              <a:gdLst/>
              <a:ahLst/>
              <a:cxnLst/>
              <a:rect l="l" t="t" r="r" b="b"/>
              <a:pathLst>
                <a:path w="1033" h="713" extrusionOk="0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10230461">
              <a:off x="-1269817" y="9108201"/>
              <a:ext cx="286442" cy="284581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 rot="-10230462">
              <a:off x="-517327" y="5651289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 rot="-10230463">
              <a:off x="4878885" y="5818248"/>
              <a:ext cx="617946" cy="450853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 rot="-10230454">
              <a:off x="6324692" y="6684568"/>
              <a:ext cx="553576" cy="415681"/>
            </a:xfrm>
            <a:custGeom>
              <a:avLst/>
              <a:gdLst/>
              <a:ahLst/>
              <a:cxnLst/>
              <a:rect l="l" t="t" r="r" b="b"/>
              <a:pathLst>
                <a:path w="757" h="575" extrusionOk="0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10230462">
              <a:off x="-637626" y="5261737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8" extrusionOk="0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 rot="-10230466">
              <a:off x="-1740328" y="6146634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 rot="-10230455">
              <a:off x="4438694" y="6377756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 rot="-10230461">
              <a:off x="5173424" y="6288836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 rot="-10230462">
              <a:off x="-2277819" y="8564986"/>
              <a:ext cx="286444" cy="284581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 rot="-10230455">
              <a:off x="7014177" y="6035121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320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39DF793-B893-8440-A4AE-DA60EE1597BC}"/>
              </a:ext>
            </a:extLst>
          </p:cNvPr>
          <p:cNvSpPr txBox="1"/>
          <p:nvPr/>
        </p:nvSpPr>
        <p:spPr>
          <a:xfrm>
            <a:off x="8216373" y="2563420"/>
            <a:ext cx="3524988" cy="2740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In a </a:t>
            </a:r>
            <a:r>
              <a:rPr lang="en-US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car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try to </a:t>
            </a:r>
            <a:r>
              <a:rPr lang="en-US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contain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the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new rectangle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along with the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old rectangle(s) 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that are </a:t>
            </a:r>
            <a:r>
              <a:rPr lang="en-US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contained.</a:t>
            </a:r>
            <a:endParaRPr lang="en-US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>
              <a:lnSpc>
                <a:spcPts val="3000"/>
              </a:lnSpc>
            </a:pPr>
            <a:r>
              <a:rPr lang="en-US" sz="1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➞ 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Since there is no certain way to fix the places of all the rectangles, a </a:t>
            </a:r>
            <a:r>
              <a:rPr lang="en-US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backtracking algorithm 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must be run to check.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BE92D-668B-214D-9A50-903EFC23ED2C}"/>
              </a:ext>
            </a:extLst>
          </p:cNvPr>
          <p:cNvSpPr txBox="1"/>
          <p:nvPr/>
        </p:nvSpPr>
        <p:spPr>
          <a:xfrm>
            <a:off x="8254076" y="1906371"/>
            <a:ext cx="235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chemeClr val="accent5"/>
                </a:solidFill>
                <a:latin typeface="Oxygen" panose="02000503000000090004" pitchFamily="2" charset="77"/>
                <a:cs typeface="Arima Madurai Medium" pitchFamily="2" charset="77"/>
              </a:rPr>
              <a:t>“Try to </a:t>
            </a:r>
            <a:r>
              <a:rPr lang="en-US" sz="2400" u="sng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contain</a:t>
            </a:r>
            <a:r>
              <a:rPr lang="en-US" sz="2200" u="sng" dirty="0">
                <a:solidFill>
                  <a:schemeClr val="accent5"/>
                </a:solidFill>
                <a:latin typeface="Oxygen" panose="02000503000000090004" pitchFamily="2" charset="77"/>
                <a:cs typeface="Arima Madurai Medium" pitchFamily="2" charset="77"/>
              </a:rPr>
              <a:t>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695325" y="990920"/>
            <a:ext cx="8101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Oxygen" panose="02000503000000090004" pitchFamily="2" charset="77"/>
                <a:cs typeface="Arima Madurai Semi" pitchFamily="2" charset="77"/>
              </a:rPr>
              <a:t>The heuristic algorithm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670233" y="2563420"/>
            <a:ext cx="3524988" cy="312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Cars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by “</a:t>
            </a:r>
            <a:r>
              <a:rPr lang="en-US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economic efficiency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 (cost/area), in ascending order.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Rectangles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by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area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in descending order.</a:t>
            </a:r>
          </a:p>
          <a:p>
            <a:pPr>
              <a:lnSpc>
                <a:spcPts val="3000"/>
              </a:lnSpc>
            </a:pPr>
            <a:r>
              <a:rPr lang="en-US" dirty="0"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Note that the </a:t>
            </a:r>
            <a:r>
              <a:rPr lang="en-US" b="1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For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loops in the next step iterate through those sorted lists.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E35F0-4AC2-5F4C-B269-50676F3CE944}"/>
              </a:ext>
            </a:extLst>
          </p:cNvPr>
          <p:cNvSpPr txBox="1"/>
          <p:nvPr/>
        </p:nvSpPr>
        <p:spPr>
          <a:xfrm>
            <a:off x="723535" y="1906371"/>
            <a:ext cx="75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Sort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4252358" y="2743444"/>
            <a:ext cx="3707624" cy="312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Initialize all cars, each </a:t>
            </a:r>
            <a:r>
              <a:rPr lang="en-US" dirty="0">
                <a:solidFill>
                  <a:schemeClr val="accent1"/>
                </a:solidFill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contains no rectangle</a:t>
            </a:r>
            <a:r>
              <a:rPr lang="en-US" dirty="0"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.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For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each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</a:t>
            </a:r>
            <a:r>
              <a:rPr lang="en-US" b="1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for</a:t>
            </a:r>
            <a:r>
              <a:rPr lang="en-US" b="1" dirty="0"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 </a:t>
            </a:r>
            <a:r>
              <a:rPr lang="en-US" dirty="0"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each </a:t>
            </a:r>
            <a:r>
              <a:rPr lang="en-US" dirty="0">
                <a:solidFill>
                  <a:schemeClr val="accent3"/>
                </a:solidFill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car</a:t>
            </a:r>
            <a:r>
              <a:rPr lang="en-US" dirty="0"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,</a:t>
            </a:r>
            <a:r>
              <a:rPr lang="en-US" b="1" dirty="0">
                <a:latin typeface="Oxygen" panose="02000503000000000000" pitchFamily="2" charset="0"/>
                <a:ea typeface="Iosevka Term Extended" panose="02000509000000000000" pitchFamily="49" charset="0"/>
                <a:cs typeface="Arima Madurai Light" pitchFamily="2" charset="77"/>
              </a:rPr>
              <a:t> </a:t>
            </a:r>
            <a:r>
              <a:rPr lang="en-US" u="sng" dirty="0">
                <a:solidFill>
                  <a:schemeClr val="accent5"/>
                </a:solidFill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try</a:t>
            </a:r>
            <a:r>
              <a:rPr lang="en-US" u="sng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to contain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the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in the </a:t>
            </a:r>
            <a:r>
              <a:rPr lang="en-US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car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if the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fits, </a:t>
            </a:r>
            <a:r>
              <a:rPr lang="en-US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contain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it in the </a:t>
            </a:r>
            <a:r>
              <a:rPr lang="en-US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car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and </a:t>
            </a:r>
            <a:r>
              <a:rPr lang="en-US" b="1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break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the car loop (to the next rectangle).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F8B30-86C7-B64F-AD22-C06445ED6F3A}"/>
              </a:ext>
            </a:extLst>
          </p:cNvPr>
          <p:cNvSpPr txBox="1"/>
          <p:nvPr/>
        </p:nvSpPr>
        <p:spPr>
          <a:xfrm>
            <a:off x="4472693" y="1906371"/>
            <a:ext cx="3485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Best-fit (but sounds like first-fit)</a:t>
            </a:r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E08AE588-26E0-1949-A203-1B76BB147D14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24" name="Freeform 3">
              <a:extLst>
                <a:ext uri="{FF2B5EF4-FFF2-40B4-BE49-F238E27FC236}">
                  <a16:creationId xmlns:a16="http://schemas.microsoft.com/office/drawing/2014/main" id="{CBACD439-DD7A-D14B-B72B-A2632EDA57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4">
              <a:extLst>
                <a:ext uri="{FF2B5EF4-FFF2-40B4-BE49-F238E27FC236}">
                  <a16:creationId xmlns:a16="http://schemas.microsoft.com/office/drawing/2014/main" id="{54FAFD5D-0D8B-CA4A-BBDC-D53D8084F5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5">
              <a:extLst>
                <a:ext uri="{FF2B5EF4-FFF2-40B4-BE49-F238E27FC236}">
                  <a16:creationId xmlns:a16="http://schemas.microsoft.com/office/drawing/2014/main" id="{3EC46831-19EB-6D4A-825B-382A56D7AC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6">
              <a:extLst>
                <a:ext uri="{FF2B5EF4-FFF2-40B4-BE49-F238E27FC236}">
                  <a16:creationId xmlns:a16="http://schemas.microsoft.com/office/drawing/2014/main" id="{DAFB0549-DEC9-FF4B-BEB3-3080743461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7">
              <a:extLst>
                <a:ext uri="{FF2B5EF4-FFF2-40B4-BE49-F238E27FC236}">
                  <a16:creationId xmlns:a16="http://schemas.microsoft.com/office/drawing/2014/main" id="{61627097-2561-D148-948B-E073A642F3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8">
              <a:extLst>
                <a:ext uri="{FF2B5EF4-FFF2-40B4-BE49-F238E27FC236}">
                  <a16:creationId xmlns:a16="http://schemas.microsoft.com/office/drawing/2014/main" id="{12A04A85-68A8-1E43-9FC7-FEE6CC70E3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9">
              <a:extLst>
                <a:ext uri="{FF2B5EF4-FFF2-40B4-BE49-F238E27FC236}">
                  <a16:creationId xmlns:a16="http://schemas.microsoft.com/office/drawing/2014/main" id="{C9AA4D5A-0692-FD4F-B78D-ADA0F05E35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10">
              <a:extLst>
                <a:ext uri="{FF2B5EF4-FFF2-40B4-BE49-F238E27FC236}">
                  <a16:creationId xmlns:a16="http://schemas.microsoft.com/office/drawing/2014/main" id="{3BB820CA-6164-4342-B2C6-5416770913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11">
              <a:extLst>
                <a:ext uri="{FF2B5EF4-FFF2-40B4-BE49-F238E27FC236}">
                  <a16:creationId xmlns:a16="http://schemas.microsoft.com/office/drawing/2014/main" id="{CECB97DE-BCF4-0841-840C-F7A683544F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12">
              <a:extLst>
                <a:ext uri="{FF2B5EF4-FFF2-40B4-BE49-F238E27FC236}">
                  <a16:creationId xmlns:a16="http://schemas.microsoft.com/office/drawing/2014/main" id="{1C9BA6A0-835C-E64D-9BA3-2759793D7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13">
              <a:extLst>
                <a:ext uri="{FF2B5EF4-FFF2-40B4-BE49-F238E27FC236}">
                  <a16:creationId xmlns:a16="http://schemas.microsoft.com/office/drawing/2014/main" id="{7DEE35EE-D1B7-9345-BE8A-6F6E77BDB6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14">
              <a:extLst>
                <a:ext uri="{FF2B5EF4-FFF2-40B4-BE49-F238E27FC236}">
                  <a16:creationId xmlns:a16="http://schemas.microsoft.com/office/drawing/2014/main" id="{F6FA3978-3425-814B-9E51-9349BFDFDE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15">
              <a:extLst>
                <a:ext uri="{FF2B5EF4-FFF2-40B4-BE49-F238E27FC236}">
                  <a16:creationId xmlns:a16="http://schemas.microsoft.com/office/drawing/2014/main" id="{28E7E3F9-1173-9443-82C1-01052AD971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16">
              <a:extLst>
                <a:ext uri="{FF2B5EF4-FFF2-40B4-BE49-F238E27FC236}">
                  <a16:creationId xmlns:a16="http://schemas.microsoft.com/office/drawing/2014/main" id="{D0B19C24-89E5-AF42-817D-27CE5B25A1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17">
              <a:extLst>
                <a:ext uri="{FF2B5EF4-FFF2-40B4-BE49-F238E27FC236}">
                  <a16:creationId xmlns:a16="http://schemas.microsoft.com/office/drawing/2014/main" id="{8047437B-6A1E-7D4A-92EC-3A9323C152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18">
              <a:extLst>
                <a:ext uri="{FF2B5EF4-FFF2-40B4-BE49-F238E27FC236}">
                  <a16:creationId xmlns:a16="http://schemas.microsoft.com/office/drawing/2014/main" id="{5A7AC49A-799E-F44E-8486-FF339FAAB1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19">
              <a:extLst>
                <a:ext uri="{FF2B5EF4-FFF2-40B4-BE49-F238E27FC236}">
                  <a16:creationId xmlns:a16="http://schemas.microsoft.com/office/drawing/2014/main" id="{7F6AF08B-0464-3E45-9DE9-2CCDB60C80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20">
              <a:extLst>
                <a:ext uri="{FF2B5EF4-FFF2-40B4-BE49-F238E27FC236}">
                  <a16:creationId xmlns:a16="http://schemas.microsoft.com/office/drawing/2014/main" id="{C2E52518-9780-6E47-947C-1323877B08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21">
              <a:extLst>
                <a:ext uri="{FF2B5EF4-FFF2-40B4-BE49-F238E27FC236}">
                  <a16:creationId xmlns:a16="http://schemas.microsoft.com/office/drawing/2014/main" id="{CCDC2EF8-18E7-034C-8DE0-C21C5EC3F6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22">
              <a:extLst>
                <a:ext uri="{FF2B5EF4-FFF2-40B4-BE49-F238E27FC236}">
                  <a16:creationId xmlns:a16="http://schemas.microsoft.com/office/drawing/2014/main" id="{900DFBA7-CFBA-9746-BA53-3131AFFFFA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23">
              <a:extLst>
                <a:ext uri="{FF2B5EF4-FFF2-40B4-BE49-F238E27FC236}">
                  <a16:creationId xmlns:a16="http://schemas.microsoft.com/office/drawing/2014/main" id="{ABA6B501-50E0-0746-9477-B4720F926F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25">
              <a:extLst>
                <a:ext uri="{FF2B5EF4-FFF2-40B4-BE49-F238E27FC236}">
                  <a16:creationId xmlns:a16="http://schemas.microsoft.com/office/drawing/2014/main" id="{E5EB0ED2-B945-8A45-A4A0-B921B0FB3F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26">
              <a:extLst>
                <a:ext uri="{FF2B5EF4-FFF2-40B4-BE49-F238E27FC236}">
                  <a16:creationId xmlns:a16="http://schemas.microsoft.com/office/drawing/2014/main" id="{AD103383-B654-F54D-86C8-7C58D1E32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27">
              <a:extLst>
                <a:ext uri="{FF2B5EF4-FFF2-40B4-BE49-F238E27FC236}">
                  <a16:creationId xmlns:a16="http://schemas.microsoft.com/office/drawing/2014/main" id="{D9751949-F3DB-CF42-870C-0B5F196B64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28">
              <a:extLst>
                <a:ext uri="{FF2B5EF4-FFF2-40B4-BE49-F238E27FC236}">
                  <a16:creationId xmlns:a16="http://schemas.microsoft.com/office/drawing/2014/main" id="{CA3F5FE6-B6E2-E54E-9139-634618D761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29">
              <a:extLst>
                <a:ext uri="{FF2B5EF4-FFF2-40B4-BE49-F238E27FC236}">
                  <a16:creationId xmlns:a16="http://schemas.microsoft.com/office/drawing/2014/main" id="{2341A7B3-A56D-104E-B0B4-01F4814E46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">
              <a:extLst>
                <a:ext uri="{FF2B5EF4-FFF2-40B4-BE49-F238E27FC236}">
                  <a16:creationId xmlns:a16="http://schemas.microsoft.com/office/drawing/2014/main" id="{374A7229-3C1B-C240-BEE6-FD814452F8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6">
              <a:extLst>
                <a:ext uri="{FF2B5EF4-FFF2-40B4-BE49-F238E27FC236}">
                  <a16:creationId xmlns:a16="http://schemas.microsoft.com/office/drawing/2014/main" id="{D271DB62-4175-F047-8942-0AFF99FC95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E056D449-356C-2644-8FC5-E8D60966C12F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4818CFF0-161B-3948-8C4D-24A74B20AC3D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55" name="Freeform 30">
                <a:extLst>
                  <a:ext uri="{FF2B5EF4-FFF2-40B4-BE49-F238E27FC236}">
                    <a16:creationId xmlns:a16="http://schemas.microsoft.com/office/drawing/2014/main" id="{A2465AA8-6D77-2D46-BB09-2E78B5401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31">
                <a:extLst>
                  <a:ext uri="{FF2B5EF4-FFF2-40B4-BE49-F238E27FC236}">
                    <a16:creationId xmlns:a16="http://schemas.microsoft.com/office/drawing/2014/main" id="{33DB0348-AF45-9D41-B4FC-D045FEA35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32">
                <a:extLst>
                  <a:ext uri="{FF2B5EF4-FFF2-40B4-BE49-F238E27FC236}">
                    <a16:creationId xmlns:a16="http://schemas.microsoft.com/office/drawing/2014/main" id="{56D820C8-9077-2C40-A6B8-295EC5B52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33">
                <a:extLst>
                  <a:ext uri="{FF2B5EF4-FFF2-40B4-BE49-F238E27FC236}">
                    <a16:creationId xmlns:a16="http://schemas.microsoft.com/office/drawing/2014/main" id="{651DA472-296A-1246-AA4E-5DB47C4F8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34">
                <a:extLst>
                  <a:ext uri="{FF2B5EF4-FFF2-40B4-BE49-F238E27FC236}">
                    <a16:creationId xmlns:a16="http://schemas.microsoft.com/office/drawing/2014/main" id="{F4FE167F-E581-E947-8107-E1C0B788B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35">
                <a:extLst>
                  <a:ext uri="{FF2B5EF4-FFF2-40B4-BE49-F238E27FC236}">
                    <a16:creationId xmlns:a16="http://schemas.microsoft.com/office/drawing/2014/main" id="{CB2D8678-5112-7142-B30D-DD5574368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36">
                <a:extLst>
                  <a:ext uri="{FF2B5EF4-FFF2-40B4-BE49-F238E27FC236}">
                    <a16:creationId xmlns:a16="http://schemas.microsoft.com/office/drawing/2014/main" id="{A375C257-8BEA-1642-A80E-C19C65B13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37">
                <a:extLst>
                  <a:ext uri="{FF2B5EF4-FFF2-40B4-BE49-F238E27FC236}">
                    <a16:creationId xmlns:a16="http://schemas.microsoft.com/office/drawing/2014/main" id="{57952EA5-06FA-F446-BD4F-DE247A443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38">
                <a:extLst>
                  <a:ext uri="{FF2B5EF4-FFF2-40B4-BE49-F238E27FC236}">
                    <a16:creationId xmlns:a16="http://schemas.microsoft.com/office/drawing/2014/main" id="{09AE2C1B-3B35-9445-A51B-16648285D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39">
                <a:extLst>
                  <a:ext uri="{FF2B5EF4-FFF2-40B4-BE49-F238E27FC236}">
                    <a16:creationId xmlns:a16="http://schemas.microsoft.com/office/drawing/2014/main" id="{A13F748D-6E6D-324B-98B4-89BBDF5C4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0">
                <a:extLst>
                  <a:ext uri="{FF2B5EF4-FFF2-40B4-BE49-F238E27FC236}">
                    <a16:creationId xmlns:a16="http://schemas.microsoft.com/office/drawing/2014/main" id="{470CC3AD-4B2E-FE47-9BE7-919C56A0E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6" name="Freeform 41">
                <a:extLst>
                  <a:ext uri="{FF2B5EF4-FFF2-40B4-BE49-F238E27FC236}">
                    <a16:creationId xmlns:a16="http://schemas.microsoft.com/office/drawing/2014/main" id="{54952367-8E61-2641-AA6B-76B72FF84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7" name="Freeform 42">
                <a:extLst>
                  <a:ext uri="{FF2B5EF4-FFF2-40B4-BE49-F238E27FC236}">
                    <a16:creationId xmlns:a16="http://schemas.microsoft.com/office/drawing/2014/main" id="{0952869A-3EBE-4E48-8D27-9D881F9B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8" name="Freeform 43">
                <a:extLst>
                  <a:ext uri="{FF2B5EF4-FFF2-40B4-BE49-F238E27FC236}">
                    <a16:creationId xmlns:a16="http://schemas.microsoft.com/office/drawing/2014/main" id="{6120EF9B-7DAE-EE48-9820-5904CFB0D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9" name="Freeform 44">
                <a:extLst>
                  <a:ext uri="{FF2B5EF4-FFF2-40B4-BE49-F238E27FC236}">
                    <a16:creationId xmlns:a16="http://schemas.microsoft.com/office/drawing/2014/main" id="{A7735B8B-CFF7-CC41-BDD3-A65D04F84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0" name="Freeform 45">
                <a:extLst>
                  <a:ext uri="{FF2B5EF4-FFF2-40B4-BE49-F238E27FC236}">
                    <a16:creationId xmlns:a16="http://schemas.microsoft.com/office/drawing/2014/main" id="{CE0BCD6B-12CC-4E43-AF98-7FFDB9897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1" name="Freeform 46">
                <a:extLst>
                  <a:ext uri="{FF2B5EF4-FFF2-40B4-BE49-F238E27FC236}">
                    <a16:creationId xmlns:a16="http://schemas.microsoft.com/office/drawing/2014/main" id="{3A73EABA-E340-7E47-9224-10FB17B87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2" name="Freeform 47">
                <a:extLst>
                  <a:ext uri="{FF2B5EF4-FFF2-40B4-BE49-F238E27FC236}">
                    <a16:creationId xmlns:a16="http://schemas.microsoft.com/office/drawing/2014/main" id="{B6DBC829-FF39-1249-B4FD-16F75B708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3" name="Freeform 48">
                <a:extLst>
                  <a:ext uri="{FF2B5EF4-FFF2-40B4-BE49-F238E27FC236}">
                    <a16:creationId xmlns:a16="http://schemas.microsoft.com/office/drawing/2014/main" id="{8BD59C07-49C3-6748-8066-1A841C306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4" name="Freeform 49">
                <a:extLst>
                  <a:ext uri="{FF2B5EF4-FFF2-40B4-BE49-F238E27FC236}">
                    <a16:creationId xmlns:a16="http://schemas.microsoft.com/office/drawing/2014/main" id="{389D8141-5176-BA42-81C8-184FC92C1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5" name="Freeform 50">
                <a:extLst>
                  <a:ext uri="{FF2B5EF4-FFF2-40B4-BE49-F238E27FC236}">
                    <a16:creationId xmlns:a16="http://schemas.microsoft.com/office/drawing/2014/main" id="{F2FF8B78-2813-E241-84D4-228F8343A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6" name="Freeform 51">
                <a:extLst>
                  <a:ext uri="{FF2B5EF4-FFF2-40B4-BE49-F238E27FC236}">
                    <a16:creationId xmlns:a16="http://schemas.microsoft.com/office/drawing/2014/main" id="{7FC6AB10-D493-4740-89F0-8BCAA866E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7" name="Freeform 52">
                <a:extLst>
                  <a:ext uri="{FF2B5EF4-FFF2-40B4-BE49-F238E27FC236}">
                    <a16:creationId xmlns:a16="http://schemas.microsoft.com/office/drawing/2014/main" id="{41474AD1-10E1-664E-A075-DFCAD71E2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8" name="Freeform 53">
                <a:extLst>
                  <a:ext uri="{FF2B5EF4-FFF2-40B4-BE49-F238E27FC236}">
                    <a16:creationId xmlns:a16="http://schemas.microsoft.com/office/drawing/2014/main" id="{B56D1E16-6EF8-934D-9D34-59288ED26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9" name="Freeform 54">
                <a:extLst>
                  <a:ext uri="{FF2B5EF4-FFF2-40B4-BE49-F238E27FC236}">
                    <a16:creationId xmlns:a16="http://schemas.microsoft.com/office/drawing/2014/main" id="{6CC1D092-2BE0-7047-A485-50825C321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0" name="Freeform 55">
                <a:extLst>
                  <a:ext uri="{FF2B5EF4-FFF2-40B4-BE49-F238E27FC236}">
                    <a16:creationId xmlns:a16="http://schemas.microsoft.com/office/drawing/2014/main" id="{5B4049D8-A3B3-D641-9711-A74D80FBB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1" name="Freeform 56">
                <a:extLst>
                  <a:ext uri="{FF2B5EF4-FFF2-40B4-BE49-F238E27FC236}">
                    <a16:creationId xmlns:a16="http://schemas.microsoft.com/office/drawing/2014/main" id="{1C43852E-29EB-0D4E-A19C-B5A46789A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2" name="Freeform 45">
                <a:extLst>
                  <a:ext uri="{FF2B5EF4-FFF2-40B4-BE49-F238E27FC236}">
                    <a16:creationId xmlns:a16="http://schemas.microsoft.com/office/drawing/2014/main" id="{5FE99887-CF27-6440-85C2-48BCFB4AC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54" name="Freeform 31">
              <a:extLst>
                <a:ext uri="{FF2B5EF4-FFF2-40B4-BE49-F238E27FC236}">
                  <a16:creationId xmlns:a16="http://schemas.microsoft.com/office/drawing/2014/main" id="{9FB6F3C2-0B63-F24D-8DAC-BB0BBEE1F7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19751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39DF793-B893-8440-A4AE-DA60EE1597BC}"/>
              </a:ext>
            </a:extLst>
          </p:cNvPr>
          <p:cNvSpPr txBox="1"/>
          <p:nvPr/>
        </p:nvSpPr>
        <p:spPr>
          <a:xfrm>
            <a:off x="8103314" y="2118202"/>
            <a:ext cx="3766381" cy="312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If we sort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rectangles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there will be </a:t>
            </a:r>
            <a:r>
              <a:rPr lang="en-US" b="1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fewer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rectangles 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to fit in the </a:t>
            </a:r>
            <a:r>
              <a:rPr lang="en-US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best cars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since:</a:t>
            </a:r>
            <a:r>
              <a:rPr lang="en-US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(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some </a:t>
            </a:r>
            <a:r>
              <a:rPr lang="en-US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big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+ some </a:t>
            </a:r>
            <a:r>
              <a:rPr lang="en-US" i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small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rectangles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) 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&lt; a lot of </a:t>
            </a:r>
            <a:r>
              <a:rPr lang="en-US" i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small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rectangles</a:t>
            </a:r>
          </a:p>
          <a:p>
            <a:pPr>
              <a:lnSpc>
                <a:spcPts val="3000"/>
              </a:lnSpc>
            </a:pPr>
            <a:r>
              <a:rPr lang="en-US" sz="1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➞ A certain 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way to </a:t>
            </a:r>
            <a:r>
              <a:rPr lang="en-US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</a:t>
            </a:r>
            <a:r>
              <a:rPr lang="en-US" sz="1800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educe</a:t>
            </a:r>
            <a:r>
              <a:rPr lang="en-US" sz="1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the overall running time of the </a:t>
            </a:r>
            <a:r>
              <a:rPr lang="en-US" sz="1800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backtrackin</a:t>
            </a:r>
            <a:r>
              <a:rPr lang="en-US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g algorithm</a:t>
            </a:r>
            <a:r>
              <a:rPr lang="en-US" sz="1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  <a:endParaRPr lang="en-US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BE92D-668B-214D-9A50-903EFC23ED2C}"/>
              </a:ext>
            </a:extLst>
          </p:cNvPr>
          <p:cNvSpPr txBox="1"/>
          <p:nvPr/>
        </p:nvSpPr>
        <p:spPr>
          <a:xfrm>
            <a:off x="8254076" y="1461153"/>
            <a:ext cx="3214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Why sort rectangles?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695325" y="545702"/>
            <a:ext cx="8101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Oxygen" panose="02000503000000090004" pitchFamily="2" charset="77"/>
                <a:cs typeface="Arima Madurai Semi" pitchFamily="2" charset="77"/>
              </a:rPr>
              <a:t>But why?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608060" y="2118202"/>
            <a:ext cx="3587161" cy="158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</a:t>
            </a:r>
            <a:r>
              <a:rPr lang="en-US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best cars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will be at the top of the car list.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</a:t>
            </a:r>
            <a:r>
              <a:rPr lang="en-US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largest rectangles 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will be at the top of the rectangle list.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E35F0-4AC2-5F4C-B269-50676F3CE944}"/>
              </a:ext>
            </a:extLst>
          </p:cNvPr>
          <p:cNvSpPr txBox="1"/>
          <p:nvPr/>
        </p:nvSpPr>
        <p:spPr>
          <a:xfrm>
            <a:off x="723535" y="1461153"/>
            <a:ext cx="75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Sort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4301062" y="2298226"/>
            <a:ext cx="3658920" cy="312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The </a:t>
            </a:r>
            <a:r>
              <a:rPr lang="en-US" dirty="0">
                <a:solidFill>
                  <a:schemeClr val="accent4"/>
                </a:solidFill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largest rectangles </a:t>
            </a:r>
            <a:r>
              <a:rPr lang="en-US" dirty="0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will fit in some </a:t>
            </a:r>
            <a:r>
              <a:rPr lang="en-US" dirty="0">
                <a:solidFill>
                  <a:schemeClr val="accent3"/>
                </a:solidFill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best cars</a:t>
            </a:r>
            <a:r>
              <a:rPr lang="en-US" dirty="0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When continue to iterate through next rectangles, some </a:t>
            </a:r>
            <a:r>
              <a:rPr lang="en-US" dirty="0">
                <a:solidFill>
                  <a:schemeClr val="accent4"/>
                </a:solidFill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smaller one </a:t>
            </a:r>
            <a:r>
              <a:rPr lang="en-US" dirty="0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could fit in </a:t>
            </a:r>
            <a:r>
              <a:rPr lang="en-US" dirty="0">
                <a:solidFill>
                  <a:schemeClr val="accent3"/>
                </a:solidFill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best cars </a:t>
            </a:r>
            <a:r>
              <a:rPr lang="en-US" dirty="0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too.</a:t>
            </a:r>
          </a:p>
          <a:p>
            <a:pPr>
              <a:lnSpc>
                <a:spcPts val="3000"/>
              </a:lnSpc>
            </a:pPr>
            <a:r>
              <a:rPr lang="en-US" sz="1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➞ Try to use the </a:t>
            </a:r>
            <a:r>
              <a:rPr lang="en-US" sz="18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best cars </a:t>
            </a:r>
            <a:r>
              <a:rPr lang="en-US" sz="1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as much as possible.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F8B30-86C7-B64F-AD22-C06445ED6F3A}"/>
              </a:ext>
            </a:extLst>
          </p:cNvPr>
          <p:cNvSpPr txBox="1"/>
          <p:nvPr/>
        </p:nvSpPr>
        <p:spPr>
          <a:xfrm>
            <a:off x="4472693" y="1461153"/>
            <a:ext cx="3485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Best-fit (but sounds like first-fit)</a:t>
            </a:r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E08AE588-26E0-1949-A203-1B76BB147D14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24" name="Freeform 3">
              <a:extLst>
                <a:ext uri="{FF2B5EF4-FFF2-40B4-BE49-F238E27FC236}">
                  <a16:creationId xmlns:a16="http://schemas.microsoft.com/office/drawing/2014/main" id="{CBACD439-DD7A-D14B-B72B-A2632EDA57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4">
              <a:extLst>
                <a:ext uri="{FF2B5EF4-FFF2-40B4-BE49-F238E27FC236}">
                  <a16:creationId xmlns:a16="http://schemas.microsoft.com/office/drawing/2014/main" id="{54FAFD5D-0D8B-CA4A-BBDC-D53D8084F5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5">
              <a:extLst>
                <a:ext uri="{FF2B5EF4-FFF2-40B4-BE49-F238E27FC236}">
                  <a16:creationId xmlns:a16="http://schemas.microsoft.com/office/drawing/2014/main" id="{3EC46831-19EB-6D4A-825B-382A56D7AC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6">
              <a:extLst>
                <a:ext uri="{FF2B5EF4-FFF2-40B4-BE49-F238E27FC236}">
                  <a16:creationId xmlns:a16="http://schemas.microsoft.com/office/drawing/2014/main" id="{DAFB0549-DEC9-FF4B-BEB3-3080743461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7">
              <a:extLst>
                <a:ext uri="{FF2B5EF4-FFF2-40B4-BE49-F238E27FC236}">
                  <a16:creationId xmlns:a16="http://schemas.microsoft.com/office/drawing/2014/main" id="{61627097-2561-D148-948B-E073A642F3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8">
              <a:extLst>
                <a:ext uri="{FF2B5EF4-FFF2-40B4-BE49-F238E27FC236}">
                  <a16:creationId xmlns:a16="http://schemas.microsoft.com/office/drawing/2014/main" id="{12A04A85-68A8-1E43-9FC7-FEE6CC70E3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9">
              <a:extLst>
                <a:ext uri="{FF2B5EF4-FFF2-40B4-BE49-F238E27FC236}">
                  <a16:creationId xmlns:a16="http://schemas.microsoft.com/office/drawing/2014/main" id="{C9AA4D5A-0692-FD4F-B78D-ADA0F05E35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10">
              <a:extLst>
                <a:ext uri="{FF2B5EF4-FFF2-40B4-BE49-F238E27FC236}">
                  <a16:creationId xmlns:a16="http://schemas.microsoft.com/office/drawing/2014/main" id="{3BB820CA-6164-4342-B2C6-5416770913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11">
              <a:extLst>
                <a:ext uri="{FF2B5EF4-FFF2-40B4-BE49-F238E27FC236}">
                  <a16:creationId xmlns:a16="http://schemas.microsoft.com/office/drawing/2014/main" id="{CECB97DE-BCF4-0841-840C-F7A683544F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12">
              <a:extLst>
                <a:ext uri="{FF2B5EF4-FFF2-40B4-BE49-F238E27FC236}">
                  <a16:creationId xmlns:a16="http://schemas.microsoft.com/office/drawing/2014/main" id="{1C9BA6A0-835C-E64D-9BA3-2759793D7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13">
              <a:extLst>
                <a:ext uri="{FF2B5EF4-FFF2-40B4-BE49-F238E27FC236}">
                  <a16:creationId xmlns:a16="http://schemas.microsoft.com/office/drawing/2014/main" id="{7DEE35EE-D1B7-9345-BE8A-6F6E77BDB6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14">
              <a:extLst>
                <a:ext uri="{FF2B5EF4-FFF2-40B4-BE49-F238E27FC236}">
                  <a16:creationId xmlns:a16="http://schemas.microsoft.com/office/drawing/2014/main" id="{F6FA3978-3425-814B-9E51-9349BFDFDE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15">
              <a:extLst>
                <a:ext uri="{FF2B5EF4-FFF2-40B4-BE49-F238E27FC236}">
                  <a16:creationId xmlns:a16="http://schemas.microsoft.com/office/drawing/2014/main" id="{28E7E3F9-1173-9443-82C1-01052AD971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16">
              <a:extLst>
                <a:ext uri="{FF2B5EF4-FFF2-40B4-BE49-F238E27FC236}">
                  <a16:creationId xmlns:a16="http://schemas.microsoft.com/office/drawing/2014/main" id="{D0B19C24-89E5-AF42-817D-27CE5B25A1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17">
              <a:extLst>
                <a:ext uri="{FF2B5EF4-FFF2-40B4-BE49-F238E27FC236}">
                  <a16:creationId xmlns:a16="http://schemas.microsoft.com/office/drawing/2014/main" id="{8047437B-6A1E-7D4A-92EC-3A9323C152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18">
              <a:extLst>
                <a:ext uri="{FF2B5EF4-FFF2-40B4-BE49-F238E27FC236}">
                  <a16:creationId xmlns:a16="http://schemas.microsoft.com/office/drawing/2014/main" id="{5A7AC49A-799E-F44E-8486-FF339FAAB1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19">
              <a:extLst>
                <a:ext uri="{FF2B5EF4-FFF2-40B4-BE49-F238E27FC236}">
                  <a16:creationId xmlns:a16="http://schemas.microsoft.com/office/drawing/2014/main" id="{7F6AF08B-0464-3E45-9DE9-2CCDB60C80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20">
              <a:extLst>
                <a:ext uri="{FF2B5EF4-FFF2-40B4-BE49-F238E27FC236}">
                  <a16:creationId xmlns:a16="http://schemas.microsoft.com/office/drawing/2014/main" id="{C2E52518-9780-6E47-947C-1323877B08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21">
              <a:extLst>
                <a:ext uri="{FF2B5EF4-FFF2-40B4-BE49-F238E27FC236}">
                  <a16:creationId xmlns:a16="http://schemas.microsoft.com/office/drawing/2014/main" id="{CCDC2EF8-18E7-034C-8DE0-C21C5EC3F6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22">
              <a:extLst>
                <a:ext uri="{FF2B5EF4-FFF2-40B4-BE49-F238E27FC236}">
                  <a16:creationId xmlns:a16="http://schemas.microsoft.com/office/drawing/2014/main" id="{900DFBA7-CFBA-9746-BA53-3131AFFFFA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23">
              <a:extLst>
                <a:ext uri="{FF2B5EF4-FFF2-40B4-BE49-F238E27FC236}">
                  <a16:creationId xmlns:a16="http://schemas.microsoft.com/office/drawing/2014/main" id="{ABA6B501-50E0-0746-9477-B4720F926F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25">
              <a:extLst>
                <a:ext uri="{FF2B5EF4-FFF2-40B4-BE49-F238E27FC236}">
                  <a16:creationId xmlns:a16="http://schemas.microsoft.com/office/drawing/2014/main" id="{E5EB0ED2-B945-8A45-A4A0-B921B0FB3F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26">
              <a:extLst>
                <a:ext uri="{FF2B5EF4-FFF2-40B4-BE49-F238E27FC236}">
                  <a16:creationId xmlns:a16="http://schemas.microsoft.com/office/drawing/2014/main" id="{AD103383-B654-F54D-86C8-7C58D1E32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27">
              <a:extLst>
                <a:ext uri="{FF2B5EF4-FFF2-40B4-BE49-F238E27FC236}">
                  <a16:creationId xmlns:a16="http://schemas.microsoft.com/office/drawing/2014/main" id="{D9751949-F3DB-CF42-870C-0B5F196B64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28">
              <a:extLst>
                <a:ext uri="{FF2B5EF4-FFF2-40B4-BE49-F238E27FC236}">
                  <a16:creationId xmlns:a16="http://schemas.microsoft.com/office/drawing/2014/main" id="{CA3F5FE6-B6E2-E54E-9139-634618D761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29">
              <a:extLst>
                <a:ext uri="{FF2B5EF4-FFF2-40B4-BE49-F238E27FC236}">
                  <a16:creationId xmlns:a16="http://schemas.microsoft.com/office/drawing/2014/main" id="{2341A7B3-A56D-104E-B0B4-01F4814E46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">
              <a:extLst>
                <a:ext uri="{FF2B5EF4-FFF2-40B4-BE49-F238E27FC236}">
                  <a16:creationId xmlns:a16="http://schemas.microsoft.com/office/drawing/2014/main" id="{374A7229-3C1B-C240-BEE6-FD814452F8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6">
              <a:extLst>
                <a:ext uri="{FF2B5EF4-FFF2-40B4-BE49-F238E27FC236}">
                  <a16:creationId xmlns:a16="http://schemas.microsoft.com/office/drawing/2014/main" id="{D271DB62-4175-F047-8942-0AFF99FC95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100" name="Group 551">
            <a:extLst>
              <a:ext uri="{FF2B5EF4-FFF2-40B4-BE49-F238E27FC236}">
                <a16:creationId xmlns:a16="http://schemas.microsoft.com/office/drawing/2014/main" id="{C989C007-873D-465D-A99C-1BBE695230BF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101" name="Group 552">
              <a:extLst>
                <a:ext uri="{FF2B5EF4-FFF2-40B4-BE49-F238E27FC236}">
                  <a16:creationId xmlns:a16="http://schemas.microsoft.com/office/drawing/2014/main" id="{5BF05987-794F-4F00-82FE-9B13E0B4134A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103" name="Freeform 30">
                <a:extLst>
                  <a:ext uri="{FF2B5EF4-FFF2-40B4-BE49-F238E27FC236}">
                    <a16:creationId xmlns:a16="http://schemas.microsoft.com/office/drawing/2014/main" id="{0B876DB3-E004-49A8-8173-A7C4F20EF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4" name="Freeform 31">
                <a:extLst>
                  <a:ext uri="{FF2B5EF4-FFF2-40B4-BE49-F238E27FC236}">
                    <a16:creationId xmlns:a16="http://schemas.microsoft.com/office/drawing/2014/main" id="{B1D3B3CB-7255-472B-AFCC-CE431DDD0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5" name="Freeform 32">
                <a:extLst>
                  <a:ext uri="{FF2B5EF4-FFF2-40B4-BE49-F238E27FC236}">
                    <a16:creationId xmlns:a16="http://schemas.microsoft.com/office/drawing/2014/main" id="{25706015-0ABA-4826-BCD4-5A953ECD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6" name="Freeform 33">
                <a:extLst>
                  <a:ext uri="{FF2B5EF4-FFF2-40B4-BE49-F238E27FC236}">
                    <a16:creationId xmlns:a16="http://schemas.microsoft.com/office/drawing/2014/main" id="{7213E8D5-486B-4E8A-A349-3461539B2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7" name="Freeform 34">
                <a:extLst>
                  <a:ext uri="{FF2B5EF4-FFF2-40B4-BE49-F238E27FC236}">
                    <a16:creationId xmlns:a16="http://schemas.microsoft.com/office/drawing/2014/main" id="{E2254817-262E-4237-891F-9C2523B33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8" name="Freeform 35">
                <a:extLst>
                  <a:ext uri="{FF2B5EF4-FFF2-40B4-BE49-F238E27FC236}">
                    <a16:creationId xmlns:a16="http://schemas.microsoft.com/office/drawing/2014/main" id="{F018332B-D8AF-42FB-AC2D-D41542863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9" name="Freeform 36">
                <a:extLst>
                  <a:ext uri="{FF2B5EF4-FFF2-40B4-BE49-F238E27FC236}">
                    <a16:creationId xmlns:a16="http://schemas.microsoft.com/office/drawing/2014/main" id="{4EA4F536-75F0-493A-B23F-9F689077F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0" name="Freeform 37">
                <a:extLst>
                  <a:ext uri="{FF2B5EF4-FFF2-40B4-BE49-F238E27FC236}">
                    <a16:creationId xmlns:a16="http://schemas.microsoft.com/office/drawing/2014/main" id="{56EDD18F-5C99-43F8-836E-34EE1BFF5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1" name="Freeform 38">
                <a:extLst>
                  <a:ext uri="{FF2B5EF4-FFF2-40B4-BE49-F238E27FC236}">
                    <a16:creationId xmlns:a16="http://schemas.microsoft.com/office/drawing/2014/main" id="{EFB7646E-32C1-4C13-A8E6-ECE3F2DF5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2" name="Freeform 39">
                <a:extLst>
                  <a:ext uri="{FF2B5EF4-FFF2-40B4-BE49-F238E27FC236}">
                    <a16:creationId xmlns:a16="http://schemas.microsoft.com/office/drawing/2014/main" id="{69D347C7-C00B-47A2-B4C8-4771D32C9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3" name="Freeform 40">
                <a:extLst>
                  <a:ext uri="{FF2B5EF4-FFF2-40B4-BE49-F238E27FC236}">
                    <a16:creationId xmlns:a16="http://schemas.microsoft.com/office/drawing/2014/main" id="{BD93BBD7-AE12-4CB8-8500-084C99356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4" name="Freeform 41">
                <a:extLst>
                  <a:ext uri="{FF2B5EF4-FFF2-40B4-BE49-F238E27FC236}">
                    <a16:creationId xmlns:a16="http://schemas.microsoft.com/office/drawing/2014/main" id="{968D73EB-7405-46E1-AA50-9A27749AC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5" name="Freeform 42">
                <a:extLst>
                  <a:ext uri="{FF2B5EF4-FFF2-40B4-BE49-F238E27FC236}">
                    <a16:creationId xmlns:a16="http://schemas.microsoft.com/office/drawing/2014/main" id="{0ED56611-A628-4FC4-8BBA-66D88EDF2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6" name="Freeform 43">
                <a:extLst>
                  <a:ext uri="{FF2B5EF4-FFF2-40B4-BE49-F238E27FC236}">
                    <a16:creationId xmlns:a16="http://schemas.microsoft.com/office/drawing/2014/main" id="{A165CC24-CB96-46E8-BBFF-EC073D575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7" name="Freeform 44">
                <a:extLst>
                  <a:ext uri="{FF2B5EF4-FFF2-40B4-BE49-F238E27FC236}">
                    <a16:creationId xmlns:a16="http://schemas.microsoft.com/office/drawing/2014/main" id="{53262F99-68E5-4A68-A9CA-CEE6C9CFD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8" name="Freeform 45">
                <a:extLst>
                  <a:ext uri="{FF2B5EF4-FFF2-40B4-BE49-F238E27FC236}">
                    <a16:creationId xmlns:a16="http://schemas.microsoft.com/office/drawing/2014/main" id="{22EF6ACF-F4B6-4F3E-A014-32F459501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9" name="Freeform 46">
                <a:extLst>
                  <a:ext uri="{FF2B5EF4-FFF2-40B4-BE49-F238E27FC236}">
                    <a16:creationId xmlns:a16="http://schemas.microsoft.com/office/drawing/2014/main" id="{51EDB5D0-58EF-48C6-BC7E-5F62F78AD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0" name="Freeform 47">
                <a:extLst>
                  <a:ext uri="{FF2B5EF4-FFF2-40B4-BE49-F238E27FC236}">
                    <a16:creationId xmlns:a16="http://schemas.microsoft.com/office/drawing/2014/main" id="{B606B12E-C8A6-48BD-8282-B20FFB95D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1" name="Freeform 48">
                <a:extLst>
                  <a:ext uri="{FF2B5EF4-FFF2-40B4-BE49-F238E27FC236}">
                    <a16:creationId xmlns:a16="http://schemas.microsoft.com/office/drawing/2014/main" id="{248DEC89-6EEB-4FA2-91AA-82E888A74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2" name="Freeform 49">
                <a:extLst>
                  <a:ext uri="{FF2B5EF4-FFF2-40B4-BE49-F238E27FC236}">
                    <a16:creationId xmlns:a16="http://schemas.microsoft.com/office/drawing/2014/main" id="{FCFFB292-CB61-4794-844B-27441BC0B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3" name="Freeform 50">
                <a:extLst>
                  <a:ext uri="{FF2B5EF4-FFF2-40B4-BE49-F238E27FC236}">
                    <a16:creationId xmlns:a16="http://schemas.microsoft.com/office/drawing/2014/main" id="{6CF587D9-8A3C-4CB5-87AF-82CA380A5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4" name="Freeform 51">
                <a:extLst>
                  <a:ext uri="{FF2B5EF4-FFF2-40B4-BE49-F238E27FC236}">
                    <a16:creationId xmlns:a16="http://schemas.microsoft.com/office/drawing/2014/main" id="{5A0F38A1-76A9-4924-BCF7-C6701A8B0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5" name="Freeform 52">
                <a:extLst>
                  <a:ext uri="{FF2B5EF4-FFF2-40B4-BE49-F238E27FC236}">
                    <a16:creationId xmlns:a16="http://schemas.microsoft.com/office/drawing/2014/main" id="{3A9DB051-2008-4A7A-81DD-0EF0BF7CB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6" name="Freeform 53">
                <a:extLst>
                  <a:ext uri="{FF2B5EF4-FFF2-40B4-BE49-F238E27FC236}">
                    <a16:creationId xmlns:a16="http://schemas.microsoft.com/office/drawing/2014/main" id="{96ECC220-E857-4D27-9A04-D16A4E984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7" name="Freeform 54">
                <a:extLst>
                  <a:ext uri="{FF2B5EF4-FFF2-40B4-BE49-F238E27FC236}">
                    <a16:creationId xmlns:a16="http://schemas.microsoft.com/office/drawing/2014/main" id="{13022942-258B-4DE7-8DBF-332A65AF9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8" name="Freeform 55">
                <a:extLst>
                  <a:ext uri="{FF2B5EF4-FFF2-40B4-BE49-F238E27FC236}">
                    <a16:creationId xmlns:a16="http://schemas.microsoft.com/office/drawing/2014/main" id="{202139D6-08BC-467E-9BE1-E2DD0CBB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29" name="Freeform 56">
                <a:extLst>
                  <a:ext uri="{FF2B5EF4-FFF2-40B4-BE49-F238E27FC236}">
                    <a16:creationId xmlns:a16="http://schemas.microsoft.com/office/drawing/2014/main" id="{0ED7B25F-625F-4C19-9210-C5374FBC9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30" name="Freeform 45">
                <a:extLst>
                  <a:ext uri="{FF2B5EF4-FFF2-40B4-BE49-F238E27FC236}">
                    <a16:creationId xmlns:a16="http://schemas.microsoft.com/office/drawing/2014/main" id="{AD21AE9B-663C-4C73-B61E-CBFE7B6AA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6CED2E64-8B97-472B-8F1A-5F6C0FF253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790592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/>
        </p:nvSpPr>
        <p:spPr>
          <a:xfrm>
            <a:off x="2365493" y="3834113"/>
            <a:ext cx="7482000" cy="55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Oxygen" panose="02000503000000000000" pitchFamily="2" charset="0"/>
              </a:rPr>
              <a:t>Practically analyze their performance</a:t>
            </a:r>
            <a:endParaRPr dirty="0">
              <a:latin typeface="Oxygen" panose="02000503000000000000" pitchFamily="2" charset="0"/>
            </a:endParaRPr>
          </a:p>
        </p:txBody>
      </p:sp>
      <p:sp>
        <p:nvSpPr>
          <p:cNvPr id="44" name="Google Shape;44;p12"/>
          <p:cNvSpPr txBox="1"/>
          <p:nvPr/>
        </p:nvSpPr>
        <p:spPr>
          <a:xfrm>
            <a:off x="873375" y="2571650"/>
            <a:ext cx="10623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dk2"/>
                </a:solidFill>
                <a:latin typeface="Oxygen" panose="02000503000000000000" pitchFamily="2" charset="0"/>
              </a:rPr>
              <a:t>Analysis of algorithms</a:t>
            </a:r>
            <a:endParaRPr lang="en-US" dirty="0">
              <a:latin typeface="Oxygen" panose="02000503000000000000" pitchFamily="2" charset="0"/>
            </a:endParaRPr>
          </a:p>
        </p:txBody>
      </p:sp>
      <p:grpSp>
        <p:nvGrpSpPr>
          <p:cNvPr id="45" name="Google Shape;45;p12"/>
          <p:cNvGrpSpPr/>
          <p:nvPr/>
        </p:nvGrpSpPr>
        <p:grpSpPr>
          <a:xfrm>
            <a:off x="-1208457" y="-4900038"/>
            <a:ext cx="17398140" cy="7874906"/>
            <a:chOff x="-1482777" y="-5631558"/>
            <a:chExt cx="17398140" cy="7874906"/>
          </a:xfrm>
        </p:grpSpPr>
        <p:sp>
          <p:nvSpPr>
            <p:cNvPr id="46" name="Google Shape;46;p12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 rot="543533">
              <a:off x="12985666" y="-1716126"/>
              <a:ext cx="777996" cy="596008"/>
            </a:xfrm>
            <a:custGeom>
              <a:avLst/>
              <a:gdLst/>
              <a:ahLst/>
              <a:cxnLst/>
              <a:rect l="l" t="t" r="r" b="b"/>
              <a:pathLst>
                <a:path w="755" h="579" extrusionOk="0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2"/>
          <p:cNvGrpSpPr/>
          <p:nvPr/>
        </p:nvGrpSpPr>
        <p:grpSpPr>
          <a:xfrm>
            <a:off x="-2609258" y="4399168"/>
            <a:ext cx="15176508" cy="5377809"/>
            <a:chOff x="-2609258" y="4856368"/>
            <a:chExt cx="15176508" cy="5377809"/>
          </a:xfrm>
        </p:grpSpPr>
        <p:sp>
          <p:nvSpPr>
            <p:cNvPr id="76" name="Google Shape;76;p12"/>
            <p:cNvSpPr/>
            <p:nvPr/>
          </p:nvSpPr>
          <p:spPr>
            <a:xfrm rot="-10230462">
              <a:off x="4650592" y="6327330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-10230455">
              <a:off x="10881400" y="614121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10230466">
              <a:off x="5431353" y="6515409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 rot="-10230462">
              <a:off x="11606437" y="6832104"/>
              <a:ext cx="418400" cy="348532"/>
            </a:xfrm>
            <a:custGeom>
              <a:avLst/>
              <a:gdLst/>
              <a:ahLst/>
              <a:cxnLst/>
              <a:rect l="l" t="t" r="r" b="b"/>
              <a:pathLst>
                <a:path w="574" h="482" extrusionOk="0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 rot="-10230462">
              <a:off x="12128623" y="6722491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 rot="-10230462">
              <a:off x="4897036" y="8934284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rot="-10230462">
              <a:off x="4950089" y="5384856"/>
              <a:ext cx="5899450" cy="3072843"/>
            </a:xfrm>
            <a:custGeom>
              <a:avLst/>
              <a:gdLst/>
              <a:ahLst/>
              <a:cxnLst/>
              <a:rect l="l" t="t" r="r" b="b"/>
              <a:pathLst>
                <a:path w="8085" h="4239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rot="-10230455">
              <a:off x="6276581" y="6249359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-10230459">
              <a:off x="4108581" y="7789123"/>
              <a:ext cx="553577" cy="415681"/>
            </a:xfrm>
            <a:custGeom>
              <a:avLst/>
              <a:gdLst/>
              <a:ahLst/>
              <a:cxnLst/>
              <a:rect l="l" t="t" r="r" b="b"/>
              <a:pathLst>
                <a:path w="758" h="574" extrusionOk="0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rot="-10230466">
              <a:off x="5737732" y="557083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rot="-10230463">
              <a:off x="4840522" y="7961449"/>
              <a:ext cx="617946" cy="450856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10230461">
              <a:off x="4440513" y="8216642"/>
              <a:ext cx="286442" cy="284583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 rot="-10230461">
              <a:off x="11891223" y="5943648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2" extrusionOk="0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 rot="-10230462">
              <a:off x="-2422179" y="5388393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 rot="-10230462">
              <a:off x="79403" y="6016862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 rot="-10230455">
              <a:off x="-1874013" y="8332012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 rot="-10230466">
              <a:off x="-736297" y="669565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 rot="-10230454">
              <a:off x="5450840" y="6868223"/>
              <a:ext cx="753122" cy="518002"/>
            </a:xfrm>
            <a:custGeom>
              <a:avLst/>
              <a:gdLst/>
              <a:ahLst/>
              <a:cxnLst/>
              <a:rect l="l" t="t" r="r" b="b"/>
              <a:pathLst>
                <a:path w="1033" h="713" extrusionOk="0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10230461">
              <a:off x="-1269817" y="9108201"/>
              <a:ext cx="286442" cy="284581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 rot="-10230462">
              <a:off x="-517327" y="5651289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 rot="-10230463">
              <a:off x="4878885" y="5818248"/>
              <a:ext cx="617946" cy="450853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 rot="-10230454">
              <a:off x="6324692" y="6684568"/>
              <a:ext cx="553576" cy="415681"/>
            </a:xfrm>
            <a:custGeom>
              <a:avLst/>
              <a:gdLst/>
              <a:ahLst/>
              <a:cxnLst/>
              <a:rect l="l" t="t" r="r" b="b"/>
              <a:pathLst>
                <a:path w="757" h="575" extrusionOk="0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10230462">
              <a:off x="-637626" y="5261737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8" extrusionOk="0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 rot="-10230466">
              <a:off x="-1740328" y="6146634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 rot="-10230455">
              <a:off x="4438694" y="6377756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 rot="-10230461">
              <a:off x="5173424" y="6288836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 rot="-10230462">
              <a:off x="-2277819" y="8564986"/>
              <a:ext cx="286444" cy="284581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 rot="-10230455">
              <a:off x="7014177" y="6035121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799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769865" y="3997845"/>
            <a:ext cx="5815525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About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half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of the tests are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hard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enough for the algorithm to reach the time limit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783063" y="3003519"/>
            <a:ext cx="5701958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objective values (costs) of solved instances are </a:t>
            </a:r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excellent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in general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1219312"/>
            <a:ext cx="509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CP model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489" y="2103484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604" y="3124881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604" y="4127955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5" name="TextBox 60">
            <a:extLst>
              <a:ext uri="{FF2B5EF4-FFF2-40B4-BE49-F238E27FC236}">
                <a16:creationId xmlns:a16="http://schemas.microsoft.com/office/drawing/2014/main" id="{89D3BD1F-9F3E-4226-AB8B-35020CB54E12}"/>
              </a:ext>
            </a:extLst>
          </p:cNvPr>
          <p:cNvSpPr txBox="1"/>
          <p:nvPr/>
        </p:nvSpPr>
        <p:spPr>
          <a:xfrm>
            <a:off x="783064" y="1989868"/>
            <a:ext cx="5511140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Out of </a:t>
            </a:r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75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tests, the model can solve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62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with a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120-second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time limitation</a:t>
            </a:r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9FA8EF2F-C57A-4108-95C0-23BDDEA6F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035" y="3260169"/>
            <a:ext cx="4614694" cy="3461021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A7C274E2-6458-4354-9463-719DD935A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035" y="147083"/>
            <a:ext cx="4614694" cy="3461021"/>
          </a:xfrm>
          <a:prstGeom prst="rect">
            <a:avLst/>
          </a:prstGeom>
        </p:spPr>
      </p:pic>
      <p:sp>
        <p:nvSpPr>
          <p:cNvPr id="74" name="TextBox 60">
            <a:extLst>
              <a:ext uri="{FF2B5EF4-FFF2-40B4-BE49-F238E27FC236}">
                <a16:creationId xmlns:a16="http://schemas.microsoft.com/office/drawing/2014/main" id="{CA65E0F8-FCC4-41E4-98BC-9FA7C73106B3}"/>
              </a:ext>
            </a:extLst>
          </p:cNvPr>
          <p:cNvSpPr txBox="1"/>
          <p:nvPr/>
        </p:nvSpPr>
        <p:spPr>
          <a:xfrm>
            <a:off x="6155082" y="1674565"/>
            <a:ext cx="864159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000" dirty="0">
                <a:solidFill>
                  <a:schemeClr val="accent6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</a:t>
            </a:r>
          </a:p>
        </p:txBody>
      </p:sp>
      <p:sp>
        <p:nvSpPr>
          <p:cNvPr id="77" name="TextBox 60">
            <a:extLst>
              <a:ext uri="{FF2B5EF4-FFF2-40B4-BE49-F238E27FC236}">
                <a16:creationId xmlns:a16="http://schemas.microsoft.com/office/drawing/2014/main" id="{8A58EC62-F13B-4E03-A201-C6B88B5D91E5}"/>
              </a:ext>
            </a:extLst>
          </p:cNvPr>
          <p:cNvSpPr txBox="1"/>
          <p:nvPr/>
        </p:nvSpPr>
        <p:spPr>
          <a:xfrm>
            <a:off x="5608694" y="5110361"/>
            <a:ext cx="1408811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000" dirty="0">
                <a:solidFill>
                  <a:schemeClr val="accent6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40007080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769865" y="3999023"/>
            <a:ext cx="5815525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About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2/3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of the tests are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hard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enough for the algorithm to reach the time limit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783063" y="3004697"/>
            <a:ext cx="5701958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objective values (costs) of solved instances are </a:t>
            </a:r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excellent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in general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1220490"/>
            <a:ext cx="509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MIP model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489" y="2104662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604" y="3126059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604" y="4129133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5" name="TextBox 60">
            <a:extLst>
              <a:ext uri="{FF2B5EF4-FFF2-40B4-BE49-F238E27FC236}">
                <a16:creationId xmlns:a16="http://schemas.microsoft.com/office/drawing/2014/main" id="{89D3BD1F-9F3E-4226-AB8B-35020CB54E12}"/>
              </a:ext>
            </a:extLst>
          </p:cNvPr>
          <p:cNvSpPr txBox="1"/>
          <p:nvPr/>
        </p:nvSpPr>
        <p:spPr>
          <a:xfrm>
            <a:off x="783064" y="1991046"/>
            <a:ext cx="5511140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Out of </a:t>
            </a:r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75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tests, the model can solve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41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with a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300-second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time limitation</a:t>
            </a:r>
          </a:p>
        </p:txBody>
      </p:sp>
      <p:sp>
        <p:nvSpPr>
          <p:cNvPr id="74" name="TextBox 60">
            <a:extLst>
              <a:ext uri="{FF2B5EF4-FFF2-40B4-BE49-F238E27FC236}">
                <a16:creationId xmlns:a16="http://schemas.microsoft.com/office/drawing/2014/main" id="{CA65E0F8-FCC4-41E4-98BC-9FA7C73106B3}"/>
              </a:ext>
            </a:extLst>
          </p:cNvPr>
          <p:cNvSpPr txBox="1"/>
          <p:nvPr/>
        </p:nvSpPr>
        <p:spPr>
          <a:xfrm>
            <a:off x="6155082" y="1674565"/>
            <a:ext cx="864159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000" dirty="0">
                <a:solidFill>
                  <a:schemeClr val="accent6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</a:t>
            </a:r>
          </a:p>
        </p:txBody>
      </p:sp>
      <p:sp>
        <p:nvSpPr>
          <p:cNvPr id="77" name="TextBox 60">
            <a:extLst>
              <a:ext uri="{FF2B5EF4-FFF2-40B4-BE49-F238E27FC236}">
                <a16:creationId xmlns:a16="http://schemas.microsoft.com/office/drawing/2014/main" id="{8A58EC62-F13B-4E03-A201-C6B88B5D91E5}"/>
              </a:ext>
            </a:extLst>
          </p:cNvPr>
          <p:cNvSpPr txBox="1"/>
          <p:nvPr/>
        </p:nvSpPr>
        <p:spPr>
          <a:xfrm>
            <a:off x="5608694" y="5110361"/>
            <a:ext cx="1408811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000" dirty="0">
                <a:solidFill>
                  <a:schemeClr val="accent6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Running time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5A4225A-C62F-4AE0-B491-0F290B339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250" y="3342450"/>
            <a:ext cx="4603586" cy="3452690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AD25F19A-2C74-4BB2-BE89-7B422DD35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250" y="120264"/>
            <a:ext cx="4603586" cy="34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14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769865" y="3325306"/>
            <a:ext cx="5815525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running time form an </a:t>
            </a:r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exponential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curve with the number of rectangles (test size)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783063" y="2330980"/>
            <a:ext cx="5511140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objective values (costs) of instances are </a:t>
            </a:r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good</a:t>
            </a:r>
            <a:endParaRPr lang="en-US" sz="22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546773"/>
            <a:ext cx="509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Heuristic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489" y="1430945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604" y="2452342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604" y="3455416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3" name="Freeform 55">
            <a:extLst>
              <a:ext uri="{FF2B5EF4-FFF2-40B4-BE49-F238E27FC236}">
                <a16:creationId xmlns:a16="http://schemas.microsoft.com/office/drawing/2014/main" id="{1B42D80F-9FB9-4E25-AABA-B749453F32E7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33801" y="4390215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75" name="TextBox 60">
            <a:extLst>
              <a:ext uri="{FF2B5EF4-FFF2-40B4-BE49-F238E27FC236}">
                <a16:creationId xmlns:a16="http://schemas.microsoft.com/office/drawing/2014/main" id="{89D3BD1F-9F3E-4226-AB8B-35020CB54E12}"/>
              </a:ext>
            </a:extLst>
          </p:cNvPr>
          <p:cNvSpPr txBox="1"/>
          <p:nvPr/>
        </p:nvSpPr>
        <p:spPr>
          <a:xfrm>
            <a:off x="783064" y="1317329"/>
            <a:ext cx="5511140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It can solve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all 75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tests without any time limitation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F11219B2-6769-4133-9716-FCF32C49F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472" y="3261465"/>
            <a:ext cx="4654752" cy="3491065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97AA4D41-BC9C-46B7-990B-9EA89EC01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472" y="120264"/>
            <a:ext cx="4654752" cy="3491065"/>
          </a:xfrm>
          <a:prstGeom prst="rect">
            <a:avLst/>
          </a:prstGeom>
        </p:spPr>
      </p:pic>
      <p:sp>
        <p:nvSpPr>
          <p:cNvPr id="81" name="TextBox 60">
            <a:extLst>
              <a:ext uri="{FF2B5EF4-FFF2-40B4-BE49-F238E27FC236}">
                <a16:creationId xmlns:a16="http://schemas.microsoft.com/office/drawing/2014/main" id="{B4107B4B-FDFF-4865-98BF-6B5EF07BF3C1}"/>
              </a:ext>
            </a:extLst>
          </p:cNvPr>
          <p:cNvSpPr txBox="1"/>
          <p:nvPr/>
        </p:nvSpPr>
        <p:spPr>
          <a:xfrm>
            <a:off x="6155082" y="1674565"/>
            <a:ext cx="864159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000" dirty="0">
                <a:solidFill>
                  <a:schemeClr val="accent6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</a:t>
            </a:r>
          </a:p>
        </p:txBody>
      </p:sp>
      <p:sp>
        <p:nvSpPr>
          <p:cNvPr id="82" name="TextBox 60">
            <a:extLst>
              <a:ext uri="{FF2B5EF4-FFF2-40B4-BE49-F238E27FC236}">
                <a16:creationId xmlns:a16="http://schemas.microsoft.com/office/drawing/2014/main" id="{F3DC8D4C-8B94-41AD-8661-D51179932532}"/>
              </a:ext>
            </a:extLst>
          </p:cNvPr>
          <p:cNvSpPr txBox="1"/>
          <p:nvPr/>
        </p:nvSpPr>
        <p:spPr>
          <a:xfrm>
            <a:off x="5608694" y="5351173"/>
            <a:ext cx="1408811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000" dirty="0">
                <a:solidFill>
                  <a:schemeClr val="accent6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Running time</a:t>
            </a:r>
          </a:p>
        </p:txBody>
      </p:sp>
      <p:sp>
        <p:nvSpPr>
          <p:cNvPr id="89" name="TextBox 58">
            <a:extLst>
              <a:ext uri="{FF2B5EF4-FFF2-40B4-BE49-F238E27FC236}">
                <a16:creationId xmlns:a16="http://schemas.microsoft.com/office/drawing/2014/main" id="{1BAB9A1E-D1ED-4851-B403-452BE2B2D850}"/>
              </a:ext>
            </a:extLst>
          </p:cNvPr>
          <p:cNvSpPr txBox="1"/>
          <p:nvPr/>
        </p:nvSpPr>
        <p:spPr>
          <a:xfrm>
            <a:off x="783064" y="4282634"/>
            <a:ext cx="4955658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Fun fact!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The test sizes here are small enough to consider that the running time is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linear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without big differences.</a:t>
            </a:r>
          </a:p>
        </p:txBody>
      </p:sp>
    </p:spTree>
    <p:extLst>
      <p:ext uri="{BB962C8B-B14F-4D97-AF65-F5344CB8AC3E}">
        <p14:creationId xmlns:p14="http://schemas.microsoft.com/office/powerpoint/2010/main" val="3071275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10663" y="4531486"/>
            <a:ext cx="53687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Thanks for your attention!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6844" y="3319935"/>
            <a:ext cx="9826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>
                <a:latin typeface="Oswald Medium" panose="02000603000000000000" pitchFamily="2" charset="77"/>
                <a:ea typeface="Nunito Bold" charset="0"/>
                <a:cs typeface="Mukta Medium" panose="020B0000000000000000" pitchFamily="34" charset="77"/>
              </a:defRPr>
            </a:lvl1pPr>
          </a:lstStyle>
          <a:p>
            <a:pPr algn="ctr"/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You can find</a:t>
            </a: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interesting </a:t>
            </a:r>
            <a:r>
              <a:rPr lang="en-US" sz="2000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figures</a:t>
            </a: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data </a:t>
            </a:r>
            <a:r>
              <a:rPr lang="en-US" sz="20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analysis</a:t>
            </a: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and even </a:t>
            </a:r>
            <a:r>
              <a:rPr lang="en-US" sz="20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things that we tried 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to do </a:t>
            </a: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in</a:t>
            </a:r>
          </a:p>
          <a:p>
            <a:pPr algn="ctr"/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  <a:hlinkClick r:id="rId2"/>
              </a:rPr>
              <a:t>https://github.com/htnminh/optimization-project</a:t>
            </a:r>
            <a:endParaRPr lang="en-US" sz="20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74933" y="2137328"/>
            <a:ext cx="84593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tx2"/>
                </a:solidFill>
                <a:latin typeface="Oxygen" panose="02000503000000090004" pitchFamily="2" charset="77"/>
                <a:cs typeface="Mukta Medium" panose="020B0000000000000000" pitchFamily="34" charset="77"/>
              </a:rPr>
              <a:t>General 2D Bin Packing Problem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E57C3EBC-CBC3-FE45-99C1-77E3346C4529}"/>
              </a:ext>
            </a:extLst>
          </p:cNvPr>
          <p:cNvGrpSpPr/>
          <p:nvPr/>
        </p:nvGrpSpPr>
        <p:grpSpPr>
          <a:xfrm>
            <a:off x="-1389153" y="-4876681"/>
            <a:ext cx="17041188" cy="6786207"/>
            <a:chOff x="-1389153" y="-5087209"/>
            <a:chExt cx="17041188" cy="6786207"/>
          </a:xfrm>
        </p:grpSpPr>
        <p:sp>
          <p:nvSpPr>
            <p:cNvPr id="370" name="Freeform 3">
              <a:extLst>
                <a:ext uri="{FF2B5EF4-FFF2-40B4-BE49-F238E27FC236}">
                  <a16:creationId xmlns:a16="http://schemas.microsoft.com/office/drawing/2014/main" id="{A7A928D5-DDA1-7D49-BC0E-D880C6D4BC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1" name="Freeform 4">
              <a:extLst>
                <a:ext uri="{FF2B5EF4-FFF2-40B4-BE49-F238E27FC236}">
                  <a16:creationId xmlns:a16="http://schemas.microsoft.com/office/drawing/2014/main" id="{E1923DB6-F380-204D-93CE-215EBBC61F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2" name="Freeform 5">
              <a:extLst>
                <a:ext uri="{FF2B5EF4-FFF2-40B4-BE49-F238E27FC236}">
                  <a16:creationId xmlns:a16="http://schemas.microsoft.com/office/drawing/2014/main" id="{B9255D78-E009-6042-BBC6-55EDA436C0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3" name="Freeform 6">
              <a:extLst>
                <a:ext uri="{FF2B5EF4-FFF2-40B4-BE49-F238E27FC236}">
                  <a16:creationId xmlns:a16="http://schemas.microsoft.com/office/drawing/2014/main" id="{C6B0410B-1F1A-BD47-BEAF-B0BC809446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4" name="Freeform 7">
              <a:extLst>
                <a:ext uri="{FF2B5EF4-FFF2-40B4-BE49-F238E27FC236}">
                  <a16:creationId xmlns:a16="http://schemas.microsoft.com/office/drawing/2014/main" id="{68B3981E-A572-4443-9A61-B21177A93F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5" name="Freeform 8">
              <a:extLst>
                <a:ext uri="{FF2B5EF4-FFF2-40B4-BE49-F238E27FC236}">
                  <a16:creationId xmlns:a16="http://schemas.microsoft.com/office/drawing/2014/main" id="{F6944E43-8411-3140-ADCF-58394F94B0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6" name="Freeform 9">
              <a:extLst>
                <a:ext uri="{FF2B5EF4-FFF2-40B4-BE49-F238E27FC236}">
                  <a16:creationId xmlns:a16="http://schemas.microsoft.com/office/drawing/2014/main" id="{9AD4A94C-8187-C447-9E3D-8CD1AF68D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7" name="Freeform 10">
              <a:extLst>
                <a:ext uri="{FF2B5EF4-FFF2-40B4-BE49-F238E27FC236}">
                  <a16:creationId xmlns:a16="http://schemas.microsoft.com/office/drawing/2014/main" id="{3397A09B-ADE3-A44E-9BE4-591AE7BB1E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8" name="Freeform 11">
              <a:extLst>
                <a:ext uri="{FF2B5EF4-FFF2-40B4-BE49-F238E27FC236}">
                  <a16:creationId xmlns:a16="http://schemas.microsoft.com/office/drawing/2014/main" id="{21810EFE-C54B-C540-AB29-79B42F178AB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79" name="Freeform 12">
              <a:extLst>
                <a:ext uri="{FF2B5EF4-FFF2-40B4-BE49-F238E27FC236}">
                  <a16:creationId xmlns:a16="http://schemas.microsoft.com/office/drawing/2014/main" id="{FF5A8675-C32D-2845-B506-1DDA875262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0" name="Freeform 13">
              <a:extLst>
                <a:ext uri="{FF2B5EF4-FFF2-40B4-BE49-F238E27FC236}">
                  <a16:creationId xmlns:a16="http://schemas.microsoft.com/office/drawing/2014/main" id="{DCFA9817-550A-1948-BF8E-7CA9E88EE1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1" name="Freeform 14">
              <a:extLst>
                <a:ext uri="{FF2B5EF4-FFF2-40B4-BE49-F238E27FC236}">
                  <a16:creationId xmlns:a16="http://schemas.microsoft.com/office/drawing/2014/main" id="{B11BD1E4-9533-8943-B6E1-865E4326CA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2" name="Freeform 15">
              <a:extLst>
                <a:ext uri="{FF2B5EF4-FFF2-40B4-BE49-F238E27FC236}">
                  <a16:creationId xmlns:a16="http://schemas.microsoft.com/office/drawing/2014/main" id="{E8472E89-EFFE-6940-8100-5613BA489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3" name="Freeform 16">
              <a:extLst>
                <a:ext uri="{FF2B5EF4-FFF2-40B4-BE49-F238E27FC236}">
                  <a16:creationId xmlns:a16="http://schemas.microsoft.com/office/drawing/2014/main" id="{244697E0-E35A-B741-8605-2A1F4C44AD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4" name="Freeform 17">
              <a:extLst>
                <a:ext uri="{FF2B5EF4-FFF2-40B4-BE49-F238E27FC236}">
                  <a16:creationId xmlns:a16="http://schemas.microsoft.com/office/drawing/2014/main" id="{53F4AEC1-C541-E140-A4E5-BE4AEF3C8B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5" name="Freeform 18">
              <a:extLst>
                <a:ext uri="{FF2B5EF4-FFF2-40B4-BE49-F238E27FC236}">
                  <a16:creationId xmlns:a16="http://schemas.microsoft.com/office/drawing/2014/main" id="{C5F4B3F5-BAE6-F846-94D9-6ACA155A2C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6" name="Freeform 19">
              <a:extLst>
                <a:ext uri="{FF2B5EF4-FFF2-40B4-BE49-F238E27FC236}">
                  <a16:creationId xmlns:a16="http://schemas.microsoft.com/office/drawing/2014/main" id="{E21D5820-E6C3-F241-984C-DD46673EF9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7" name="Freeform 20">
              <a:extLst>
                <a:ext uri="{FF2B5EF4-FFF2-40B4-BE49-F238E27FC236}">
                  <a16:creationId xmlns:a16="http://schemas.microsoft.com/office/drawing/2014/main" id="{7B025488-4D0B-EF4E-A6DE-A8FB2FEC0E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8" name="Freeform 21">
              <a:extLst>
                <a:ext uri="{FF2B5EF4-FFF2-40B4-BE49-F238E27FC236}">
                  <a16:creationId xmlns:a16="http://schemas.microsoft.com/office/drawing/2014/main" id="{E1D218D7-1ECA-B64A-B078-D8144B049E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9" name="Freeform 22">
              <a:extLst>
                <a:ext uri="{FF2B5EF4-FFF2-40B4-BE49-F238E27FC236}">
                  <a16:creationId xmlns:a16="http://schemas.microsoft.com/office/drawing/2014/main" id="{E956781D-8A10-CE46-878A-66C2D68050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0" name="Freeform 23">
              <a:extLst>
                <a:ext uri="{FF2B5EF4-FFF2-40B4-BE49-F238E27FC236}">
                  <a16:creationId xmlns:a16="http://schemas.microsoft.com/office/drawing/2014/main" id="{C641F748-91A5-D448-AFE5-2749DA09D5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1" name="Freeform 25">
              <a:extLst>
                <a:ext uri="{FF2B5EF4-FFF2-40B4-BE49-F238E27FC236}">
                  <a16:creationId xmlns:a16="http://schemas.microsoft.com/office/drawing/2014/main" id="{1656EB08-4AE1-0647-8816-26C3729249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2" name="Freeform 26">
              <a:extLst>
                <a:ext uri="{FF2B5EF4-FFF2-40B4-BE49-F238E27FC236}">
                  <a16:creationId xmlns:a16="http://schemas.microsoft.com/office/drawing/2014/main" id="{5D863B93-ED12-5F41-8B15-74C82C7A0A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3" name="Freeform 27">
              <a:extLst>
                <a:ext uri="{FF2B5EF4-FFF2-40B4-BE49-F238E27FC236}">
                  <a16:creationId xmlns:a16="http://schemas.microsoft.com/office/drawing/2014/main" id="{72B45142-E21A-034D-9280-E3DEEEBE75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4" name="Freeform 28">
              <a:extLst>
                <a:ext uri="{FF2B5EF4-FFF2-40B4-BE49-F238E27FC236}">
                  <a16:creationId xmlns:a16="http://schemas.microsoft.com/office/drawing/2014/main" id="{01EB984E-01A2-624F-904D-81AEFE97B5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5" name="Freeform 29">
              <a:extLst>
                <a:ext uri="{FF2B5EF4-FFF2-40B4-BE49-F238E27FC236}">
                  <a16:creationId xmlns:a16="http://schemas.microsoft.com/office/drawing/2014/main" id="{D5781B77-9E97-9C4F-8DE0-7DAD604B29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6" name="Freeform 4">
              <a:extLst>
                <a:ext uri="{FF2B5EF4-FFF2-40B4-BE49-F238E27FC236}">
                  <a16:creationId xmlns:a16="http://schemas.microsoft.com/office/drawing/2014/main" id="{289CCC75-FDC7-1445-9FC7-CE96A3C987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7" name="Freeform 6">
              <a:extLst>
                <a:ext uri="{FF2B5EF4-FFF2-40B4-BE49-F238E27FC236}">
                  <a16:creationId xmlns:a16="http://schemas.microsoft.com/office/drawing/2014/main" id="{43E335AA-1282-C94E-9A4A-086C6308D5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35EF5F87-47A6-2E4B-8920-BF05DE378EA5}"/>
              </a:ext>
            </a:extLst>
          </p:cNvPr>
          <p:cNvGrpSpPr/>
          <p:nvPr/>
        </p:nvGrpSpPr>
        <p:grpSpPr>
          <a:xfrm>
            <a:off x="-2422178" y="5423097"/>
            <a:ext cx="14922466" cy="4506760"/>
            <a:chOff x="-2422178" y="5261733"/>
            <a:chExt cx="14922466" cy="4506760"/>
          </a:xfrm>
        </p:grpSpPr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7EA820BC-66D3-7F45-987C-63736307F325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01" name="Freeform 30">
                <a:extLst>
                  <a:ext uri="{FF2B5EF4-FFF2-40B4-BE49-F238E27FC236}">
                    <a16:creationId xmlns:a16="http://schemas.microsoft.com/office/drawing/2014/main" id="{2D50B7B2-1D33-7C47-B62E-12C168D64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02" name="Freeform 31">
                <a:extLst>
                  <a:ext uri="{FF2B5EF4-FFF2-40B4-BE49-F238E27FC236}">
                    <a16:creationId xmlns:a16="http://schemas.microsoft.com/office/drawing/2014/main" id="{9AAB2A57-F698-A146-8677-3CE5060E2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03" name="Freeform 32">
                <a:extLst>
                  <a:ext uri="{FF2B5EF4-FFF2-40B4-BE49-F238E27FC236}">
                    <a16:creationId xmlns:a16="http://schemas.microsoft.com/office/drawing/2014/main" id="{7DA272F4-02C9-B94C-9622-A13170C9E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04" name="Freeform 33">
                <a:extLst>
                  <a:ext uri="{FF2B5EF4-FFF2-40B4-BE49-F238E27FC236}">
                    <a16:creationId xmlns:a16="http://schemas.microsoft.com/office/drawing/2014/main" id="{7041741D-DB79-574E-A4EB-48DC0A7A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05" name="Freeform 34">
                <a:extLst>
                  <a:ext uri="{FF2B5EF4-FFF2-40B4-BE49-F238E27FC236}">
                    <a16:creationId xmlns:a16="http://schemas.microsoft.com/office/drawing/2014/main" id="{5E9784E9-09E9-F84F-BF7E-8C9C3C5F4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06" name="Freeform 35">
                <a:extLst>
                  <a:ext uri="{FF2B5EF4-FFF2-40B4-BE49-F238E27FC236}">
                    <a16:creationId xmlns:a16="http://schemas.microsoft.com/office/drawing/2014/main" id="{75B85147-0F3D-F045-8EA0-6E11D2C55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07" name="Freeform 36">
                <a:extLst>
                  <a:ext uri="{FF2B5EF4-FFF2-40B4-BE49-F238E27FC236}">
                    <a16:creationId xmlns:a16="http://schemas.microsoft.com/office/drawing/2014/main" id="{182CB1AA-4159-3241-8FD3-FC55CA869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08" name="Freeform 37">
                <a:extLst>
                  <a:ext uri="{FF2B5EF4-FFF2-40B4-BE49-F238E27FC236}">
                    <a16:creationId xmlns:a16="http://schemas.microsoft.com/office/drawing/2014/main" id="{CBE2D22D-B57F-2543-A002-A0B7E24B0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09" name="Freeform 38">
                <a:extLst>
                  <a:ext uri="{FF2B5EF4-FFF2-40B4-BE49-F238E27FC236}">
                    <a16:creationId xmlns:a16="http://schemas.microsoft.com/office/drawing/2014/main" id="{F3E51C25-E30A-AD46-AC8C-1454D3A9A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10" name="Freeform 39">
                <a:extLst>
                  <a:ext uri="{FF2B5EF4-FFF2-40B4-BE49-F238E27FC236}">
                    <a16:creationId xmlns:a16="http://schemas.microsoft.com/office/drawing/2014/main" id="{B799BD06-3488-E945-83F0-D28FD98B3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11" name="Freeform 40">
                <a:extLst>
                  <a:ext uri="{FF2B5EF4-FFF2-40B4-BE49-F238E27FC236}">
                    <a16:creationId xmlns:a16="http://schemas.microsoft.com/office/drawing/2014/main" id="{02F74963-984A-8A43-8CE0-27510A4A2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12" name="Freeform 41">
                <a:extLst>
                  <a:ext uri="{FF2B5EF4-FFF2-40B4-BE49-F238E27FC236}">
                    <a16:creationId xmlns:a16="http://schemas.microsoft.com/office/drawing/2014/main" id="{1A600BA7-FB41-CF4E-B101-4879EDBB9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13" name="Freeform 42">
                <a:extLst>
                  <a:ext uri="{FF2B5EF4-FFF2-40B4-BE49-F238E27FC236}">
                    <a16:creationId xmlns:a16="http://schemas.microsoft.com/office/drawing/2014/main" id="{B0CC4E7F-CD3C-8247-9BC9-165CB9EDC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14" name="Freeform 43">
                <a:extLst>
                  <a:ext uri="{FF2B5EF4-FFF2-40B4-BE49-F238E27FC236}">
                    <a16:creationId xmlns:a16="http://schemas.microsoft.com/office/drawing/2014/main" id="{650DC69E-8D70-2F45-88A5-8FAAD0DF6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15" name="Freeform 44">
                <a:extLst>
                  <a:ext uri="{FF2B5EF4-FFF2-40B4-BE49-F238E27FC236}">
                    <a16:creationId xmlns:a16="http://schemas.microsoft.com/office/drawing/2014/main" id="{365D7EE8-51E2-924F-B3F0-2491AF049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16" name="Freeform 45">
                <a:extLst>
                  <a:ext uri="{FF2B5EF4-FFF2-40B4-BE49-F238E27FC236}">
                    <a16:creationId xmlns:a16="http://schemas.microsoft.com/office/drawing/2014/main" id="{5DE48BDB-5279-CD47-AA97-DAE4B7023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17" name="Freeform 46">
                <a:extLst>
                  <a:ext uri="{FF2B5EF4-FFF2-40B4-BE49-F238E27FC236}">
                    <a16:creationId xmlns:a16="http://schemas.microsoft.com/office/drawing/2014/main" id="{32261103-531F-C341-A6D5-B6D402E2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18" name="Freeform 47">
                <a:extLst>
                  <a:ext uri="{FF2B5EF4-FFF2-40B4-BE49-F238E27FC236}">
                    <a16:creationId xmlns:a16="http://schemas.microsoft.com/office/drawing/2014/main" id="{60F0007D-925D-A74F-833D-B06A5A97B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19" name="Freeform 48">
                <a:extLst>
                  <a:ext uri="{FF2B5EF4-FFF2-40B4-BE49-F238E27FC236}">
                    <a16:creationId xmlns:a16="http://schemas.microsoft.com/office/drawing/2014/main" id="{D7FADCED-D85D-D24D-8957-B25ED6D10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20" name="Freeform 49">
                <a:extLst>
                  <a:ext uri="{FF2B5EF4-FFF2-40B4-BE49-F238E27FC236}">
                    <a16:creationId xmlns:a16="http://schemas.microsoft.com/office/drawing/2014/main" id="{F189859A-BFF7-5B4B-8193-D98600D28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21" name="Freeform 50">
                <a:extLst>
                  <a:ext uri="{FF2B5EF4-FFF2-40B4-BE49-F238E27FC236}">
                    <a16:creationId xmlns:a16="http://schemas.microsoft.com/office/drawing/2014/main" id="{F420C758-2473-2942-9530-837A97367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22" name="Freeform 51">
                <a:extLst>
                  <a:ext uri="{FF2B5EF4-FFF2-40B4-BE49-F238E27FC236}">
                    <a16:creationId xmlns:a16="http://schemas.microsoft.com/office/drawing/2014/main" id="{7F3DF9FF-3173-5343-8D5D-F2B997F30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23" name="Freeform 52">
                <a:extLst>
                  <a:ext uri="{FF2B5EF4-FFF2-40B4-BE49-F238E27FC236}">
                    <a16:creationId xmlns:a16="http://schemas.microsoft.com/office/drawing/2014/main" id="{B9C8CA94-C61C-1249-9FDC-AC21EA145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24" name="Freeform 53">
                <a:extLst>
                  <a:ext uri="{FF2B5EF4-FFF2-40B4-BE49-F238E27FC236}">
                    <a16:creationId xmlns:a16="http://schemas.microsoft.com/office/drawing/2014/main" id="{DAA86F1C-D0C9-D942-BF7C-F048F6342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25" name="Freeform 54">
                <a:extLst>
                  <a:ext uri="{FF2B5EF4-FFF2-40B4-BE49-F238E27FC236}">
                    <a16:creationId xmlns:a16="http://schemas.microsoft.com/office/drawing/2014/main" id="{2E3E85A6-8E6A-FE48-A49D-2C7F435BE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26" name="Freeform 55">
                <a:extLst>
                  <a:ext uri="{FF2B5EF4-FFF2-40B4-BE49-F238E27FC236}">
                    <a16:creationId xmlns:a16="http://schemas.microsoft.com/office/drawing/2014/main" id="{AE51EA0D-2E68-FF46-9F91-7BD390D9F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27" name="Freeform 56">
                <a:extLst>
                  <a:ext uri="{FF2B5EF4-FFF2-40B4-BE49-F238E27FC236}">
                    <a16:creationId xmlns:a16="http://schemas.microsoft.com/office/drawing/2014/main" id="{4D5EFDB6-F34C-0142-8ECC-028249B29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28" name="Freeform 45">
                <a:extLst>
                  <a:ext uri="{FF2B5EF4-FFF2-40B4-BE49-F238E27FC236}">
                    <a16:creationId xmlns:a16="http://schemas.microsoft.com/office/drawing/2014/main" id="{D1B13291-F106-7840-BEB2-8362B2F69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00" name="Freeform 31">
              <a:extLst>
                <a:ext uri="{FF2B5EF4-FFF2-40B4-BE49-F238E27FC236}">
                  <a16:creationId xmlns:a16="http://schemas.microsoft.com/office/drawing/2014/main" id="{4E3AA1E4-C80E-F64C-846B-7D805D3AA6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498865905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C62BBF-8F6B-B84E-B07E-E9DDA29A6BB0}"/>
              </a:ext>
            </a:extLst>
          </p:cNvPr>
          <p:cNvSpPr txBox="1"/>
          <p:nvPr/>
        </p:nvSpPr>
        <p:spPr>
          <a:xfrm>
            <a:off x="6677527" y="1424371"/>
            <a:ext cx="5175854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Items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6677526" y="2563029"/>
            <a:ext cx="5192170" cy="2597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 lot of “</a:t>
            </a:r>
            <a:r>
              <a:rPr lang="en-US" sz="2400" dirty="0">
                <a:solidFill>
                  <a:srgbClr val="FF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 items,    generally in different </a:t>
            </a:r>
            <a:r>
              <a:rPr lang="en-US" sz="24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sizes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need to transport them </a:t>
            </a:r>
            <a:r>
              <a:rPr lang="en-US" sz="24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all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  <a:p>
            <a:pPr algn="ctr">
              <a:lnSpc>
                <a:spcPts val="4000"/>
              </a:lnSpc>
            </a:pPr>
            <a:endParaRPr lang="en-US" sz="24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Don’t disappoint our customers.</a:t>
            </a: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95" name="Hình chữ nhật 94">
            <a:extLst>
              <a:ext uri="{FF2B5EF4-FFF2-40B4-BE49-F238E27FC236}">
                <a16:creationId xmlns:a16="http://schemas.microsoft.com/office/drawing/2014/main" id="{D2C5CBB1-A030-4865-AC6C-DECB3F921A9A}"/>
              </a:ext>
            </a:extLst>
          </p:cNvPr>
          <p:cNvSpPr/>
          <p:nvPr/>
        </p:nvSpPr>
        <p:spPr>
          <a:xfrm>
            <a:off x="4959755" y="2451167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Hình chữ nhật 95">
            <a:extLst>
              <a:ext uri="{FF2B5EF4-FFF2-40B4-BE49-F238E27FC236}">
                <a16:creationId xmlns:a16="http://schemas.microsoft.com/office/drawing/2014/main" id="{1D5780B6-3D90-48FD-830F-0AD0E5DCB2F4}"/>
              </a:ext>
            </a:extLst>
          </p:cNvPr>
          <p:cNvSpPr/>
          <p:nvPr/>
        </p:nvSpPr>
        <p:spPr>
          <a:xfrm rot="5400000">
            <a:off x="3514437" y="376573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Hình chữ nhật 96">
            <a:extLst>
              <a:ext uri="{FF2B5EF4-FFF2-40B4-BE49-F238E27FC236}">
                <a16:creationId xmlns:a16="http://schemas.microsoft.com/office/drawing/2014/main" id="{886A189E-9F52-4312-B649-24E4805B005D}"/>
              </a:ext>
            </a:extLst>
          </p:cNvPr>
          <p:cNvSpPr/>
          <p:nvPr/>
        </p:nvSpPr>
        <p:spPr>
          <a:xfrm>
            <a:off x="1322155" y="4673591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Hình chữ nhật 97">
            <a:extLst>
              <a:ext uri="{FF2B5EF4-FFF2-40B4-BE49-F238E27FC236}">
                <a16:creationId xmlns:a16="http://schemas.microsoft.com/office/drawing/2014/main" id="{BBAC49D6-44D3-4338-BBB4-09F9DC0BAA15}"/>
              </a:ext>
            </a:extLst>
          </p:cNvPr>
          <p:cNvSpPr/>
          <p:nvPr/>
        </p:nvSpPr>
        <p:spPr>
          <a:xfrm rot="5400000">
            <a:off x="3978071" y="3742758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Hình chữ nhật 98">
            <a:extLst>
              <a:ext uri="{FF2B5EF4-FFF2-40B4-BE49-F238E27FC236}">
                <a16:creationId xmlns:a16="http://schemas.microsoft.com/office/drawing/2014/main" id="{C9A5B71B-DE09-46DB-8DDE-38B921A61816}"/>
              </a:ext>
            </a:extLst>
          </p:cNvPr>
          <p:cNvSpPr/>
          <p:nvPr/>
        </p:nvSpPr>
        <p:spPr>
          <a:xfrm rot="5400000">
            <a:off x="266812" y="2205990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Hình chữ nhật 99">
            <a:extLst>
              <a:ext uri="{FF2B5EF4-FFF2-40B4-BE49-F238E27FC236}">
                <a16:creationId xmlns:a16="http://schemas.microsoft.com/office/drawing/2014/main" id="{A6702D3C-3DCC-44AD-9D6D-82E7E3E42804}"/>
              </a:ext>
            </a:extLst>
          </p:cNvPr>
          <p:cNvSpPr/>
          <p:nvPr/>
        </p:nvSpPr>
        <p:spPr>
          <a:xfrm>
            <a:off x="2550088" y="2250925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C62BBF-8F6B-B84E-B07E-E9DDA29A6BB0}"/>
              </a:ext>
            </a:extLst>
          </p:cNvPr>
          <p:cNvSpPr txBox="1"/>
          <p:nvPr/>
        </p:nvSpPr>
        <p:spPr>
          <a:xfrm>
            <a:off x="6677527" y="1533431"/>
            <a:ext cx="5175854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Cars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6677526" y="2672089"/>
            <a:ext cx="5192170" cy="208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have no car, so we rent some.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can </a:t>
            </a:r>
            <a:r>
              <a:rPr lang="en-US" sz="2400" dirty="0">
                <a:solidFill>
                  <a:srgbClr val="FFC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refund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if we don’t use a car.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In general, the cars have different </a:t>
            </a:r>
            <a:r>
              <a:rPr lang="en-US" sz="24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sizes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and </a:t>
            </a:r>
            <a:r>
              <a:rPr lang="en-US" sz="24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costs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cxnSp>
        <p:nvCxnSpPr>
          <p:cNvPr id="10" name="Đường kết nối: Cong 9">
            <a:extLst>
              <a:ext uri="{FF2B5EF4-FFF2-40B4-BE49-F238E27FC236}">
                <a16:creationId xmlns:a16="http://schemas.microsoft.com/office/drawing/2014/main" id="{95DEA6A0-6FAF-47C2-A223-4CB0C477C7D3}"/>
              </a:ext>
            </a:extLst>
          </p:cNvPr>
          <p:cNvCxnSpPr>
            <a:cxnSpLocks/>
            <a:endCxn id="86" idx="0"/>
          </p:cNvCxnSpPr>
          <p:nvPr/>
        </p:nvCxnSpPr>
        <p:spPr>
          <a:xfrm rot="16200000" flipH="1">
            <a:off x="5368794" y="4596269"/>
            <a:ext cx="1140430" cy="708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2">
            <a:extLst>
              <a:ext uri="{FF2B5EF4-FFF2-40B4-BE49-F238E27FC236}">
                <a16:creationId xmlns:a16="http://schemas.microsoft.com/office/drawing/2014/main" id="{11CC7350-64A5-4615-A590-3E22EBBB272C}"/>
              </a:ext>
            </a:extLst>
          </p:cNvPr>
          <p:cNvSpPr txBox="1"/>
          <p:nvPr/>
        </p:nvSpPr>
        <p:spPr>
          <a:xfrm>
            <a:off x="5281202" y="5520811"/>
            <a:ext cx="2024268" cy="54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Seriously?</a:t>
            </a:r>
          </a:p>
        </p:txBody>
      </p:sp>
      <p:sp>
        <p:nvSpPr>
          <p:cNvPr id="100" name="Hình chữ nhật 99">
            <a:extLst>
              <a:ext uri="{FF2B5EF4-FFF2-40B4-BE49-F238E27FC236}">
                <a16:creationId xmlns:a16="http://schemas.microsoft.com/office/drawing/2014/main" id="{C035D134-4EDA-4F1F-B0C6-4A161959E8E3}"/>
              </a:ext>
            </a:extLst>
          </p:cNvPr>
          <p:cNvSpPr/>
          <p:nvPr/>
        </p:nvSpPr>
        <p:spPr>
          <a:xfrm>
            <a:off x="436345" y="1047891"/>
            <a:ext cx="2829010" cy="30634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Hình chữ nhật 100">
            <a:extLst>
              <a:ext uri="{FF2B5EF4-FFF2-40B4-BE49-F238E27FC236}">
                <a16:creationId xmlns:a16="http://schemas.microsoft.com/office/drawing/2014/main" id="{9D88F054-DA20-439B-A7FF-24A9D3FF816C}"/>
              </a:ext>
            </a:extLst>
          </p:cNvPr>
          <p:cNvSpPr/>
          <p:nvPr/>
        </p:nvSpPr>
        <p:spPr>
          <a:xfrm>
            <a:off x="3865420" y="1043809"/>
            <a:ext cx="1831225" cy="21830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Hình chữ nhật 101">
            <a:extLst>
              <a:ext uri="{FF2B5EF4-FFF2-40B4-BE49-F238E27FC236}">
                <a16:creationId xmlns:a16="http://schemas.microsoft.com/office/drawing/2014/main" id="{B6178378-0A64-4CFF-AE88-DBC0F3A52E20}"/>
              </a:ext>
            </a:extLst>
          </p:cNvPr>
          <p:cNvSpPr/>
          <p:nvPr/>
        </p:nvSpPr>
        <p:spPr>
          <a:xfrm>
            <a:off x="436345" y="4716747"/>
            <a:ext cx="4989452" cy="7697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Hình chữ nhật 102">
            <a:extLst>
              <a:ext uri="{FF2B5EF4-FFF2-40B4-BE49-F238E27FC236}">
                <a16:creationId xmlns:a16="http://schemas.microsoft.com/office/drawing/2014/main" id="{BCF941A0-EFC7-4CB0-B8E1-0F86B4168A09}"/>
              </a:ext>
            </a:extLst>
          </p:cNvPr>
          <p:cNvSpPr/>
          <p:nvPr/>
        </p:nvSpPr>
        <p:spPr>
          <a:xfrm>
            <a:off x="3512541" y="3558944"/>
            <a:ext cx="2477268" cy="798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12">
            <a:extLst>
              <a:ext uri="{FF2B5EF4-FFF2-40B4-BE49-F238E27FC236}">
                <a16:creationId xmlns:a16="http://schemas.microsoft.com/office/drawing/2014/main" id="{3FD4F59B-4AB6-4031-9B97-F009B04855A5}"/>
              </a:ext>
            </a:extLst>
          </p:cNvPr>
          <p:cNvSpPr txBox="1"/>
          <p:nvPr/>
        </p:nvSpPr>
        <p:spPr>
          <a:xfrm>
            <a:off x="821383" y="2347088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$ 300</a:t>
            </a:r>
          </a:p>
        </p:txBody>
      </p:sp>
      <p:sp>
        <p:nvSpPr>
          <p:cNvPr id="97" name="TextBox 12">
            <a:extLst>
              <a:ext uri="{FF2B5EF4-FFF2-40B4-BE49-F238E27FC236}">
                <a16:creationId xmlns:a16="http://schemas.microsoft.com/office/drawing/2014/main" id="{7B0BA691-7611-442B-BE80-AAD680A62CC9}"/>
              </a:ext>
            </a:extLst>
          </p:cNvPr>
          <p:cNvSpPr txBox="1"/>
          <p:nvPr/>
        </p:nvSpPr>
        <p:spPr>
          <a:xfrm>
            <a:off x="3728308" y="1863563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98" name="TextBox 12">
            <a:extLst>
              <a:ext uri="{FF2B5EF4-FFF2-40B4-BE49-F238E27FC236}">
                <a16:creationId xmlns:a16="http://schemas.microsoft.com/office/drawing/2014/main" id="{EF9DDD29-4146-42DC-9600-8A4948077A2C}"/>
              </a:ext>
            </a:extLst>
          </p:cNvPr>
          <p:cNvSpPr txBox="1"/>
          <p:nvPr/>
        </p:nvSpPr>
        <p:spPr>
          <a:xfrm>
            <a:off x="1977833" y="4829194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99" name="TextBox 12">
            <a:extLst>
              <a:ext uri="{FF2B5EF4-FFF2-40B4-BE49-F238E27FC236}">
                <a16:creationId xmlns:a16="http://schemas.microsoft.com/office/drawing/2014/main" id="{792E8D24-E969-4C8B-B834-9A3130538930}"/>
              </a:ext>
            </a:extLst>
          </p:cNvPr>
          <p:cNvSpPr txBox="1"/>
          <p:nvPr/>
        </p:nvSpPr>
        <p:spPr>
          <a:xfrm>
            <a:off x="3716942" y="3709073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$ 950</a:t>
            </a:r>
          </a:p>
        </p:txBody>
      </p:sp>
    </p:spTree>
    <p:extLst>
      <p:ext uri="{BB962C8B-B14F-4D97-AF65-F5344CB8AC3E}">
        <p14:creationId xmlns:p14="http://schemas.microsoft.com/office/powerpoint/2010/main" val="155772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AA8BBDA9-F339-4B81-B484-2A05D52FA870}"/>
              </a:ext>
            </a:extLst>
          </p:cNvPr>
          <p:cNvSpPr/>
          <p:nvPr/>
        </p:nvSpPr>
        <p:spPr>
          <a:xfrm>
            <a:off x="6223980" y="843224"/>
            <a:ext cx="2829010" cy="30634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Hình chữ nhật 71">
            <a:extLst>
              <a:ext uri="{FF2B5EF4-FFF2-40B4-BE49-F238E27FC236}">
                <a16:creationId xmlns:a16="http://schemas.microsoft.com/office/drawing/2014/main" id="{8CE1F5D2-F074-4B4A-8FA3-2EB61D9A1062}"/>
              </a:ext>
            </a:extLst>
          </p:cNvPr>
          <p:cNvSpPr/>
          <p:nvPr/>
        </p:nvSpPr>
        <p:spPr>
          <a:xfrm>
            <a:off x="9653055" y="839142"/>
            <a:ext cx="1831225" cy="21830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ình chữ nhật 72">
            <a:extLst>
              <a:ext uri="{FF2B5EF4-FFF2-40B4-BE49-F238E27FC236}">
                <a16:creationId xmlns:a16="http://schemas.microsoft.com/office/drawing/2014/main" id="{F5335CC9-973B-42EC-B697-C365CB9C5657}"/>
              </a:ext>
            </a:extLst>
          </p:cNvPr>
          <p:cNvSpPr/>
          <p:nvPr/>
        </p:nvSpPr>
        <p:spPr>
          <a:xfrm>
            <a:off x="6223980" y="4512080"/>
            <a:ext cx="4989452" cy="7697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ình chữ nhật 79">
            <a:extLst>
              <a:ext uri="{FF2B5EF4-FFF2-40B4-BE49-F238E27FC236}">
                <a16:creationId xmlns:a16="http://schemas.microsoft.com/office/drawing/2014/main" id="{C16EA4A0-591D-43DE-91BD-16108B0D7F94}"/>
              </a:ext>
            </a:extLst>
          </p:cNvPr>
          <p:cNvSpPr/>
          <p:nvPr/>
        </p:nvSpPr>
        <p:spPr>
          <a:xfrm>
            <a:off x="9300176" y="3354277"/>
            <a:ext cx="2477268" cy="798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ờng kết nối: Cong 9">
            <a:extLst>
              <a:ext uri="{FF2B5EF4-FFF2-40B4-BE49-F238E27FC236}">
                <a16:creationId xmlns:a16="http://schemas.microsoft.com/office/drawing/2014/main" id="{95DEA6A0-6FAF-47C2-A223-4CB0C477C7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21768" y="4709524"/>
            <a:ext cx="1317579" cy="238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2">
            <a:extLst>
              <a:ext uri="{FF2B5EF4-FFF2-40B4-BE49-F238E27FC236}">
                <a16:creationId xmlns:a16="http://schemas.microsoft.com/office/drawing/2014/main" id="{11CC7350-64A5-4615-A590-3E22EBBB272C}"/>
              </a:ext>
            </a:extLst>
          </p:cNvPr>
          <p:cNvSpPr txBox="1"/>
          <p:nvPr/>
        </p:nvSpPr>
        <p:spPr>
          <a:xfrm>
            <a:off x="10525866" y="5416333"/>
            <a:ext cx="1875139" cy="54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solidFill>
                  <a:srgbClr val="FFC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Refund!</a:t>
            </a:r>
            <a:endParaRPr lang="en-US" sz="2400" dirty="0">
              <a:solidFill>
                <a:schemeClr val="bg1"/>
              </a:solidFill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74" name="Hình chữ nhật 73">
            <a:extLst>
              <a:ext uri="{FF2B5EF4-FFF2-40B4-BE49-F238E27FC236}">
                <a16:creationId xmlns:a16="http://schemas.microsoft.com/office/drawing/2014/main" id="{EF905A05-93F9-4AD9-B967-9987CBDF991C}"/>
              </a:ext>
            </a:extLst>
          </p:cNvPr>
          <p:cNvSpPr/>
          <p:nvPr/>
        </p:nvSpPr>
        <p:spPr>
          <a:xfrm>
            <a:off x="7201808" y="863862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ình chữ nhật 75">
            <a:extLst>
              <a:ext uri="{FF2B5EF4-FFF2-40B4-BE49-F238E27FC236}">
                <a16:creationId xmlns:a16="http://schemas.microsoft.com/office/drawing/2014/main" id="{6442FFC2-8E19-4C0F-B61B-17E04E57B4B1}"/>
              </a:ext>
            </a:extLst>
          </p:cNvPr>
          <p:cNvSpPr/>
          <p:nvPr/>
        </p:nvSpPr>
        <p:spPr>
          <a:xfrm>
            <a:off x="6251242" y="4533534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D0355209-EAFF-4492-B0F1-BE88A00E1DBE}"/>
              </a:ext>
            </a:extLst>
          </p:cNvPr>
          <p:cNvSpPr/>
          <p:nvPr/>
        </p:nvSpPr>
        <p:spPr>
          <a:xfrm>
            <a:off x="7084489" y="4541876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4E321293-0CF5-465D-9CDD-6DC4EB1B8F6D}"/>
              </a:ext>
            </a:extLst>
          </p:cNvPr>
          <p:cNvSpPr/>
          <p:nvPr/>
        </p:nvSpPr>
        <p:spPr>
          <a:xfrm>
            <a:off x="6252142" y="851990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Hình chữ nhật 82">
            <a:extLst>
              <a:ext uri="{FF2B5EF4-FFF2-40B4-BE49-F238E27FC236}">
                <a16:creationId xmlns:a16="http://schemas.microsoft.com/office/drawing/2014/main" id="{F39992E4-ACCA-4993-8B56-D1FA3CD02E4D}"/>
              </a:ext>
            </a:extLst>
          </p:cNvPr>
          <p:cNvSpPr/>
          <p:nvPr/>
        </p:nvSpPr>
        <p:spPr>
          <a:xfrm rot="5400000">
            <a:off x="8979603" y="1544172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ình chữ nhật 83">
            <a:extLst>
              <a:ext uri="{FF2B5EF4-FFF2-40B4-BE49-F238E27FC236}">
                <a16:creationId xmlns:a16="http://schemas.microsoft.com/office/drawing/2014/main" id="{F668FD71-6BC5-4810-9910-99E77819F2B8}"/>
              </a:ext>
            </a:extLst>
          </p:cNvPr>
          <p:cNvSpPr/>
          <p:nvPr/>
        </p:nvSpPr>
        <p:spPr>
          <a:xfrm rot="5400000">
            <a:off x="7307946" y="2158928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12">
            <a:extLst>
              <a:ext uri="{FF2B5EF4-FFF2-40B4-BE49-F238E27FC236}">
                <a16:creationId xmlns:a16="http://schemas.microsoft.com/office/drawing/2014/main" id="{8975A7A4-905A-4A5C-A957-78F1023EEFFD}"/>
              </a:ext>
            </a:extLst>
          </p:cNvPr>
          <p:cNvSpPr txBox="1"/>
          <p:nvPr/>
        </p:nvSpPr>
        <p:spPr>
          <a:xfrm>
            <a:off x="6659722" y="2213310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$ 300</a:t>
            </a:r>
          </a:p>
        </p:txBody>
      </p:sp>
      <p:sp>
        <p:nvSpPr>
          <p:cNvPr id="77" name="TextBox 12">
            <a:extLst>
              <a:ext uri="{FF2B5EF4-FFF2-40B4-BE49-F238E27FC236}">
                <a16:creationId xmlns:a16="http://schemas.microsoft.com/office/drawing/2014/main" id="{B6D7CF06-E311-49B5-B487-AE0AC04AD2A8}"/>
              </a:ext>
            </a:extLst>
          </p:cNvPr>
          <p:cNvSpPr txBox="1"/>
          <p:nvPr/>
        </p:nvSpPr>
        <p:spPr>
          <a:xfrm>
            <a:off x="9528957" y="1625269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81" name="TextBox 12">
            <a:extLst>
              <a:ext uri="{FF2B5EF4-FFF2-40B4-BE49-F238E27FC236}">
                <a16:creationId xmlns:a16="http://schemas.microsoft.com/office/drawing/2014/main" id="{F4B69C15-AB3F-47AB-BD65-AB4EFBC05850}"/>
              </a:ext>
            </a:extLst>
          </p:cNvPr>
          <p:cNvSpPr txBox="1"/>
          <p:nvPr/>
        </p:nvSpPr>
        <p:spPr>
          <a:xfrm>
            <a:off x="9518657" y="3468724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$ 950</a:t>
            </a:r>
          </a:p>
        </p:txBody>
      </p:sp>
      <p:sp>
        <p:nvSpPr>
          <p:cNvPr id="78" name="TextBox 12">
            <a:extLst>
              <a:ext uri="{FF2B5EF4-FFF2-40B4-BE49-F238E27FC236}">
                <a16:creationId xmlns:a16="http://schemas.microsoft.com/office/drawing/2014/main" id="{5B7225CD-863B-4292-81A4-73A45741C42E}"/>
              </a:ext>
            </a:extLst>
          </p:cNvPr>
          <p:cNvSpPr txBox="1"/>
          <p:nvPr/>
        </p:nvSpPr>
        <p:spPr>
          <a:xfrm>
            <a:off x="7826860" y="4640667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cxnSp>
        <p:nvCxnSpPr>
          <p:cNvPr id="104" name="Đường kết nối: Cong 103">
            <a:extLst>
              <a:ext uri="{FF2B5EF4-FFF2-40B4-BE49-F238E27FC236}">
                <a16:creationId xmlns:a16="http://schemas.microsoft.com/office/drawing/2014/main" id="{1667AEC4-DC5E-4CB8-B945-8E7C6BD60DB2}"/>
              </a:ext>
            </a:extLst>
          </p:cNvPr>
          <p:cNvCxnSpPr>
            <a:cxnSpLocks/>
            <a:stCxn id="123" idx="3"/>
            <a:endCxn id="73" idx="1"/>
          </p:cNvCxnSpPr>
          <p:nvPr/>
        </p:nvCxnSpPr>
        <p:spPr>
          <a:xfrm>
            <a:off x="4955873" y="2661277"/>
            <a:ext cx="1268107" cy="223569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TextBox 12">
            <a:extLst>
              <a:ext uri="{FF2B5EF4-FFF2-40B4-BE49-F238E27FC236}">
                <a16:creationId xmlns:a16="http://schemas.microsoft.com/office/drawing/2014/main" id="{5B1D74FB-B240-4242-AD7F-39D90EAF3393}"/>
              </a:ext>
            </a:extLst>
          </p:cNvPr>
          <p:cNvSpPr txBox="1"/>
          <p:nvPr/>
        </p:nvSpPr>
        <p:spPr>
          <a:xfrm>
            <a:off x="6054651" y="5411582"/>
            <a:ext cx="4828809" cy="55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dirty="0">
                <a:solidFill>
                  <a:schemeClr val="bg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 = 300 + 50 + 50 = 400</a:t>
            </a:r>
          </a:p>
        </p:txBody>
      </p:sp>
      <p:sp>
        <p:nvSpPr>
          <p:cNvPr id="123" name="Hình chữ nhật 122">
            <a:extLst>
              <a:ext uri="{FF2B5EF4-FFF2-40B4-BE49-F238E27FC236}">
                <a16:creationId xmlns:a16="http://schemas.microsoft.com/office/drawing/2014/main" id="{B30C164E-B4B8-41B9-9EFB-E3BAD211DBB6}"/>
              </a:ext>
            </a:extLst>
          </p:cNvPr>
          <p:cNvSpPr/>
          <p:nvPr/>
        </p:nvSpPr>
        <p:spPr>
          <a:xfrm>
            <a:off x="4171105" y="2306030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Hình chữ nhật 125">
            <a:extLst>
              <a:ext uri="{FF2B5EF4-FFF2-40B4-BE49-F238E27FC236}">
                <a16:creationId xmlns:a16="http://schemas.microsoft.com/office/drawing/2014/main" id="{85981821-05CA-4B22-B68C-0C4BDBA74472}"/>
              </a:ext>
            </a:extLst>
          </p:cNvPr>
          <p:cNvSpPr/>
          <p:nvPr/>
        </p:nvSpPr>
        <p:spPr>
          <a:xfrm rot="5400000">
            <a:off x="2725787" y="231436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Hình chữ nhật 126">
            <a:extLst>
              <a:ext uri="{FF2B5EF4-FFF2-40B4-BE49-F238E27FC236}">
                <a16:creationId xmlns:a16="http://schemas.microsoft.com/office/drawing/2014/main" id="{181E0174-9E0C-4E45-A449-287DB76EEA90}"/>
              </a:ext>
            </a:extLst>
          </p:cNvPr>
          <p:cNvSpPr/>
          <p:nvPr/>
        </p:nvSpPr>
        <p:spPr>
          <a:xfrm>
            <a:off x="533505" y="4528454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ình chữ nhật 127">
            <a:extLst>
              <a:ext uri="{FF2B5EF4-FFF2-40B4-BE49-F238E27FC236}">
                <a16:creationId xmlns:a16="http://schemas.microsoft.com/office/drawing/2014/main" id="{CFBC72DD-F5B4-4374-A4CA-FE2878B4F679}"/>
              </a:ext>
            </a:extLst>
          </p:cNvPr>
          <p:cNvSpPr/>
          <p:nvPr/>
        </p:nvSpPr>
        <p:spPr>
          <a:xfrm rot="5400000">
            <a:off x="3189421" y="3597621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Hình chữ nhật 128">
            <a:extLst>
              <a:ext uri="{FF2B5EF4-FFF2-40B4-BE49-F238E27FC236}">
                <a16:creationId xmlns:a16="http://schemas.microsoft.com/office/drawing/2014/main" id="{40588F81-740E-41D5-BF88-A1EC39C075C9}"/>
              </a:ext>
            </a:extLst>
          </p:cNvPr>
          <p:cNvSpPr/>
          <p:nvPr/>
        </p:nvSpPr>
        <p:spPr>
          <a:xfrm rot="5400000">
            <a:off x="-521838" y="2060853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Hình chữ nhật 129">
            <a:extLst>
              <a:ext uri="{FF2B5EF4-FFF2-40B4-BE49-F238E27FC236}">
                <a16:creationId xmlns:a16="http://schemas.microsoft.com/office/drawing/2014/main" id="{ACCC39F7-5262-46B7-93DB-000CB7AE4BD7}"/>
              </a:ext>
            </a:extLst>
          </p:cNvPr>
          <p:cNvSpPr/>
          <p:nvPr/>
        </p:nvSpPr>
        <p:spPr>
          <a:xfrm>
            <a:off x="1761438" y="2105788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Đường kết nối: Cong 133">
            <a:extLst>
              <a:ext uri="{FF2B5EF4-FFF2-40B4-BE49-F238E27FC236}">
                <a16:creationId xmlns:a16="http://schemas.microsoft.com/office/drawing/2014/main" id="{5B3C56DA-547F-4C38-A4A0-EF983868CF7C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4335831" y="1686634"/>
            <a:ext cx="1916311" cy="32792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2">
                <a:extLst>
                  <a:ext uri="{FF2B5EF4-FFF2-40B4-BE49-F238E27FC236}">
                    <a16:creationId xmlns:a16="http://schemas.microsoft.com/office/drawing/2014/main" id="{51E6CFB9-E5A1-482D-9599-BC5D811F6675}"/>
                  </a:ext>
                </a:extLst>
              </p:cNvPr>
              <p:cNvSpPr txBox="1"/>
              <p:nvPr/>
            </p:nvSpPr>
            <p:spPr>
              <a:xfrm>
                <a:off x="4160393" y="668470"/>
                <a:ext cx="2278317" cy="10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Rotatable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90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endParaRPr>
              </a:p>
            </p:txBody>
          </p:sp>
        </mc:Choice>
        <mc:Fallback xmlns="">
          <p:sp>
            <p:nvSpPr>
              <p:cNvPr id="138" name="TextBox 12">
                <a:extLst>
                  <a:ext uri="{FF2B5EF4-FFF2-40B4-BE49-F238E27FC236}">
                    <a16:creationId xmlns:a16="http://schemas.microsoft.com/office/drawing/2014/main" id="{51E6CFB9-E5A1-482D-9599-BC5D811F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393" y="668470"/>
                <a:ext cx="2278317" cy="1070486"/>
              </a:xfrm>
              <a:prstGeom prst="rect">
                <a:avLst/>
              </a:prstGeom>
              <a:blipFill>
                <a:blip r:embed="rId2"/>
                <a:stretch>
                  <a:fillRect t="-2857" b="-15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6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AA8BBDA9-F339-4B81-B484-2A05D52FA870}"/>
              </a:ext>
            </a:extLst>
          </p:cNvPr>
          <p:cNvSpPr/>
          <p:nvPr/>
        </p:nvSpPr>
        <p:spPr>
          <a:xfrm>
            <a:off x="508428" y="856602"/>
            <a:ext cx="2829010" cy="30634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Hình chữ nhật 71">
            <a:extLst>
              <a:ext uri="{FF2B5EF4-FFF2-40B4-BE49-F238E27FC236}">
                <a16:creationId xmlns:a16="http://schemas.microsoft.com/office/drawing/2014/main" id="{8CE1F5D2-F074-4B4A-8FA3-2EB61D9A1062}"/>
              </a:ext>
            </a:extLst>
          </p:cNvPr>
          <p:cNvSpPr/>
          <p:nvPr/>
        </p:nvSpPr>
        <p:spPr>
          <a:xfrm>
            <a:off x="3937503" y="852520"/>
            <a:ext cx="1831225" cy="21830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ình chữ nhật 72">
            <a:extLst>
              <a:ext uri="{FF2B5EF4-FFF2-40B4-BE49-F238E27FC236}">
                <a16:creationId xmlns:a16="http://schemas.microsoft.com/office/drawing/2014/main" id="{F5335CC9-973B-42EC-B697-C365CB9C5657}"/>
              </a:ext>
            </a:extLst>
          </p:cNvPr>
          <p:cNvSpPr/>
          <p:nvPr/>
        </p:nvSpPr>
        <p:spPr>
          <a:xfrm>
            <a:off x="508428" y="4525458"/>
            <a:ext cx="4989452" cy="7697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ình chữ nhật 79">
            <a:extLst>
              <a:ext uri="{FF2B5EF4-FFF2-40B4-BE49-F238E27FC236}">
                <a16:creationId xmlns:a16="http://schemas.microsoft.com/office/drawing/2014/main" id="{C16EA4A0-591D-43DE-91BD-16108B0D7F94}"/>
              </a:ext>
            </a:extLst>
          </p:cNvPr>
          <p:cNvSpPr/>
          <p:nvPr/>
        </p:nvSpPr>
        <p:spPr>
          <a:xfrm>
            <a:off x="3584624" y="3367655"/>
            <a:ext cx="2477268" cy="798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ờng kết nối: Cong 9">
            <a:extLst>
              <a:ext uri="{FF2B5EF4-FFF2-40B4-BE49-F238E27FC236}">
                <a16:creationId xmlns:a16="http://schemas.microsoft.com/office/drawing/2014/main" id="{95DEA6A0-6FAF-47C2-A223-4CB0C477C7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06216" y="4722902"/>
            <a:ext cx="1317579" cy="238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2">
            <a:extLst>
              <a:ext uri="{FF2B5EF4-FFF2-40B4-BE49-F238E27FC236}">
                <a16:creationId xmlns:a16="http://schemas.microsoft.com/office/drawing/2014/main" id="{11CC7350-64A5-4615-A590-3E22EBBB272C}"/>
              </a:ext>
            </a:extLst>
          </p:cNvPr>
          <p:cNvSpPr txBox="1"/>
          <p:nvPr/>
        </p:nvSpPr>
        <p:spPr>
          <a:xfrm>
            <a:off x="4810314" y="5429711"/>
            <a:ext cx="1875139" cy="54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solidFill>
                  <a:srgbClr val="FFC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Refund!</a:t>
            </a:r>
            <a:endParaRPr lang="en-US" sz="2400" dirty="0">
              <a:solidFill>
                <a:schemeClr val="bg1"/>
              </a:solidFill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74" name="Hình chữ nhật 73">
            <a:extLst>
              <a:ext uri="{FF2B5EF4-FFF2-40B4-BE49-F238E27FC236}">
                <a16:creationId xmlns:a16="http://schemas.microsoft.com/office/drawing/2014/main" id="{EF905A05-93F9-4AD9-B967-9987CBDF991C}"/>
              </a:ext>
            </a:extLst>
          </p:cNvPr>
          <p:cNvSpPr/>
          <p:nvPr/>
        </p:nvSpPr>
        <p:spPr>
          <a:xfrm>
            <a:off x="1486256" y="877240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ình chữ nhật 75">
            <a:extLst>
              <a:ext uri="{FF2B5EF4-FFF2-40B4-BE49-F238E27FC236}">
                <a16:creationId xmlns:a16="http://schemas.microsoft.com/office/drawing/2014/main" id="{6442FFC2-8E19-4C0F-B61B-17E04E57B4B1}"/>
              </a:ext>
            </a:extLst>
          </p:cNvPr>
          <p:cNvSpPr/>
          <p:nvPr/>
        </p:nvSpPr>
        <p:spPr>
          <a:xfrm>
            <a:off x="535690" y="4546912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D0355209-EAFF-4492-B0F1-BE88A00E1DBE}"/>
              </a:ext>
            </a:extLst>
          </p:cNvPr>
          <p:cNvSpPr/>
          <p:nvPr/>
        </p:nvSpPr>
        <p:spPr>
          <a:xfrm>
            <a:off x="1368937" y="4555254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4E321293-0CF5-465D-9CDD-6DC4EB1B8F6D}"/>
              </a:ext>
            </a:extLst>
          </p:cNvPr>
          <p:cNvSpPr/>
          <p:nvPr/>
        </p:nvSpPr>
        <p:spPr>
          <a:xfrm>
            <a:off x="536590" y="865368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Hình chữ nhật 82">
            <a:extLst>
              <a:ext uri="{FF2B5EF4-FFF2-40B4-BE49-F238E27FC236}">
                <a16:creationId xmlns:a16="http://schemas.microsoft.com/office/drawing/2014/main" id="{F39992E4-ACCA-4993-8B56-D1FA3CD02E4D}"/>
              </a:ext>
            </a:extLst>
          </p:cNvPr>
          <p:cNvSpPr/>
          <p:nvPr/>
        </p:nvSpPr>
        <p:spPr>
          <a:xfrm rot="5400000">
            <a:off x="3264051" y="1557550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ình chữ nhật 83">
            <a:extLst>
              <a:ext uri="{FF2B5EF4-FFF2-40B4-BE49-F238E27FC236}">
                <a16:creationId xmlns:a16="http://schemas.microsoft.com/office/drawing/2014/main" id="{F668FD71-6BC5-4810-9910-99E77819F2B8}"/>
              </a:ext>
            </a:extLst>
          </p:cNvPr>
          <p:cNvSpPr/>
          <p:nvPr/>
        </p:nvSpPr>
        <p:spPr>
          <a:xfrm rot="5400000">
            <a:off x="1592394" y="2172306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12">
            <a:extLst>
              <a:ext uri="{FF2B5EF4-FFF2-40B4-BE49-F238E27FC236}">
                <a16:creationId xmlns:a16="http://schemas.microsoft.com/office/drawing/2014/main" id="{8975A7A4-905A-4A5C-A957-78F1023EEFFD}"/>
              </a:ext>
            </a:extLst>
          </p:cNvPr>
          <p:cNvSpPr txBox="1"/>
          <p:nvPr/>
        </p:nvSpPr>
        <p:spPr>
          <a:xfrm>
            <a:off x="944170" y="2226688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$ 300</a:t>
            </a:r>
          </a:p>
        </p:txBody>
      </p:sp>
      <p:sp>
        <p:nvSpPr>
          <p:cNvPr id="77" name="TextBox 12">
            <a:extLst>
              <a:ext uri="{FF2B5EF4-FFF2-40B4-BE49-F238E27FC236}">
                <a16:creationId xmlns:a16="http://schemas.microsoft.com/office/drawing/2014/main" id="{B6D7CF06-E311-49B5-B487-AE0AC04AD2A8}"/>
              </a:ext>
            </a:extLst>
          </p:cNvPr>
          <p:cNvSpPr txBox="1"/>
          <p:nvPr/>
        </p:nvSpPr>
        <p:spPr>
          <a:xfrm>
            <a:off x="3813405" y="1638647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81" name="TextBox 12">
            <a:extLst>
              <a:ext uri="{FF2B5EF4-FFF2-40B4-BE49-F238E27FC236}">
                <a16:creationId xmlns:a16="http://schemas.microsoft.com/office/drawing/2014/main" id="{F4B69C15-AB3F-47AB-BD65-AB4EFBC05850}"/>
              </a:ext>
            </a:extLst>
          </p:cNvPr>
          <p:cNvSpPr txBox="1"/>
          <p:nvPr/>
        </p:nvSpPr>
        <p:spPr>
          <a:xfrm>
            <a:off x="3803105" y="3482102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$ 950</a:t>
            </a:r>
          </a:p>
        </p:txBody>
      </p:sp>
      <p:sp>
        <p:nvSpPr>
          <p:cNvPr id="78" name="TextBox 12">
            <a:extLst>
              <a:ext uri="{FF2B5EF4-FFF2-40B4-BE49-F238E27FC236}">
                <a16:creationId xmlns:a16="http://schemas.microsoft.com/office/drawing/2014/main" id="{5B7225CD-863B-4292-81A4-73A45741C42E}"/>
              </a:ext>
            </a:extLst>
          </p:cNvPr>
          <p:cNvSpPr txBox="1"/>
          <p:nvPr/>
        </p:nvSpPr>
        <p:spPr>
          <a:xfrm>
            <a:off x="2111308" y="4654045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88" name="TextBox 10">
            <a:extLst>
              <a:ext uri="{FF2B5EF4-FFF2-40B4-BE49-F238E27FC236}">
                <a16:creationId xmlns:a16="http://schemas.microsoft.com/office/drawing/2014/main" id="{209AAC86-68DA-4CB5-B6C2-0A93946022F1}"/>
              </a:ext>
            </a:extLst>
          </p:cNvPr>
          <p:cNvSpPr txBox="1"/>
          <p:nvPr/>
        </p:nvSpPr>
        <p:spPr>
          <a:xfrm>
            <a:off x="6677527" y="1039502"/>
            <a:ext cx="5175854" cy="1576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Cost and Objective</a:t>
            </a: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1A697445-0D68-4B4F-AF1D-2CE0E76A0297}"/>
              </a:ext>
            </a:extLst>
          </p:cNvPr>
          <p:cNvSpPr txBox="1"/>
          <p:nvPr/>
        </p:nvSpPr>
        <p:spPr>
          <a:xfrm>
            <a:off x="6727058" y="2866395"/>
            <a:ext cx="5192170" cy="2597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total cost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= sum of rental fees of used cars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want to </a:t>
            </a:r>
            <a:r>
              <a:rPr lang="en-US" sz="24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minimize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this cost.</a:t>
            </a:r>
          </a:p>
          <a:p>
            <a:pPr algn="ctr">
              <a:lnSpc>
                <a:spcPts val="4000"/>
              </a:lnSpc>
            </a:pPr>
            <a:endParaRPr lang="en-US" sz="24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 = 300 + 50 + 50 = 400</a:t>
            </a:r>
          </a:p>
        </p:txBody>
      </p:sp>
    </p:spTree>
    <p:extLst>
      <p:ext uri="{BB962C8B-B14F-4D97-AF65-F5344CB8AC3E}">
        <p14:creationId xmlns:p14="http://schemas.microsoft.com/office/powerpoint/2010/main" val="31386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roup 506">
            <a:extLst>
              <a:ext uri="{FF2B5EF4-FFF2-40B4-BE49-F238E27FC236}">
                <a16:creationId xmlns:a16="http://schemas.microsoft.com/office/drawing/2014/main" id="{9BA2F5FE-5F1B-9B41-94A0-24381582FCE0}"/>
              </a:ext>
            </a:extLst>
          </p:cNvPr>
          <p:cNvGrpSpPr/>
          <p:nvPr/>
        </p:nvGrpSpPr>
        <p:grpSpPr>
          <a:xfrm>
            <a:off x="-1291322" y="-5302361"/>
            <a:ext cx="17041188" cy="6786207"/>
            <a:chOff x="-1389153" y="-5087209"/>
            <a:chExt cx="17041188" cy="6786207"/>
          </a:xfrm>
        </p:grpSpPr>
        <p:sp>
          <p:nvSpPr>
            <p:cNvPr id="508" name="Freeform 3">
              <a:extLst>
                <a:ext uri="{FF2B5EF4-FFF2-40B4-BE49-F238E27FC236}">
                  <a16:creationId xmlns:a16="http://schemas.microsoft.com/office/drawing/2014/main" id="{BA186AE8-696E-F349-9FB3-5C968AFFC7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4">
              <a:extLst>
                <a:ext uri="{FF2B5EF4-FFF2-40B4-BE49-F238E27FC236}">
                  <a16:creationId xmlns:a16="http://schemas.microsoft.com/office/drawing/2014/main" id="{0DC32444-D5FC-494B-B894-9E1EACE708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5">
              <a:extLst>
                <a:ext uri="{FF2B5EF4-FFF2-40B4-BE49-F238E27FC236}">
                  <a16:creationId xmlns:a16="http://schemas.microsoft.com/office/drawing/2014/main" id="{7DD7BBF1-0698-8F47-8DF4-39B27D3119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6">
              <a:extLst>
                <a:ext uri="{FF2B5EF4-FFF2-40B4-BE49-F238E27FC236}">
                  <a16:creationId xmlns:a16="http://schemas.microsoft.com/office/drawing/2014/main" id="{053305D1-6F85-F346-8699-4A62E74767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7">
              <a:extLst>
                <a:ext uri="{FF2B5EF4-FFF2-40B4-BE49-F238E27FC236}">
                  <a16:creationId xmlns:a16="http://schemas.microsoft.com/office/drawing/2014/main" id="{F3F8150C-8349-7D46-852A-E71A0615F9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8">
              <a:extLst>
                <a:ext uri="{FF2B5EF4-FFF2-40B4-BE49-F238E27FC236}">
                  <a16:creationId xmlns:a16="http://schemas.microsoft.com/office/drawing/2014/main" id="{6C28A856-1CC8-4141-B98E-987017D80F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9">
              <a:extLst>
                <a:ext uri="{FF2B5EF4-FFF2-40B4-BE49-F238E27FC236}">
                  <a16:creationId xmlns:a16="http://schemas.microsoft.com/office/drawing/2014/main" id="{835DD6C3-7817-1A4D-9870-2001CBE3D5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0">
              <a:extLst>
                <a:ext uri="{FF2B5EF4-FFF2-40B4-BE49-F238E27FC236}">
                  <a16:creationId xmlns:a16="http://schemas.microsoft.com/office/drawing/2014/main" id="{BB7C2662-D09E-C94D-B885-26002E36CF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1">
              <a:extLst>
                <a:ext uri="{FF2B5EF4-FFF2-40B4-BE49-F238E27FC236}">
                  <a16:creationId xmlns:a16="http://schemas.microsoft.com/office/drawing/2014/main" id="{7972D198-D6F0-4942-B20F-15E4E5AF0D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2">
              <a:extLst>
                <a:ext uri="{FF2B5EF4-FFF2-40B4-BE49-F238E27FC236}">
                  <a16:creationId xmlns:a16="http://schemas.microsoft.com/office/drawing/2014/main" id="{85363D64-8109-1346-B360-708BFF5B4B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3">
              <a:extLst>
                <a:ext uri="{FF2B5EF4-FFF2-40B4-BE49-F238E27FC236}">
                  <a16:creationId xmlns:a16="http://schemas.microsoft.com/office/drawing/2014/main" id="{30DE08C0-ED80-C94E-8886-C5053D22CA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4">
              <a:extLst>
                <a:ext uri="{FF2B5EF4-FFF2-40B4-BE49-F238E27FC236}">
                  <a16:creationId xmlns:a16="http://schemas.microsoft.com/office/drawing/2014/main" id="{77F43FD7-A76D-E14D-861C-785E131CEC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5">
              <a:extLst>
                <a:ext uri="{FF2B5EF4-FFF2-40B4-BE49-F238E27FC236}">
                  <a16:creationId xmlns:a16="http://schemas.microsoft.com/office/drawing/2014/main" id="{D46BBE5D-1E57-EE43-9D2A-C6929FDD87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6">
              <a:extLst>
                <a:ext uri="{FF2B5EF4-FFF2-40B4-BE49-F238E27FC236}">
                  <a16:creationId xmlns:a16="http://schemas.microsoft.com/office/drawing/2014/main" id="{5695059F-B10B-7F41-B279-518280D45C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7">
              <a:extLst>
                <a:ext uri="{FF2B5EF4-FFF2-40B4-BE49-F238E27FC236}">
                  <a16:creationId xmlns:a16="http://schemas.microsoft.com/office/drawing/2014/main" id="{031442E2-DDC5-E744-BADD-0E401EE3FD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8">
              <a:extLst>
                <a:ext uri="{FF2B5EF4-FFF2-40B4-BE49-F238E27FC236}">
                  <a16:creationId xmlns:a16="http://schemas.microsoft.com/office/drawing/2014/main" id="{CAC2EC43-A8ED-CA4E-B47E-3EB12E5E0B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9">
              <a:extLst>
                <a:ext uri="{FF2B5EF4-FFF2-40B4-BE49-F238E27FC236}">
                  <a16:creationId xmlns:a16="http://schemas.microsoft.com/office/drawing/2014/main" id="{759EF8D4-3E9F-304B-BD84-09FDB047B7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0">
              <a:extLst>
                <a:ext uri="{FF2B5EF4-FFF2-40B4-BE49-F238E27FC236}">
                  <a16:creationId xmlns:a16="http://schemas.microsoft.com/office/drawing/2014/main" id="{0A281090-0644-4E41-8D96-F4EECBED85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1">
              <a:extLst>
                <a:ext uri="{FF2B5EF4-FFF2-40B4-BE49-F238E27FC236}">
                  <a16:creationId xmlns:a16="http://schemas.microsoft.com/office/drawing/2014/main" id="{FD9BCB88-6CF1-EF4A-8AAA-9A9555972D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2">
              <a:extLst>
                <a:ext uri="{FF2B5EF4-FFF2-40B4-BE49-F238E27FC236}">
                  <a16:creationId xmlns:a16="http://schemas.microsoft.com/office/drawing/2014/main" id="{3CEEF78B-9617-784E-A5AC-0887D32B63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3">
              <a:extLst>
                <a:ext uri="{FF2B5EF4-FFF2-40B4-BE49-F238E27FC236}">
                  <a16:creationId xmlns:a16="http://schemas.microsoft.com/office/drawing/2014/main" id="{0855CC12-2776-6B43-929B-7FFDC706EB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4">
              <a:extLst>
                <a:ext uri="{FF2B5EF4-FFF2-40B4-BE49-F238E27FC236}">
                  <a16:creationId xmlns:a16="http://schemas.microsoft.com/office/drawing/2014/main" id="{A2904E98-81E3-7845-9E5E-CAD2B8DE40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5">
              <a:extLst>
                <a:ext uri="{FF2B5EF4-FFF2-40B4-BE49-F238E27FC236}">
                  <a16:creationId xmlns:a16="http://schemas.microsoft.com/office/drawing/2014/main" id="{C2A41227-0AD9-F644-B758-E920E8A08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6">
              <a:extLst>
                <a:ext uri="{FF2B5EF4-FFF2-40B4-BE49-F238E27FC236}">
                  <a16:creationId xmlns:a16="http://schemas.microsoft.com/office/drawing/2014/main" id="{D93B1137-57ED-964C-BB32-0B1F7BFB33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7">
              <a:extLst>
                <a:ext uri="{FF2B5EF4-FFF2-40B4-BE49-F238E27FC236}">
                  <a16:creationId xmlns:a16="http://schemas.microsoft.com/office/drawing/2014/main" id="{97BDF8C6-8336-1D4D-904F-67F939637E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8">
              <a:extLst>
                <a:ext uri="{FF2B5EF4-FFF2-40B4-BE49-F238E27FC236}">
                  <a16:creationId xmlns:a16="http://schemas.microsoft.com/office/drawing/2014/main" id="{F489DE0F-5156-8D46-828A-F719D6699D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9">
              <a:extLst>
                <a:ext uri="{FF2B5EF4-FFF2-40B4-BE49-F238E27FC236}">
                  <a16:creationId xmlns:a16="http://schemas.microsoft.com/office/drawing/2014/main" id="{CE780966-E22F-2045-9046-5A69C03FB1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4">
              <a:extLst>
                <a:ext uri="{FF2B5EF4-FFF2-40B4-BE49-F238E27FC236}">
                  <a16:creationId xmlns:a16="http://schemas.microsoft.com/office/drawing/2014/main" id="{259F1724-689F-CE49-A8E4-E1660371A5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6">
              <a:extLst>
                <a:ext uri="{FF2B5EF4-FFF2-40B4-BE49-F238E27FC236}">
                  <a16:creationId xmlns:a16="http://schemas.microsoft.com/office/drawing/2014/main" id="{F19E7C32-AB81-7C42-9284-1F44520968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74068A-FD19-A143-861F-05838E59AC9C}"/>
              </a:ext>
            </a:extLst>
          </p:cNvPr>
          <p:cNvGrpSpPr/>
          <p:nvPr/>
        </p:nvGrpSpPr>
        <p:grpSpPr>
          <a:xfrm>
            <a:off x="-2422178" y="5490332"/>
            <a:ext cx="14922466" cy="4506760"/>
            <a:chOff x="-2422178" y="5261733"/>
            <a:chExt cx="14922466" cy="4506760"/>
          </a:xfrm>
        </p:grpSpPr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5739406A-4190-F045-A1A2-B11D7B47899B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7" name="Freeform 30">
                <a:extLst>
                  <a:ext uri="{FF2B5EF4-FFF2-40B4-BE49-F238E27FC236}">
                    <a16:creationId xmlns:a16="http://schemas.microsoft.com/office/drawing/2014/main" id="{542EB1DC-76DF-8B4D-8361-64357392E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8" name="Freeform 31">
                <a:extLst>
                  <a:ext uri="{FF2B5EF4-FFF2-40B4-BE49-F238E27FC236}">
                    <a16:creationId xmlns:a16="http://schemas.microsoft.com/office/drawing/2014/main" id="{9361460F-35EA-C442-9951-DE286FD2C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2">
                <a:extLst>
                  <a:ext uri="{FF2B5EF4-FFF2-40B4-BE49-F238E27FC236}">
                    <a16:creationId xmlns:a16="http://schemas.microsoft.com/office/drawing/2014/main" id="{5C69853B-6DA8-2F47-96E3-608E7F219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3">
                <a:extLst>
                  <a:ext uri="{FF2B5EF4-FFF2-40B4-BE49-F238E27FC236}">
                    <a16:creationId xmlns:a16="http://schemas.microsoft.com/office/drawing/2014/main" id="{23A41B9C-19C7-F142-A40D-5E187B88E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4">
                <a:extLst>
                  <a:ext uri="{FF2B5EF4-FFF2-40B4-BE49-F238E27FC236}">
                    <a16:creationId xmlns:a16="http://schemas.microsoft.com/office/drawing/2014/main" id="{67837138-FC95-244D-BEAD-F89BAC44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5">
                <a:extLst>
                  <a:ext uri="{FF2B5EF4-FFF2-40B4-BE49-F238E27FC236}">
                    <a16:creationId xmlns:a16="http://schemas.microsoft.com/office/drawing/2014/main" id="{A1D30F2E-C61F-FD4C-BF5B-A4F1B8301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6">
                <a:extLst>
                  <a:ext uri="{FF2B5EF4-FFF2-40B4-BE49-F238E27FC236}">
                    <a16:creationId xmlns:a16="http://schemas.microsoft.com/office/drawing/2014/main" id="{0D3E640B-9A87-B249-9F73-88BA0DFB1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7">
                <a:extLst>
                  <a:ext uri="{FF2B5EF4-FFF2-40B4-BE49-F238E27FC236}">
                    <a16:creationId xmlns:a16="http://schemas.microsoft.com/office/drawing/2014/main" id="{FFB18F27-DE50-D344-80C7-EF1B1031B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8">
                <a:extLst>
                  <a:ext uri="{FF2B5EF4-FFF2-40B4-BE49-F238E27FC236}">
                    <a16:creationId xmlns:a16="http://schemas.microsoft.com/office/drawing/2014/main" id="{20DB3321-DFC8-164D-BB27-337CE18F1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9">
                <a:extLst>
                  <a:ext uri="{FF2B5EF4-FFF2-40B4-BE49-F238E27FC236}">
                    <a16:creationId xmlns:a16="http://schemas.microsoft.com/office/drawing/2014/main" id="{2E3FB8A6-3C8C-C64D-96D3-6C619254B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40">
                <a:extLst>
                  <a:ext uri="{FF2B5EF4-FFF2-40B4-BE49-F238E27FC236}">
                    <a16:creationId xmlns:a16="http://schemas.microsoft.com/office/drawing/2014/main" id="{C0C388E3-2727-3E42-BA52-D095A9E61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1">
                <a:extLst>
                  <a:ext uri="{FF2B5EF4-FFF2-40B4-BE49-F238E27FC236}">
                    <a16:creationId xmlns:a16="http://schemas.microsoft.com/office/drawing/2014/main" id="{1C82F94C-8C5E-E043-AFD7-90C15AF8A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2">
                <a:extLst>
                  <a:ext uri="{FF2B5EF4-FFF2-40B4-BE49-F238E27FC236}">
                    <a16:creationId xmlns:a16="http://schemas.microsoft.com/office/drawing/2014/main" id="{4B539C4B-5F87-7147-BC25-ED600AF35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3">
                <a:extLst>
                  <a:ext uri="{FF2B5EF4-FFF2-40B4-BE49-F238E27FC236}">
                    <a16:creationId xmlns:a16="http://schemas.microsoft.com/office/drawing/2014/main" id="{C6CA5A61-B95A-EB4F-AEBB-4AD387110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4">
                <a:extLst>
                  <a:ext uri="{FF2B5EF4-FFF2-40B4-BE49-F238E27FC236}">
                    <a16:creationId xmlns:a16="http://schemas.microsoft.com/office/drawing/2014/main" id="{2EF71FD1-1555-C541-96D2-97351F521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5">
                <a:extLst>
                  <a:ext uri="{FF2B5EF4-FFF2-40B4-BE49-F238E27FC236}">
                    <a16:creationId xmlns:a16="http://schemas.microsoft.com/office/drawing/2014/main" id="{F56B3B2C-1E0B-1144-8A8A-7497FD992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6">
                <a:extLst>
                  <a:ext uri="{FF2B5EF4-FFF2-40B4-BE49-F238E27FC236}">
                    <a16:creationId xmlns:a16="http://schemas.microsoft.com/office/drawing/2014/main" id="{78D2C1AE-CDE7-364F-902D-4020A743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7">
                <a:extLst>
                  <a:ext uri="{FF2B5EF4-FFF2-40B4-BE49-F238E27FC236}">
                    <a16:creationId xmlns:a16="http://schemas.microsoft.com/office/drawing/2014/main" id="{AC1275D7-DDE7-7645-BB39-04A8178BE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8">
                <a:extLst>
                  <a:ext uri="{FF2B5EF4-FFF2-40B4-BE49-F238E27FC236}">
                    <a16:creationId xmlns:a16="http://schemas.microsoft.com/office/drawing/2014/main" id="{5C139C83-0AC0-044E-99A9-293E383E5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9">
                <a:extLst>
                  <a:ext uri="{FF2B5EF4-FFF2-40B4-BE49-F238E27FC236}">
                    <a16:creationId xmlns:a16="http://schemas.microsoft.com/office/drawing/2014/main" id="{A60B23F8-20F3-D04C-BDF9-B8E68E00B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50">
                <a:extLst>
                  <a:ext uri="{FF2B5EF4-FFF2-40B4-BE49-F238E27FC236}">
                    <a16:creationId xmlns:a16="http://schemas.microsoft.com/office/drawing/2014/main" id="{F95CE893-64F4-0C47-9C5B-C480A53D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1">
                <a:extLst>
                  <a:ext uri="{FF2B5EF4-FFF2-40B4-BE49-F238E27FC236}">
                    <a16:creationId xmlns:a16="http://schemas.microsoft.com/office/drawing/2014/main" id="{42729273-57D9-714E-8164-AD9812C71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2">
                <a:extLst>
                  <a:ext uri="{FF2B5EF4-FFF2-40B4-BE49-F238E27FC236}">
                    <a16:creationId xmlns:a16="http://schemas.microsoft.com/office/drawing/2014/main" id="{0AA4165E-AA25-E244-A811-C81452B23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3">
                <a:extLst>
                  <a:ext uri="{FF2B5EF4-FFF2-40B4-BE49-F238E27FC236}">
                    <a16:creationId xmlns:a16="http://schemas.microsoft.com/office/drawing/2014/main" id="{B2E7B7F1-5128-CC4C-A39C-570D6DEB5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4">
                <a:extLst>
                  <a:ext uri="{FF2B5EF4-FFF2-40B4-BE49-F238E27FC236}">
                    <a16:creationId xmlns:a16="http://schemas.microsoft.com/office/drawing/2014/main" id="{5F5AAFA0-384B-0E49-8F70-09840DB6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5">
                <a:extLst>
                  <a:ext uri="{FF2B5EF4-FFF2-40B4-BE49-F238E27FC236}">
                    <a16:creationId xmlns:a16="http://schemas.microsoft.com/office/drawing/2014/main" id="{27277D38-48F8-9D44-B4F9-DAA1E8988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6">
                <a:extLst>
                  <a:ext uri="{FF2B5EF4-FFF2-40B4-BE49-F238E27FC236}">
                    <a16:creationId xmlns:a16="http://schemas.microsoft.com/office/drawing/2014/main" id="{CE1F6702-A8BC-454E-BDC6-984856C8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45">
                <a:extLst>
                  <a:ext uri="{FF2B5EF4-FFF2-40B4-BE49-F238E27FC236}">
                    <a16:creationId xmlns:a16="http://schemas.microsoft.com/office/drawing/2014/main" id="{CEE8FBB5-9B06-F342-B0FD-CAC77EA6B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B2276C39-BEEC-6041-8491-7DD0C6011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2FA20654-9A36-4793-9832-3EA9C412B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79" y="1444815"/>
            <a:ext cx="559117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10">
            <a:extLst>
              <a:ext uri="{FF2B5EF4-FFF2-40B4-BE49-F238E27FC236}">
                <a16:creationId xmlns:a16="http://schemas.microsoft.com/office/drawing/2014/main" id="{988EBF3F-D321-4635-A5FB-A697C29F0748}"/>
              </a:ext>
            </a:extLst>
          </p:cNvPr>
          <p:cNvSpPr txBox="1"/>
          <p:nvPr/>
        </p:nvSpPr>
        <p:spPr>
          <a:xfrm>
            <a:off x="6677527" y="693211"/>
            <a:ext cx="5175854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Remark</a:t>
            </a:r>
          </a:p>
        </p:txBody>
      </p:sp>
      <p:sp>
        <p:nvSpPr>
          <p:cNvPr id="108" name="TextBox 59">
            <a:extLst>
              <a:ext uri="{FF2B5EF4-FFF2-40B4-BE49-F238E27FC236}">
                <a16:creationId xmlns:a16="http://schemas.microsoft.com/office/drawing/2014/main" id="{95641C8D-A5A7-4650-8176-59E7A0DCF699}"/>
              </a:ext>
            </a:extLst>
          </p:cNvPr>
          <p:cNvSpPr txBox="1"/>
          <p:nvPr/>
        </p:nvSpPr>
        <p:spPr>
          <a:xfrm>
            <a:off x="6947214" y="3124567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Each item must be in one car</a:t>
            </a:r>
          </a:p>
        </p:txBody>
      </p:sp>
      <p:sp>
        <p:nvSpPr>
          <p:cNvPr id="109" name="Freeform 55">
            <a:extLst>
              <a:ext uri="{FF2B5EF4-FFF2-40B4-BE49-F238E27FC236}">
                <a16:creationId xmlns:a16="http://schemas.microsoft.com/office/drawing/2014/main" id="{BD39BBFD-76E8-48EB-8BAB-A06306E1AD2F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03867" y="1639589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0" name="Freeform 55">
            <a:extLst>
              <a:ext uri="{FF2B5EF4-FFF2-40B4-BE49-F238E27FC236}">
                <a16:creationId xmlns:a16="http://schemas.microsoft.com/office/drawing/2014/main" id="{5613DC0E-A102-4BAE-A431-95B5A3529420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03982" y="2239250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1" name="Freeform 55">
            <a:extLst>
              <a:ext uri="{FF2B5EF4-FFF2-40B4-BE49-F238E27FC236}">
                <a16:creationId xmlns:a16="http://schemas.microsoft.com/office/drawing/2014/main" id="{969EE832-0374-4C3D-BBE2-7E3B670EF6DE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20867" y="3275714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59">
                <a:extLst>
                  <a:ext uri="{FF2B5EF4-FFF2-40B4-BE49-F238E27FC236}">
                    <a16:creationId xmlns:a16="http://schemas.microsoft.com/office/drawing/2014/main" id="{C28F954E-47CC-4017-9798-21EA18C52A4B}"/>
                  </a:ext>
                </a:extLst>
              </p:cNvPr>
              <p:cNvSpPr txBox="1"/>
              <p:nvPr/>
            </p:nvSpPr>
            <p:spPr>
              <a:xfrm>
                <a:off x="6946274" y="3745203"/>
                <a:ext cx="5051575" cy="1436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en-US" sz="2600" noProof="1">
                    <a:latin typeface="Oxygen" panose="02000503000000000000" pitchFamily="2" charset="0"/>
                    <a:ea typeface="Lato Light" panose="020F0502020204030203" pitchFamily="34" charset="0"/>
                    <a:cs typeface="Arima Madurai Light" pitchFamily="2" charset="77"/>
                  </a:rPr>
                  <a:t>All items in a car must somehow fit it orthogonally, in which items are rotatable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noProof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pPr>
                      <m:e>
                        <m:r>
                          <a:rPr lang="en-US" sz="2600" b="0" i="1" noProof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90</m:t>
                        </m:r>
                      </m:e>
                      <m:sup>
                        <m:r>
                          <a:rPr lang="en-US" sz="2600" b="0" i="1" noProof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bg1"/>
                  </a:solidFill>
                  <a:latin typeface="Oxygen" panose="02000503000000000000" pitchFamily="2" charset="0"/>
                  <a:ea typeface="Lato Light" panose="020F0502020204030203" pitchFamily="34" charset="0"/>
                  <a:cs typeface="Arima Madurai Light" pitchFamily="2" charset="77"/>
                </a:endParaRPr>
              </a:p>
            </p:txBody>
          </p:sp>
        </mc:Choice>
        <mc:Fallback xmlns="">
          <p:sp>
            <p:nvSpPr>
              <p:cNvPr id="112" name="TextBox 59">
                <a:extLst>
                  <a:ext uri="{FF2B5EF4-FFF2-40B4-BE49-F238E27FC236}">
                    <a16:creationId xmlns:a16="http://schemas.microsoft.com/office/drawing/2014/main" id="{C28F954E-47CC-4017-9798-21EA18C52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274" y="3745203"/>
                <a:ext cx="5051575" cy="1436612"/>
              </a:xfrm>
              <a:prstGeom prst="rect">
                <a:avLst/>
              </a:prstGeom>
              <a:blipFill>
                <a:blip r:embed="rId3"/>
                <a:stretch>
                  <a:fillRect l="-2171" t="-2542" r="-2654" b="-9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59">
            <a:extLst>
              <a:ext uri="{FF2B5EF4-FFF2-40B4-BE49-F238E27FC236}">
                <a16:creationId xmlns:a16="http://schemas.microsoft.com/office/drawing/2014/main" id="{259E0123-D7E4-489F-915D-02FA3C119670}"/>
              </a:ext>
            </a:extLst>
          </p:cNvPr>
          <p:cNvSpPr txBox="1"/>
          <p:nvPr/>
        </p:nvSpPr>
        <p:spPr>
          <a:xfrm>
            <a:off x="6925639" y="5283774"/>
            <a:ext cx="5072209" cy="97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Cost is the sum of fees of all used cars, minimize it</a:t>
            </a:r>
          </a:p>
        </p:txBody>
      </p:sp>
      <p:sp>
        <p:nvSpPr>
          <p:cNvPr id="115" name="Freeform 55">
            <a:extLst>
              <a:ext uri="{FF2B5EF4-FFF2-40B4-BE49-F238E27FC236}">
                <a16:creationId xmlns:a16="http://schemas.microsoft.com/office/drawing/2014/main" id="{0FF00668-1D1B-4DC5-B23B-723A7D99EE04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20753" y="3872113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24" name="TextBox 59">
            <a:extLst>
              <a:ext uri="{FF2B5EF4-FFF2-40B4-BE49-F238E27FC236}">
                <a16:creationId xmlns:a16="http://schemas.microsoft.com/office/drawing/2014/main" id="{EC1E2BE9-A2F4-4086-8437-5F53DD81A74C}"/>
              </a:ext>
            </a:extLst>
          </p:cNvPr>
          <p:cNvSpPr txBox="1"/>
          <p:nvPr/>
        </p:nvSpPr>
        <p:spPr>
          <a:xfrm>
            <a:off x="6940897" y="1501846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Each item has a size</a:t>
            </a:r>
          </a:p>
        </p:txBody>
      </p:sp>
      <p:sp>
        <p:nvSpPr>
          <p:cNvPr id="125" name="TextBox 59">
            <a:extLst>
              <a:ext uri="{FF2B5EF4-FFF2-40B4-BE49-F238E27FC236}">
                <a16:creationId xmlns:a16="http://schemas.microsoft.com/office/drawing/2014/main" id="{7F48CCEB-A553-442A-9742-A9C4173A9FC5}"/>
              </a:ext>
            </a:extLst>
          </p:cNvPr>
          <p:cNvSpPr txBox="1"/>
          <p:nvPr/>
        </p:nvSpPr>
        <p:spPr>
          <a:xfrm>
            <a:off x="6954315" y="2087343"/>
            <a:ext cx="5043533" cy="97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Each car has a size capacity and a cost</a:t>
            </a:r>
          </a:p>
        </p:txBody>
      </p:sp>
      <p:sp>
        <p:nvSpPr>
          <p:cNvPr id="126" name="Freeform 55">
            <a:extLst>
              <a:ext uri="{FF2B5EF4-FFF2-40B4-BE49-F238E27FC236}">
                <a16:creationId xmlns:a16="http://schemas.microsoft.com/office/drawing/2014/main" id="{DA4DF185-E30E-431F-A3C4-59081FACCFD2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03867" y="543026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39DF793-B893-8440-A4AE-DA60EE1597BC}"/>
              </a:ext>
            </a:extLst>
          </p:cNvPr>
          <p:cNvSpPr txBox="1"/>
          <p:nvPr/>
        </p:nvSpPr>
        <p:spPr>
          <a:xfrm>
            <a:off x="8075786" y="2923938"/>
            <a:ext cx="3824186" cy="198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There are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variations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like: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cost is the number of cars used (rental fee = 1)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Items are not rotatable</a:t>
            </a:r>
          </a:p>
          <a:p>
            <a:pPr>
              <a:lnSpc>
                <a:spcPts val="30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Which are much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simpler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BE92D-668B-214D-9A50-903EFC23ED2C}"/>
              </a:ext>
            </a:extLst>
          </p:cNvPr>
          <p:cNvSpPr txBox="1"/>
          <p:nvPr/>
        </p:nvSpPr>
        <p:spPr>
          <a:xfrm>
            <a:off x="8254077" y="2266889"/>
            <a:ext cx="13965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“General”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695325" y="1111504"/>
            <a:ext cx="11355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4"/>
                </a:solidFill>
                <a:latin typeface="Oxygen" panose="02000503000000090004" pitchFamily="2" charset="77"/>
                <a:cs typeface="Arima Madurai Semi" pitchFamily="2" charset="77"/>
              </a:rPr>
              <a:t>Fun facts! </a:t>
            </a:r>
            <a:r>
              <a:rPr lang="en-US" sz="4000" b="1" dirty="0">
                <a:solidFill>
                  <a:schemeClr val="tx2"/>
                </a:solidFill>
                <a:latin typeface="Oxygen" panose="02000503000000090004" pitchFamily="2" charset="77"/>
                <a:cs typeface="Arima Madurai Semi" pitchFamily="2" charset="77"/>
              </a:rPr>
              <a:t>Why “General 2D Bin Packing”?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557757" y="2923938"/>
            <a:ext cx="3340294" cy="1207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In articles and papers, instead of “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car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”, they wrote “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bin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E35F0-4AC2-5F4C-B269-50676F3CE944}"/>
              </a:ext>
            </a:extLst>
          </p:cNvPr>
          <p:cNvSpPr txBox="1"/>
          <p:nvPr/>
        </p:nvSpPr>
        <p:spPr>
          <a:xfrm>
            <a:off x="723535" y="2266889"/>
            <a:ext cx="817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“Bin”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3898050" y="2923938"/>
            <a:ext cx="3824187" cy="2367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original version of this problem is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one-dimensional (1D)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, where</a:t>
            </a:r>
            <a:r>
              <a:rPr lang="en-US" sz="2200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each item has a “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weight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 instead of “</a:t>
            </a:r>
            <a:r>
              <a:rPr lang="en-US" sz="2200" dirty="0">
                <a:solidFill>
                  <a:schemeClr val="accent5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size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”. It is already an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NP-hard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problem.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F8B30-86C7-B64F-AD22-C06445ED6F3A}"/>
              </a:ext>
            </a:extLst>
          </p:cNvPr>
          <p:cNvSpPr txBox="1"/>
          <p:nvPr/>
        </p:nvSpPr>
        <p:spPr>
          <a:xfrm>
            <a:off x="4472693" y="2266889"/>
            <a:ext cx="7665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“2D”</a:t>
            </a:r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E08AE588-26E0-1949-A203-1B76BB147D14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24" name="Freeform 3">
              <a:extLst>
                <a:ext uri="{FF2B5EF4-FFF2-40B4-BE49-F238E27FC236}">
                  <a16:creationId xmlns:a16="http://schemas.microsoft.com/office/drawing/2014/main" id="{CBACD439-DD7A-D14B-B72B-A2632EDA57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4">
              <a:extLst>
                <a:ext uri="{FF2B5EF4-FFF2-40B4-BE49-F238E27FC236}">
                  <a16:creationId xmlns:a16="http://schemas.microsoft.com/office/drawing/2014/main" id="{54FAFD5D-0D8B-CA4A-BBDC-D53D8084F5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5">
              <a:extLst>
                <a:ext uri="{FF2B5EF4-FFF2-40B4-BE49-F238E27FC236}">
                  <a16:creationId xmlns:a16="http://schemas.microsoft.com/office/drawing/2014/main" id="{3EC46831-19EB-6D4A-825B-382A56D7AC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6">
              <a:extLst>
                <a:ext uri="{FF2B5EF4-FFF2-40B4-BE49-F238E27FC236}">
                  <a16:creationId xmlns:a16="http://schemas.microsoft.com/office/drawing/2014/main" id="{DAFB0549-DEC9-FF4B-BEB3-3080743461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7">
              <a:extLst>
                <a:ext uri="{FF2B5EF4-FFF2-40B4-BE49-F238E27FC236}">
                  <a16:creationId xmlns:a16="http://schemas.microsoft.com/office/drawing/2014/main" id="{61627097-2561-D148-948B-E073A642F3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8">
              <a:extLst>
                <a:ext uri="{FF2B5EF4-FFF2-40B4-BE49-F238E27FC236}">
                  <a16:creationId xmlns:a16="http://schemas.microsoft.com/office/drawing/2014/main" id="{12A04A85-68A8-1E43-9FC7-FEE6CC70E3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9">
              <a:extLst>
                <a:ext uri="{FF2B5EF4-FFF2-40B4-BE49-F238E27FC236}">
                  <a16:creationId xmlns:a16="http://schemas.microsoft.com/office/drawing/2014/main" id="{C9AA4D5A-0692-FD4F-B78D-ADA0F05E35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10">
              <a:extLst>
                <a:ext uri="{FF2B5EF4-FFF2-40B4-BE49-F238E27FC236}">
                  <a16:creationId xmlns:a16="http://schemas.microsoft.com/office/drawing/2014/main" id="{3BB820CA-6164-4342-B2C6-5416770913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11">
              <a:extLst>
                <a:ext uri="{FF2B5EF4-FFF2-40B4-BE49-F238E27FC236}">
                  <a16:creationId xmlns:a16="http://schemas.microsoft.com/office/drawing/2014/main" id="{CECB97DE-BCF4-0841-840C-F7A683544F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12">
              <a:extLst>
                <a:ext uri="{FF2B5EF4-FFF2-40B4-BE49-F238E27FC236}">
                  <a16:creationId xmlns:a16="http://schemas.microsoft.com/office/drawing/2014/main" id="{1C9BA6A0-835C-E64D-9BA3-2759793D7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13">
              <a:extLst>
                <a:ext uri="{FF2B5EF4-FFF2-40B4-BE49-F238E27FC236}">
                  <a16:creationId xmlns:a16="http://schemas.microsoft.com/office/drawing/2014/main" id="{7DEE35EE-D1B7-9345-BE8A-6F6E77BDB6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14">
              <a:extLst>
                <a:ext uri="{FF2B5EF4-FFF2-40B4-BE49-F238E27FC236}">
                  <a16:creationId xmlns:a16="http://schemas.microsoft.com/office/drawing/2014/main" id="{F6FA3978-3425-814B-9E51-9349BFDFDE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15">
              <a:extLst>
                <a:ext uri="{FF2B5EF4-FFF2-40B4-BE49-F238E27FC236}">
                  <a16:creationId xmlns:a16="http://schemas.microsoft.com/office/drawing/2014/main" id="{28E7E3F9-1173-9443-82C1-01052AD971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16">
              <a:extLst>
                <a:ext uri="{FF2B5EF4-FFF2-40B4-BE49-F238E27FC236}">
                  <a16:creationId xmlns:a16="http://schemas.microsoft.com/office/drawing/2014/main" id="{D0B19C24-89E5-AF42-817D-27CE5B25A1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17">
              <a:extLst>
                <a:ext uri="{FF2B5EF4-FFF2-40B4-BE49-F238E27FC236}">
                  <a16:creationId xmlns:a16="http://schemas.microsoft.com/office/drawing/2014/main" id="{8047437B-6A1E-7D4A-92EC-3A9323C152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18">
              <a:extLst>
                <a:ext uri="{FF2B5EF4-FFF2-40B4-BE49-F238E27FC236}">
                  <a16:creationId xmlns:a16="http://schemas.microsoft.com/office/drawing/2014/main" id="{5A7AC49A-799E-F44E-8486-FF339FAAB1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19">
              <a:extLst>
                <a:ext uri="{FF2B5EF4-FFF2-40B4-BE49-F238E27FC236}">
                  <a16:creationId xmlns:a16="http://schemas.microsoft.com/office/drawing/2014/main" id="{7F6AF08B-0464-3E45-9DE9-2CCDB60C80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20">
              <a:extLst>
                <a:ext uri="{FF2B5EF4-FFF2-40B4-BE49-F238E27FC236}">
                  <a16:creationId xmlns:a16="http://schemas.microsoft.com/office/drawing/2014/main" id="{C2E52518-9780-6E47-947C-1323877B08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21">
              <a:extLst>
                <a:ext uri="{FF2B5EF4-FFF2-40B4-BE49-F238E27FC236}">
                  <a16:creationId xmlns:a16="http://schemas.microsoft.com/office/drawing/2014/main" id="{CCDC2EF8-18E7-034C-8DE0-C21C5EC3F6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22">
              <a:extLst>
                <a:ext uri="{FF2B5EF4-FFF2-40B4-BE49-F238E27FC236}">
                  <a16:creationId xmlns:a16="http://schemas.microsoft.com/office/drawing/2014/main" id="{900DFBA7-CFBA-9746-BA53-3131AFFFFA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23">
              <a:extLst>
                <a:ext uri="{FF2B5EF4-FFF2-40B4-BE49-F238E27FC236}">
                  <a16:creationId xmlns:a16="http://schemas.microsoft.com/office/drawing/2014/main" id="{ABA6B501-50E0-0746-9477-B4720F926F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25">
              <a:extLst>
                <a:ext uri="{FF2B5EF4-FFF2-40B4-BE49-F238E27FC236}">
                  <a16:creationId xmlns:a16="http://schemas.microsoft.com/office/drawing/2014/main" id="{E5EB0ED2-B945-8A45-A4A0-B921B0FB3F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26">
              <a:extLst>
                <a:ext uri="{FF2B5EF4-FFF2-40B4-BE49-F238E27FC236}">
                  <a16:creationId xmlns:a16="http://schemas.microsoft.com/office/drawing/2014/main" id="{AD103383-B654-F54D-86C8-7C58D1E32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27">
              <a:extLst>
                <a:ext uri="{FF2B5EF4-FFF2-40B4-BE49-F238E27FC236}">
                  <a16:creationId xmlns:a16="http://schemas.microsoft.com/office/drawing/2014/main" id="{D9751949-F3DB-CF42-870C-0B5F196B64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28">
              <a:extLst>
                <a:ext uri="{FF2B5EF4-FFF2-40B4-BE49-F238E27FC236}">
                  <a16:creationId xmlns:a16="http://schemas.microsoft.com/office/drawing/2014/main" id="{CA3F5FE6-B6E2-E54E-9139-634618D761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29">
              <a:extLst>
                <a:ext uri="{FF2B5EF4-FFF2-40B4-BE49-F238E27FC236}">
                  <a16:creationId xmlns:a16="http://schemas.microsoft.com/office/drawing/2014/main" id="{2341A7B3-A56D-104E-B0B4-01F4814E46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">
              <a:extLst>
                <a:ext uri="{FF2B5EF4-FFF2-40B4-BE49-F238E27FC236}">
                  <a16:creationId xmlns:a16="http://schemas.microsoft.com/office/drawing/2014/main" id="{374A7229-3C1B-C240-BEE6-FD814452F8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6">
              <a:extLst>
                <a:ext uri="{FF2B5EF4-FFF2-40B4-BE49-F238E27FC236}">
                  <a16:creationId xmlns:a16="http://schemas.microsoft.com/office/drawing/2014/main" id="{D271DB62-4175-F047-8942-0AFF99FC95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E056D449-356C-2644-8FC5-E8D60966C12F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4818CFF0-161B-3948-8C4D-24A74B20AC3D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55" name="Freeform 30">
                <a:extLst>
                  <a:ext uri="{FF2B5EF4-FFF2-40B4-BE49-F238E27FC236}">
                    <a16:creationId xmlns:a16="http://schemas.microsoft.com/office/drawing/2014/main" id="{A2465AA8-6D77-2D46-BB09-2E78B5401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31">
                <a:extLst>
                  <a:ext uri="{FF2B5EF4-FFF2-40B4-BE49-F238E27FC236}">
                    <a16:creationId xmlns:a16="http://schemas.microsoft.com/office/drawing/2014/main" id="{33DB0348-AF45-9D41-B4FC-D045FEA35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32">
                <a:extLst>
                  <a:ext uri="{FF2B5EF4-FFF2-40B4-BE49-F238E27FC236}">
                    <a16:creationId xmlns:a16="http://schemas.microsoft.com/office/drawing/2014/main" id="{56D820C8-9077-2C40-A6B8-295EC5B52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33">
                <a:extLst>
                  <a:ext uri="{FF2B5EF4-FFF2-40B4-BE49-F238E27FC236}">
                    <a16:creationId xmlns:a16="http://schemas.microsoft.com/office/drawing/2014/main" id="{651DA472-296A-1246-AA4E-5DB47C4F8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34">
                <a:extLst>
                  <a:ext uri="{FF2B5EF4-FFF2-40B4-BE49-F238E27FC236}">
                    <a16:creationId xmlns:a16="http://schemas.microsoft.com/office/drawing/2014/main" id="{F4FE167F-E581-E947-8107-E1C0B788B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35">
                <a:extLst>
                  <a:ext uri="{FF2B5EF4-FFF2-40B4-BE49-F238E27FC236}">
                    <a16:creationId xmlns:a16="http://schemas.microsoft.com/office/drawing/2014/main" id="{CB2D8678-5112-7142-B30D-DD5574368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36">
                <a:extLst>
                  <a:ext uri="{FF2B5EF4-FFF2-40B4-BE49-F238E27FC236}">
                    <a16:creationId xmlns:a16="http://schemas.microsoft.com/office/drawing/2014/main" id="{A375C257-8BEA-1642-A80E-C19C65B13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37">
                <a:extLst>
                  <a:ext uri="{FF2B5EF4-FFF2-40B4-BE49-F238E27FC236}">
                    <a16:creationId xmlns:a16="http://schemas.microsoft.com/office/drawing/2014/main" id="{57952EA5-06FA-F446-BD4F-DE247A443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38">
                <a:extLst>
                  <a:ext uri="{FF2B5EF4-FFF2-40B4-BE49-F238E27FC236}">
                    <a16:creationId xmlns:a16="http://schemas.microsoft.com/office/drawing/2014/main" id="{09AE2C1B-3B35-9445-A51B-16648285D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39">
                <a:extLst>
                  <a:ext uri="{FF2B5EF4-FFF2-40B4-BE49-F238E27FC236}">
                    <a16:creationId xmlns:a16="http://schemas.microsoft.com/office/drawing/2014/main" id="{A13F748D-6E6D-324B-98B4-89BBDF5C4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0">
                <a:extLst>
                  <a:ext uri="{FF2B5EF4-FFF2-40B4-BE49-F238E27FC236}">
                    <a16:creationId xmlns:a16="http://schemas.microsoft.com/office/drawing/2014/main" id="{470CC3AD-4B2E-FE47-9BE7-919C56A0E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6" name="Freeform 41">
                <a:extLst>
                  <a:ext uri="{FF2B5EF4-FFF2-40B4-BE49-F238E27FC236}">
                    <a16:creationId xmlns:a16="http://schemas.microsoft.com/office/drawing/2014/main" id="{54952367-8E61-2641-AA6B-76B72FF84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7" name="Freeform 42">
                <a:extLst>
                  <a:ext uri="{FF2B5EF4-FFF2-40B4-BE49-F238E27FC236}">
                    <a16:creationId xmlns:a16="http://schemas.microsoft.com/office/drawing/2014/main" id="{0952869A-3EBE-4E48-8D27-9D881F9B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8" name="Freeform 43">
                <a:extLst>
                  <a:ext uri="{FF2B5EF4-FFF2-40B4-BE49-F238E27FC236}">
                    <a16:creationId xmlns:a16="http://schemas.microsoft.com/office/drawing/2014/main" id="{6120EF9B-7DAE-EE48-9820-5904CFB0D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9" name="Freeform 44">
                <a:extLst>
                  <a:ext uri="{FF2B5EF4-FFF2-40B4-BE49-F238E27FC236}">
                    <a16:creationId xmlns:a16="http://schemas.microsoft.com/office/drawing/2014/main" id="{A7735B8B-CFF7-CC41-BDD3-A65D04F84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0" name="Freeform 45">
                <a:extLst>
                  <a:ext uri="{FF2B5EF4-FFF2-40B4-BE49-F238E27FC236}">
                    <a16:creationId xmlns:a16="http://schemas.microsoft.com/office/drawing/2014/main" id="{CE0BCD6B-12CC-4E43-AF98-7FFDB9897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1" name="Freeform 46">
                <a:extLst>
                  <a:ext uri="{FF2B5EF4-FFF2-40B4-BE49-F238E27FC236}">
                    <a16:creationId xmlns:a16="http://schemas.microsoft.com/office/drawing/2014/main" id="{3A73EABA-E340-7E47-9224-10FB17B87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2" name="Freeform 47">
                <a:extLst>
                  <a:ext uri="{FF2B5EF4-FFF2-40B4-BE49-F238E27FC236}">
                    <a16:creationId xmlns:a16="http://schemas.microsoft.com/office/drawing/2014/main" id="{B6DBC829-FF39-1249-B4FD-16F75B708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3" name="Freeform 48">
                <a:extLst>
                  <a:ext uri="{FF2B5EF4-FFF2-40B4-BE49-F238E27FC236}">
                    <a16:creationId xmlns:a16="http://schemas.microsoft.com/office/drawing/2014/main" id="{8BD59C07-49C3-6748-8066-1A841C306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4" name="Freeform 49">
                <a:extLst>
                  <a:ext uri="{FF2B5EF4-FFF2-40B4-BE49-F238E27FC236}">
                    <a16:creationId xmlns:a16="http://schemas.microsoft.com/office/drawing/2014/main" id="{389D8141-5176-BA42-81C8-184FC92C1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5" name="Freeform 50">
                <a:extLst>
                  <a:ext uri="{FF2B5EF4-FFF2-40B4-BE49-F238E27FC236}">
                    <a16:creationId xmlns:a16="http://schemas.microsoft.com/office/drawing/2014/main" id="{F2FF8B78-2813-E241-84D4-228F8343A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6" name="Freeform 51">
                <a:extLst>
                  <a:ext uri="{FF2B5EF4-FFF2-40B4-BE49-F238E27FC236}">
                    <a16:creationId xmlns:a16="http://schemas.microsoft.com/office/drawing/2014/main" id="{7FC6AB10-D493-4740-89F0-8BCAA866E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7" name="Freeform 52">
                <a:extLst>
                  <a:ext uri="{FF2B5EF4-FFF2-40B4-BE49-F238E27FC236}">
                    <a16:creationId xmlns:a16="http://schemas.microsoft.com/office/drawing/2014/main" id="{41474AD1-10E1-664E-A075-DFCAD71E2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8" name="Freeform 53">
                <a:extLst>
                  <a:ext uri="{FF2B5EF4-FFF2-40B4-BE49-F238E27FC236}">
                    <a16:creationId xmlns:a16="http://schemas.microsoft.com/office/drawing/2014/main" id="{B56D1E16-6EF8-934D-9D34-59288ED26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9" name="Freeform 54">
                <a:extLst>
                  <a:ext uri="{FF2B5EF4-FFF2-40B4-BE49-F238E27FC236}">
                    <a16:creationId xmlns:a16="http://schemas.microsoft.com/office/drawing/2014/main" id="{6CC1D092-2BE0-7047-A485-50825C321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0" name="Freeform 55">
                <a:extLst>
                  <a:ext uri="{FF2B5EF4-FFF2-40B4-BE49-F238E27FC236}">
                    <a16:creationId xmlns:a16="http://schemas.microsoft.com/office/drawing/2014/main" id="{5B4049D8-A3B3-D641-9711-A74D80FBB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1" name="Freeform 56">
                <a:extLst>
                  <a:ext uri="{FF2B5EF4-FFF2-40B4-BE49-F238E27FC236}">
                    <a16:creationId xmlns:a16="http://schemas.microsoft.com/office/drawing/2014/main" id="{1C43852E-29EB-0D4E-A19C-B5A46789A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2" name="Freeform 45">
                <a:extLst>
                  <a:ext uri="{FF2B5EF4-FFF2-40B4-BE49-F238E27FC236}">
                    <a16:creationId xmlns:a16="http://schemas.microsoft.com/office/drawing/2014/main" id="{5FE99887-CF27-6440-85C2-48BCFB4AC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54" name="Freeform 31">
              <a:extLst>
                <a:ext uri="{FF2B5EF4-FFF2-40B4-BE49-F238E27FC236}">
                  <a16:creationId xmlns:a16="http://schemas.microsoft.com/office/drawing/2014/main" id="{9FB6F3C2-0B63-F24D-8DAC-BB0BBEE1F7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406231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4">
      <a:dk1>
        <a:srgbClr val="DBDBDB"/>
      </a:dk1>
      <a:lt1>
        <a:srgbClr val="FFFFFF"/>
      </a:lt1>
      <a:dk2>
        <a:srgbClr val="FFFFFF"/>
      </a:dk2>
      <a:lt2>
        <a:srgbClr val="191747"/>
      </a:lt2>
      <a:accent1>
        <a:srgbClr val="EA226F"/>
      </a:accent1>
      <a:accent2>
        <a:srgbClr val="A0589F"/>
      </a:accent2>
      <a:accent3>
        <a:srgbClr val="FACA31"/>
      </a:accent3>
      <a:accent4>
        <a:srgbClr val="65C2A8"/>
      </a:accent4>
      <a:accent5>
        <a:srgbClr val="CC559D"/>
      </a:accent5>
      <a:accent6>
        <a:srgbClr val="87878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2236</Words>
  <Application>Microsoft Office PowerPoint</Application>
  <PresentationFormat>Màn hình rộng</PresentationFormat>
  <Paragraphs>247</Paragraphs>
  <Slides>37</Slides>
  <Notes>31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37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Iosevka Term Extended</vt:lpstr>
      <vt:lpstr>Oxygen</vt:lpstr>
      <vt:lpstr>Roboto Regular</vt:lpstr>
      <vt:lpstr>Times New Roman</vt:lpstr>
      <vt:lpstr>Chủ đề Office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Hoang Tran Nhat Minh 20204883</dc:creator>
  <cp:lastModifiedBy>Hoang Tran Nhat Minh 20204883</cp:lastModifiedBy>
  <cp:revision>485</cp:revision>
  <dcterms:created xsi:type="dcterms:W3CDTF">2021-12-18T03:12:28Z</dcterms:created>
  <dcterms:modified xsi:type="dcterms:W3CDTF">2021-12-25T16:35:31Z</dcterms:modified>
</cp:coreProperties>
</file>