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48" r:id="rId2"/>
  </p:sldMasterIdLst>
  <p:notesMasterIdLst>
    <p:notesMasterId r:id="rId32"/>
  </p:notesMasterIdLst>
  <p:sldIdLst>
    <p:sldId id="256" r:id="rId3"/>
    <p:sldId id="2039" r:id="rId4"/>
    <p:sldId id="262" r:id="rId5"/>
    <p:sldId id="2023" r:id="rId6"/>
    <p:sldId id="2040" r:id="rId7"/>
    <p:sldId id="2042" r:id="rId8"/>
    <p:sldId id="2043" r:id="rId9"/>
    <p:sldId id="263" r:id="rId10"/>
    <p:sldId id="2011" r:id="rId11"/>
    <p:sldId id="2046" r:id="rId12"/>
    <p:sldId id="2047" r:id="rId13"/>
    <p:sldId id="2048" r:id="rId14"/>
    <p:sldId id="2049" r:id="rId15"/>
    <p:sldId id="2050" r:id="rId16"/>
    <p:sldId id="2052" r:id="rId17"/>
    <p:sldId id="2053" r:id="rId18"/>
    <p:sldId id="2054" r:id="rId19"/>
    <p:sldId id="2055" r:id="rId20"/>
    <p:sldId id="2056" r:id="rId21"/>
    <p:sldId id="2057" r:id="rId22"/>
    <p:sldId id="2058" r:id="rId23"/>
    <p:sldId id="2059" r:id="rId24"/>
    <p:sldId id="2045" r:id="rId25"/>
    <p:sldId id="257" r:id="rId26"/>
    <p:sldId id="258" r:id="rId27"/>
    <p:sldId id="259" r:id="rId28"/>
    <p:sldId id="260" r:id="rId29"/>
    <p:sldId id="267" r:id="rId30"/>
    <p:sldId id="26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91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343" autoAdjust="0"/>
  </p:normalViewPr>
  <p:slideViewPr>
    <p:cSldViewPr snapToGrid="0">
      <p:cViewPr varScale="1">
        <p:scale>
          <a:sx n="80" d="100"/>
          <a:sy n="80" d="100"/>
        </p:scale>
        <p:origin x="546" y="-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2832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E185-E91E-4CE1-A631-FC4B0A1C2FD8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4707D-54EE-4097-86F9-7E59B9D25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7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930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4457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3342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05084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24559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5719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03069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465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3292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099d8ac71c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g1099d8ac71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8" name="Google Shape;178;g1099d8ac71c_0_69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099d8ac71c_0_2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1" name="Google Shape;331;g1099d8ac71c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32" name="Google Shape;332;g1099d8ac71c_0_228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72941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099d8ac71c_0_15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1099d8ac71c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5600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4" name="Google Shape;254;g1099d8ac71c_0_150:notes"/>
          <p:cNvSpPr txBox="1">
            <a:spLocks noGrp="1"/>
          </p:cNvSpPr>
          <p:nvPr>
            <p:ph type="body" idx="1"/>
          </p:nvPr>
        </p:nvSpPr>
        <p:spPr>
          <a:xfrm>
            <a:off x="777875" y="4776788"/>
            <a:ext cx="62181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347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9551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-16992600" y="-11796713"/>
            <a:ext cx="22159913" cy="12465051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24578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57825" cy="4086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2541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4707D-54EE-4097-86F9-7E59B9D25D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739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1099d8ac71c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g1099d8ac71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0183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4539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71879E4-2D9A-4FAE-AA84-47E76A30C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B90EAA3C-1DE9-4735-A33A-6417892CE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B88C0E2-5E1B-4D03-B7BB-D6FF99C05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C2C57FE8-25E1-4954-9DE6-7ED67DD6D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8A8F9FF-9583-4327-82FF-20F83421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413F784-427B-4A8E-BC6E-FD3BF107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AD76D1E4-A9F4-4352-95FC-2CA016612D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82C290B-19EC-4988-A871-0DBA11C67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7BE9BF0-BE96-4BFC-A972-9ACA9F40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6F4639D3-C65A-4638-BCED-615F91E4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8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Dọc 1">
            <a:extLst>
              <a:ext uri="{FF2B5EF4-FFF2-40B4-BE49-F238E27FC236}">
                <a16:creationId xmlns:a16="http://schemas.microsoft.com/office/drawing/2014/main" id="{0746F5B1-6A8C-4B0F-A769-CE101D443E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Dọc 2">
            <a:extLst>
              <a:ext uri="{FF2B5EF4-FFF2-40B4-BE49-F238E27FC236}">
                <a16:creationId xmlns:a16="http://schemas.microsoft.com/office/drawing/2014/main" id="{5E30CDF9-52B9-48E0-AA4D-BA4AC5D2E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17B371B2-A283-4E8F-BB8A-77CE54256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8813475B-EA7D-46D4-A24D-13ED4DC7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7DF38E0-4F5A-4503-BBDA-5091540DC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243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pp fea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3">
            <a:extLst>
              <a:ext uri="{FF2B5EF4-FFF2-40B4-BE49-F238E27FC236}">
                <a16:creationId xmlns:a16="http://schemas.microsoft.com/office/drawing/2014/main" id="{175CD7A9-E177-EC4A-AD93-D5EC6334DAD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0365" y="1679992"/>
            <a:ext cx="1904758" cy="3374490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>
            <a:norm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450601"/>
      </p:ext>
    </p:extLst>
  </p:cSld>
  <p:clrMapOvr>
    <a:masterClrMapping/>
  </p:clrMapOvr>
  <p:transition advClick="0"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1849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7646764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êu đề và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87C99133-722E-4F49-8964-548F2674D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968F337-1182-4635-A3F1-60EFCF86C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4F46B11-C839-4BEA-A0EA-9046856AD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2DBB048B-E47F-4A77-BDB1-28A445AF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A4BD018-BF17-4C50-A620-4184C822D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47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E7CBD86-CC82-47EF-8F46-8C4463E02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895DB3DC-34C6-4BA4-91BF-36C12DC699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979FFB92-D3E5-4B18-B074-9F4EB86B0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4855B432-16C2-49F8-B7B0-838C4C9A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7156AB91-1A81-492A-871F-D00FB16B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394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899EEC7-D9D7-49C9-A825-263F68224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652BCE50-6980-488E-9C13-6B9B19BCEC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0D79F67E-21A8-4ECE-B716-E8EB827D11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07A6A75B-974A-4FC8-B42A-8D972CD37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790B4ACA-711C-4AA0-AB14-987879695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22790277-262D-406B-A935-23D6D11A4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010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923A416-D50E-4F85-9DA2-B5892DEC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D652DC48-9709-428B-8BBB-F6DCF5A81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Chỗ dành sẵn cho Nội dung 3">
            <a:extLst>
              <a:ext uri="{FF2B5EF4-FFF2-40B4-BE49-F238E27FC236}">
                <a16:creationId xmlns:a16="http://schemas.microsoft.com/office/drawing/2014/main" id="{1080376E-9333-480D-9B2E-42917D5825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5" name="Chỗ dành sẵn cho Văn bản 4">
            <a:extLst>
              <a:ext uri="{FF2B5EF4-FFF2-40B4-BE49-F238E27FC236}">
                <a16:creationId xmlns:a16="http://schemas.microsoft.com/office/drawing/2014/main" id="{3D6611D8-0663-468A-BB92-A7E0E720E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6" name="Chỗ dành sẵn cho Nội dung 5">
            <a:extLst>
              <a:ext uri="{FF2B5EF4-FFF2-40B4-BE49-F238E27FC236}">
                <a16:creationId xmlns:a16="http://schemas.microsoft.com/office/drawing/2014/main" id="{66F92F76-CC75-4C14-9B26-56E6C5F13A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7" name="Chỗ dành sẵn cho Ngày tháng 6">
            <a:extLst>
              <a:ext uri="{FF2B5EF4-FFF2-40B4-BE49-F238E27FC236}">
                <a16:creationId xmlns:a16="http://schemas.microsoft.com/office/drawing/2014/main" id="{5C9B9139-1052-4436-94BB-B3EC41DF5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8" name="Chỗ dành sẵn cho Chân trang 7">
            <a:extLst>
              <a:ext uri="{FF2B5EF4-FFF2-40B4-BE49-F238E27FC236}">
                <a16:creationId xmlns:a16="http://schemas.microsoft.com/office/drawing/2014/main" id="{64D72578-2598-4D88-88F5-05281EE0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hỗ dành sẵn cho Số hiệu Bản chiếu 8">
            <a:extLst>
              <a:ext uri="{FF2B5EF4-FFF2-40B4-BE49-F238E27FC236}">
                <a16:creationId xmlns:a16="http://schemas.microsoft.com/office/drawing/2014/main" id="{D2DD03D5-7BFF-46D2-94F0-2298DB66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10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DD44F9-A012-45B3-B9B6-6A8D7DE9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6F250BA3-D962-4819-A7B0-0166D2358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823934FB-9AF4-43BD-9399-FDB15FC91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5E17F38-A6BD-420A-B9DE-B4CD2695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7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Ngày tháng 1">
            <a:extLst>
              <a:ext uri="{FF2B5EF4-FFF2-40B4-BE49-F238E27FC236}">
                <a16:creationId xmlns:a16="http://schemas.microsoft.com/office/drawing/2014/main" id="{AEE2FA09-3FEF-4C21-BEA2-73EA9303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3" name="Chỗ dành sẵn cho Chân trang 2">
            <a:extLst>
              <a:ext uri="{FF2B5EF4-FFF2-40B4-BE49-F238E27FC236}">
                <a16:creationId xmlns:a16="http://schemas.microsoft.com/office/drawing/2014/main" id="{ECF51903-8475-46B4-BF5A-F6B9D824C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hỗ dành sẵn cho Số hiệu Bản chiếu 3">
            <a:extLst>
              <a:ext uri="{FF2B5EF4-FFF2-40B4-BE49-F238E27FC236}">
                <a16:creationId xmlns:a16="http://schemas.microsoft.com/office/drawing/2014/main" id="{23C49D35-A660-4706-A975-9536CFDD8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7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B9B8BC4-1E18-4FF6-B6C1-7CCF3D38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CE5EA42A-B1FF-4D8A-A23F-86499046B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4101A09A-B1D8-465B-957B-63007FB23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13C65E15-BC6A-4FBE-A293-6FB71DDEB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9BF60FA7-F2AF-4439-B5E9-45FBE903A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02D89F1F-6B44-4D85-AE49-3D4E6C78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216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DFD38CA0-0821-4158-B463-F7A71A2C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Hình ảnh 2">
            <a:extLst>
              <a:ext uri="{FF2B5EF4-FFF2-40B4-BE49-F238E27FC236}">
                <a16:creationId xmlns:a16="http://schemas.microsoft.com/office/drawing/2014/main" id="{3D47CDAD-FA84-4950-893C-5B2FB3FC3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Chỗ dành sẵn cho Văn bản 3">
            <a:extLst>
              <a:ext uri="{FF2B5EF4-FFF2-40B4-BE49-F238E27FC236}">
                <a16:creationId xmlns:a16="http://schemas.microsoft.com/office/drawing/2014/main" id="{A81E8788-C23E-437E-8726-813B1D1A8F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Chỗ dành sẵn cho Ngày tháng 4">
            <a:extLst>
              <a:ext uri="{FF2B5EF4-FFF2-40B4-BE49-F238E27FC236}">
                <a16:creationId xmlns:a16="http://schemas.microsoft.com/office/drawing/2014/main" id="{50C04CE2-C41D-4CD7-BCDF-2C8053693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6" name="Chỗ dành sẵn cho Chân trang 5">
            <a:extLst>
              <a:ext uri="{FF2B5EF4-FFF2-40B4-BE49-F238E27FC236}">
                <a16:creationId xmlns:a16="http://schemas.microsoft.com/office/drawing/2014/main" id="{39983703-DEB0-45C6-8B79-7A905BDB6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Chỗ dành sẵn cho Số hiệu Bản chiếu 6">
            <a:extLst>
              <a:ext uri="{FF2B5EF4-FFF2-40B4-BE49-F238E27FC236}">
                <a16:creationId xmlns:a16="http://schemas.microsoft.com/office/drawing/2014/main" id="{38CE2C5C-DD91-4AFE-AFA0-05CF639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36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Tiêu đề 1">
            <a:extLst>
              <a:ext uri="{FF2B5EF4-FFF2-40B4-BE49-F238E27FC236}">
                <a16:creationId xmlns:a16="http://schemas.microsoft.com/office/drawing/2014/main" id="{4B92C6E1-FF72-4261-AB10-4F7C8177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/>
              <a:t>Bấm để sửa kiểu tiêu đề Bản cái</a:t>
            </a:r>
            <a:endParaRPr lang="en-US"/>
          </a:p>
        </p:txBody>
      </p:sp>
      <p:sp>
        <p:nvSpPr>
          <p:cNvPr id="3" name="Chỗ dành sẵn cho Văn bản 2">
            <a:extLst>
              <a:ext uri="{FF2B5EF4-FFF2-40B4-BE49-F238E27FC236}">
                <a16:creationId xmlns:a16="http://schemas.microsoft.com/office/drawing/2014/main" id="{F6F3B1DB-9849-4F6A-953E-29DF0D407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401120D8-14B5-4C09-B99F-0520E81231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347A7-C5AC-4633-BC3C-D75C9085109B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54ABB985-651E-438D-BCE6-D3FD561FB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B94623F-EAF1-43AE-A84E-B6CB0F1DE2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C18C3-B4BF-4B7E-BD78-4CD0664F0B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74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2021-12-24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NUL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2212163"/>
            <a:ext cx="9042055" cy="18876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General 2D Bin Packing Problem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A40143-7CCE-A147-85B9-107C026EA7EB}"/>
              </a:ext>
            </a:extLst>
          </p:cNvPr>
          <p:cNvSpPr txBox="1"/>
          <p:nvPr/>
        </p:nvSpPr>
        <p:spPr>
          <a:xfrm>
            <a:off x="3056871" y="4157785"/>
            <a:ext cx="59186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2000" dirty="0">
                <a:latin typeface="Oxygen" panose="02000503000000090004" pitchFamily="2" charset="77"/>
                <a:cs typeface="Arima Madurai Light" pitchFamily="2" charset="77"/>
              </a:rPr>
              <a:t>A difficult but interesting problem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3109844"/>
            <a:ext cx="9042055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Input specification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40385242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547021" y="1621563"/>
            <a:ext cx="14491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7 3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2 3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1 5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2 2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1 4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3 2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4 1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3 5 100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4 5 150</a:t>
            </a:r>
          </a:p>
          <a:p>
            <a:r>
              <a:rPr lang="en-US" sz="2400" dirty="0">
                <a:latin typeface="Iosevka Term Extended" panose="02000509000000000000" pitchFamily="49" charset="0"/>
                <a:ea typeface="Iosevka Term Extended" panose="02000509000000000000" pitchFamily="49" charset="0"/>
                <a:cs typeface="Arima Madurai Light" pitchFamily="2" charset="77"/>
              </a:rPr>
              <a:t>5 6 200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716741" y="906472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Iosevka Term Extended" panose="02000509000000000000" pitchFamily="49" charset="0"/>
                <a:ea typeface="Iosevka Term Extended" panose="02000509000000000000" pitchFamily="49" charset="0"/>
                <a:cs typeface="Mukta SemiBold" panose="020B0000000000000000" pitchFamily="34" charset="77"/>
              </a:rPr>
              <a:t>_sample_data.txt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5" name="Đường kết nối Mũi tên Thẳng 4">
            <a:extLst>
              <a:ext uri="{FF2B5EF4-FFF2-40B4-BE49-F238E27FC236}">
                <a16:creationId xmlns:a16="http://schemas.microsoft.com/office/drawing/2014/main" id="{34C04C35-A8ED-4F98-80D5-E823A0224014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870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14">
            <a:extLst>
              <a:ext uri="{FF2B5EF4-FFF2-40B4-BE49-F238E27FC236}">
                <a16:creationId xmlns:a16="http://schemas.microsoft.com/office/drawing/2014/main" id="{28C8CAD1-8906-4622-A8C5-B3CC24145A3A}"/>
              </a:ext>
            </a:extLst>
          </p:cNvPr>
          <p:cNvSpPr txBox="1"/>
          <p:nvPr/>
        </p:nvSpPr>
        <p:spPr>
          <a:xfrm>
            <a:off x="3195363" y="1566264"/>
            <a:ext cx="3340294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7: Number of rectangles </a:t>
            </a:r>
          </a:p>
        </p:txBody>
      </p:sp>
      <p:cxnSp>
        <p:nvCxnSpPr>
          <p:cNvPr id="13" name="Đường kết nối: Cong 12">
            <a:extLst>
              <a:ext uri="{FF2B5EF4-FFF2-40B4-BE49-F238E27FC236}">
                <a16:creationId xmlns:a16="http://schemas.microsoft.com/office/drawing/2014/main" id="{73A986DC-F6FF-451E-8673-576EBD10B27E}"/>
              </a:ext>
            </a:extLst>
          </p:cNvPr>
          <p:cNvCxnSpPr>
            <a:cxnSpLocks/>
          </p:cNvCxnSpPr>
          <p:nvPr/>
        </p:nvCxnSpPr>
        <p:spPr>
          <a:xfrm>
            <a:off x="2285469" y="1806569"/>
            <a:ext cx="871645" cy="43505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14">
            <a:extLst>
              <a:ext uri="{FF2B5EF4-FFF2-40B4-BE49-F238E27FC236}">
                <a16:creationId xmlns:a16="http://schemas.microsoft.com/office/drawing/2014/main" id="{A23E7669-DDEA-445B-92AE-4FBC36CE72C0}"/>
              </a:ext>
            </a:extLst>
          </p:cNvPr>
          <p:cNvSpPr txBox="1"/>
          <p:nvPr/>
        </p:nvSpPr>
        <p:spPr>
          <a:xfrm>
            <a:off x="3182740" y="1995284"/>
            <a:ext cx="3340294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</a:t>
            </a: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= 3: Number of cars </a:t>
            </a:r>
          </a:p>
        </p:txBody>
      </p:sp>
      <p:sp>
        <p:nvSpPr>
          <p:cNvPr id="16" name="Ngoặc móc Phải 15">
            <a:extLst>
              <a:ext uri="{FF2B5EF4-FFF2-40B4-BE49-F238E27FC236}">
                <a16:creationId xmlns:a16="http://schemas.microsoft.com/office/drawing/2014/main" id="{B9B271D8-3909-490A-A149-3CA3189B5168}"/>
              </a:ext>
            </a:extLst>
          </p:cNvPr>
          <p:cNvSpPr/>
          <p:nvPr/>
        </p:nvSpPr>
        <p:spPr>
          <a:xfrm>
            <a:off x="2323718" y="2028196"/>
            <a:ext cx="311198" cy="2448604"/>
          </a:xfrm>
          <a:prstGeom prst="rightBrace">
            <a:avLst>
              <a:gd name="adj1" fmla="val 8333"/>
              <a:gd name="adj2" fmla="val 30345"/>
            </a:avLst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/>
              <p:nvPr/>
            </p:nvSpPr>
            <p:spPr>
              <a:xfrm>
                <a:off x="4451605" y="3104416"/>
                <a:ext cx="4732895" cy="432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3</m:t>
                    </m:r>
                  </m:oMath>
                </a14:m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 of the 6</a:t>
                </a:r>
                <a:r>
                  <a:rPr lang="en-US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 xmlns="">
          <p:sp>
            <p:nvSpPr>
              <p:cNvPr id="87" name="TextBox 14">
                <a:extLst>
                  <a:ext uri="{FF2B5EF4-FFF2-40B4-BE49-F238E27FC236}">
                    <a16:creationId xmlns:a16="http://schemas.microsoft.com/office/drawing/2014/main" id="{B18463F9-8C4E-4BC7-AAE6-9364C6C6C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605" y="3104416"/>
                <a:ext cx="4732895" cy="432619"/>
              </a:xfrm>
              <a:prstGeom prst="rect">
                <a:avLst/>
              </a:prstGeom>
              <a:blipFill>
                <a:blip r:embed="rId3"/>
                <a:stretch>
                  <a:fillRect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0" name="TextBox 14">
            <a:extLst>
              <a:ext uri="{FF2B5EF4-FFF2-40B4-BE49-F238E27FC236}">
                <a16:creationId xmlns:a16="http://schemas.microsoft.com/office/drawing/2014/main" id="{6570F536-1888-4BB9-8A56-08347A20A3A6}"/>
              </a:ext>
            </a:extLst>
          </p:cNvPr>
          <p:cNvSpPr txBox="1"/>
          <p:nvPr/>
        </p:nvSpPr>
        <p:spPr>
          <a:xfrm>
            <a:off x="2673810" y="2535761"/>
            <a:ext cx="4732895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of 7 rectangles</a:t>
            </a:r>
          </a:p>
        </p:txBody>
      </p:sp>
      <p:cxnSp>
        <p:nvCxnSpPr>
          <p:cNvPr id="91" name="Đường kết nối: Cong 90">
            <a:extLst>
              <a:ext uri="{FF2B5EF4-FFF2-40B4-BE49-F238E27FC236}">
                <a16:creationId xmlns:a16="http://schemas.microsoft.com/office/drawing/2014/main" id="{B7661E8A-C2A3-4920-A949-C4D2B94939E5}"/>
              </a:ext>
            </a:extLst>
          </p:cNvPr>
          <p:cNvCxnSpPr>
            <a:cxnSpLocks/>
            <a:endCxn id="93" idx="1"/>
          </p:cNvCxnSpPr>
          <p:nvPr/>
        </p:nvCxnSpPr>
        <p:spPr>
          <a:xfrm flipV="1">
            <a:off x="2284824" y="3715268"/>
            <a:ext cx="2179689" cy="324097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/>
              <p:nvPr/>
            </p:nvSpPr>
            <p:spPr>
              <a:xfrm>
                <a:off x="4464513" y="3498958"/>
                <a:ext cx="4732895" cy="432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3</m:t>
                    </m:r>
                  </m:oMath>
                </a14:m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Height of the 6</a:t>
                </a:r>
                <a:r>
                  <a:rPr lang="en-US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rectangle</a:t>
                </a:r>
              </a:p>
            </p:txBody>
          </p:sp>
        </mc:Choice>
        <mc:Fallback xmlns="">
          <p:sp>
            <p:nvSpPr>
              <p:cNvPr id="93" name="TextBox 14">
                <a:extLst>
                  <a:ext uri="{FF2B5EF4-FFF2-40B4-BE49-F238E27FC236}">
                    <a16:creationId xmlns:a16="http://schemas.microsoft.com/office/drawing/2014/main" id="{51D14A00-6D0E-4FD4-A59A-D4AA6B1C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513" y="3498958"/>
                <a:ext cx="4732895" cy="432619"/>
              </a:xfrm>
              <a:prstGeom prst="rect">
                <a:avLst/>
              </a:prstGeom>
              <a:blipFill>
                <a:blip r:embed="rId4"/>
                <a:stretch>
                  <a:fillRect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Ngoặc móc Phải 96">
            <a:extLst>
              <a:ext uri="{FF2B5EF4-FFF2-40B4-BE49-F238E27FC236}">
                <a16:creationId xmlns:a16="http://schemas.microsoft.com/office/drawing/2014/main" id="{92F00A8D-FE40-48F5-96FA-F44E123F5E4D}"/>
              </a:ext>
            </a:extLst>
          </p:cNvPr>
          <p:cNvSpPr/>
          <p:nvPr/>
        </p:nvSpPr>
        <p:spPr>
          <a:xfrm>
            <a:off x="3016282" y="4636194"/>
            <a:ext cx="364591" cy="1006291"/>
          </a:xfrm>
          <a:prstGeom prst="rightBrace">
            <a:avLst>
              <a:gd name="adj1" fmla="val 8333"/>
              <a:gd name="adj2" fmla="val 11740"/>
            </a:avLst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Đường kết nối: Cong 98">
            <a:extLst>
              <a:ext uri="{FF2B5EF4-FFF2-40B4-BE49-F238E27FC236}">
                <a16:creationId xmlns:a16="http://schemas.microsoft.com/office/drawing/2014/main" id="{E7465921-CA60-4829-BF25-4BBE07F92604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2284824" y="3320726"/>
            <a:ext cx="2166781" cy="731682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4">
            <a:extLst>
              <a:ext uri="{FF2B5EF4-FFF2-40B4-BE49-F238E27FC236}">
                <a16:creationId xmlns:a16="http://schemas.microsoft.com/office/drawing/2014/main" id="{58B3113E-C8B8-4FA2-9FEF-50BF03E5ACF3}"/>
              </a:ext>
            </a:extLst>
          </p:cNvPr>
          <p:cNvSpPr txBox="1"/>
          <p:nvPr/>
        </p:nvSpPr>
        <p:spPr>
          <a:xfrm>
            <a:off x="3380873" y="4465390"/>
            <a:ext cx="4732895" cy="4326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Side lengths and costs of 3 cars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/>
              <p:nvPr/>
            </p:nvSpPr>
            <p:spPr>
              <a:xfrm>
                <a:off x="4469795" y="4942786"/>
                <a:ext cx="5823363" cy="432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6</m:t>
                    </m:r>
                  </m:oMath>
                </a14:m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: Width, height of the 3</a:t>
                </a:r>
                <a:r>
                  <a:rPr lang="en-US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 xmlns="">
          <p:sp>
            <p:nvSpPr>
              <p:cNvPr id="105" name="TextBox 14">
                <a:extLst>
                  <a:ext uri="{FF2B5EF4-FFF2-40B4-BE49-F238E27FC236}">
                    <a16:creationId xmlns:a16="http://schemas.microsoft.com/office/drawing/2014/main" id="{82D236BB-E9CA-4EB8-9CA7-2B6024286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9795" y="4942786"/>
                <a:ext cx="5823363" cy="432619"/>
              </a:xfrm>
              <a:prstGeom prst="rect">
                <a:avLst/>
              </a:prstGeom>
              <a:blipFill>
                <a:blip r:embed="rId5"/>
                <a:stretch>
                  <a:fillRect b="-22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/>
              <p:nvPr/>
            </p:nvSpPr>
            <p:spPr>
              <a:xfrm>
                <a:off x="4476805" y="5385278"/>
                <a:ext cx="5823363" cy="4398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Lato Light" panose="020F0502020204030203" pitchFamily="34" charset="0"/>
                      </a:rPr>
                      <m:t>200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Cost of the 3</a:t>
                </a:r>
                <a:r>
                  <a:rPr lang="en-US" baseline="300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rd</a:t>
                </a:r>
                <a:r>
                  <a:rPr lang="en-US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 car</a:t>
                </a:r>
              </a:p>
            </p:txBody>
          </p:sp>
        </mc:Choice>
        <mc:Fallback xmlns="">
          <p:sp>
            <p:nvSpPr>
              <p:cNvPr id="114" name="TextBox 14">
                <a:extLst>
                  <a:ext uri="{FF2B5EF4-FFF2-40B4-BE49-F238E27FC236}">
                    <a16:creationId xmlns:a16="http://schemas.microsoft.com/office/drawing/2014/main" id="{764D831E-E8FA-4088-8823-E711CF95DE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805" y="5385278"/>
                <a:ext cx="5823363" cy="439864"/>
              </a:xfrm>
              <a:prstGeom prst="rect">
                <a:avLst/>
              </a:prstGeom>
              <a:blipFill>
                <a:blip r:embed="rId6"/>
                <a:stretch>
                  <a:fillRect b="-20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5" name="Đường kết nối: Cong 114">
            <a:extLst>
              <a:ext uri="{FF2B5EF4-FFF2-40B4-BE49-F238E27FC236}">
                <a16:creationId xmlns:a16="http://schemas.microsoft.com/office/drawing/2014/main" id="{990B2A58-6B13-4162-BC78-DF09F4D02F9F}"/>
              </a:ext>
            </a:extLst>
          </p:cNvPr>
          <p:cNvCxnSpPr>
            <a:cxnSpLocks/>
            <a:endCxn id="105" idx="1"/>
          </p:cNvCxnSpPr>
          <p:nvPr/>
        </p:nvCxnSpPr>
        <p:spPr>
          <a:xfrm flipV="1">
            <a:off x="2942627" y="5159096"/>
            <a:ext cx="1527168" cy="333730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Đường kết nối: Cong 116">
            <a:extLst>
              <a:ext uri="{FF2B5EF4-FFF2-40B4-BE49-F238E27FC236}">
                <a16:creationId xmlns:a16="http://schemas.microsoft.com/office/drawing/2014/main" id="{D30D34AB-351F-4347-9605-E7593C0AC216}"/>
              </a:ext>
            </a:extLst>
          </p:cNvPr>
          <p:cNvCxnSpPr>
            <a:cxnSpLocks/>
            <a:endCxn id="114" idx="1"/>
          </p:cNvCxnSpPr>
          <p:nvPr/>
        </p:nvCxnSpPr>
        <p:spPr>
          <a:xfrm>
            <a:off x="2966782" y="5502700"/>
            <a:ext cx="1510023" cy="102510"/>
          </a:xfrm>
          <a:prstGeom prst="curvedConnector3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9998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552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And properties of data</a:t>
            </a:r>
            <a:endParaRPr dirty="0"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dirty="0">
                <a:solidFill>
                  <a:schemeClr val="dk2"/>
                </a:solidFill>
              </a:rPr>
              <a:t>Data generation</a:t>
            </a:r>
            <a:endParaRPr dirty="0"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0291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8399977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10 hard files: From 60 to 330 with step 30, i.e. </a:t>
            </a:r>
            <a:r>
              <a:rPr lang="en-US" sz="2200" dirty="0">
                <a:solidFill>
                  <a:schemeClr val="accent3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60, 90, 120, …, 330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5502" y="1706600"/>
            <a:ext cx="764030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will be 75 different input files, each of them has the </a:t>
            </a:r>
            <a:r>
              <a:rPr lang="en-US" sz="2200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number of rectangles (</a:t>
            </a:r>
            <a:r>
              <a:rPr lang="en-US" sz="2200" b="1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</a:t>
            </a:r>
            <a:r>
              <a:rPr lang="en-US" sz="2200" dirty="0">
                <a:highlight>
                  <a:srgbClr val="000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)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as follow: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792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Define the number of rectangles</a:t>
            </a:r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8">
            <a:extLst>
              <a:ext uri="{FF2B5EF4-FFF2-40B4-BE49-F238E27FC236}">
                <a16:creationId xmlns:a16="http://schemas.microsoft.com/office/drawing/2014/main" id="{36D30F3C-9C20-4261-8865-DFE31F03B30C}"/>
              </a:ext>
            </a:extLst>
          </p:cNvPr>
          <p:cNvSpPr txBox="1"/>
          <p:nvPr/>
        </p:nvSpPr>
        <p:spPr>
          <a:xfrm>
            <a:off x="1411743" y="2660222"/>
            <a:ext cx="8894051" cy="5041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50 easy and medium files: From 5 to 54 with step 1, i.e. </a:t>
            </a:r>
            <a:r>
              <a:rPr lang="en-US" sz="2200" dirty="0">
                <a:solidFill>
                  <a:schemeClr val="accent4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5, 6, 7, …, 54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8" name="TextBox 58">
            <a:extLst>
              <a:ext uri="{FF2B5EF4-FFF2-40B4-BE49-F238E27FC236}">
                <a16:creationId xmlns:a16="http://schemas.microsoft.com/office/drawing/2014/main" id="{2665C5FF-1397-474E-A0E6-1D60D607AECE}"/>
              </a:ext>
            </a:extLst>
          </p:cNvPr>
          <p:cNvSpPr txBox="1"/>
          <p:nvPr/>
        </p:nvSpPr>
        <p:spPr>
          <a:xfrm>
            <a:off x="1411743" y="3877411"/>
            <a:ext cx="856122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14 very hard and severe files: From 350 to 1000 with step 50, i.e. </a:t>
            </a: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350, 400, 450, …, 1000</a:t>
            </a:r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DAEDB45E-8C0E-4536-8AB0-84633194A94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0942" y="4045132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1" name="TextBox 58">
            <a:extLst>
              <a:ext uri="{FF2B5EF4-FFF2-40B4-BE49-F238E27FC236}">
                <a16:creationId xmlns:a16="http://schemas.microsoft.com/office/drawing/2014/main" id="{66772A8C-57CA-4922-9207-B291A1B9A131}"/>
              </a:ext>
            </a:extLst>
          </p:cNvPr>
          <p:cNvSpPr txBox="1"/>
          <p:nvPr/>
        </p:nvSpPr>
        <p:spPr>
          <a:xfrm>
            <a:off x="1405696" y="4762729"/>
            <a:ext cx="8561220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 sample file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  <a:sym typeface="Wingdings" panose="05000000000000000000" pitchFamily="2" charset="2"/>
              </a:rPr>
              <a:t></a:t>
            </a:r>
            <a:endParaRPr lang="en-US" sz="2200" dirty="0">
              <a:solidFill>
                <a:schemeClr val="accent4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2" name="Freeform 55">
            <a:extLst>
              <a:ext uri="{FF2B5EF4-FFF2-40B4-BE49-F238E27FC236}">
                <a16:creationId xmlns:a16="http://schemas.microsoft.com/office/drawing/2014/main" id="{EF5A8D36-4581-479C-B086-BF9D6B81565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094895" y="49304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84192561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Shrink sizes of cars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Randomize rectangles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put rectangles in cars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The generating algorithm for each file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1430989" y="3791922"/>
            <a:ext cx="871163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generate a few more cars and randomly assign costs for all cars 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20187" y="395964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4" name="TextBox 58">
            <a:extLst>
              <a:ext uri="{FF2B5EF4-FFF2-40B4-BE49-F238E27FC236}">
                <a16:creationId xmlns:a16="http://schemas.microsoft.com/office/drawing/2014/main" id="{EF0A9585-4E5E-4E1F-9D00-44C27119E104}"/>
              </a:ext>
            </a:extLst>
          </p:cNvPr>
          <p:cNvSpPr txBox="1"/>
          <p:nvPr/>
        </p:nvSpPr>
        <p:spPr>
          <a:xfrm>
            <a:off x="1113867" y="4700712"/>
            <a:ext cx="9028754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Note that the probability distribution of all random variables in this algorithm is uniform.</a:t>
            </a:r>
          </a:p>
        </p:txBody>
      </p:sp>
    </p:spTree>
    <p:extLst>
      <p:ext uri="{BB962C8B-B14F-4D97-AF65-F5344CB8AC3E}">
        <p14:creationId xmlns:p14="http://schemas.microsoft.com/office/powerpoint/2010/main" val="198267815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6583208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Repeat that for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times to obtain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8553484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Randomize a rectangle: each side is a random integer from 1 to 5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8795853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➞ A rectangle can be 1x1, 5x5 or any size in between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Randomize rectangles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81" name="Hình chữ nhật 80">
            <a:extLst>
              <a:ext uri="{FF2B5EF4-FFF2-40B4-BE49-F238E27FC236}">
                <a16:creationId xmlns:a16="http://schemas.microsoft.com/office/drawing/2014/main" id="{03246285-2A72-47E2-91B7-7B50A87FD59C}"/>
              </a:ext>
            </a:extLst>
          </p:cNvPr>
          <p:cNvSpPr/>
          <p:nvPr/>
        </p:nvSpPr>
        <p:spPr>
          <a:xfrm>
            <a:off x="4280975" y="4712556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E2F18AD4-5614-47FA-B19C-96F872225235}"/>
              </a:ext>
            </a:extLst>
          </p:cNvPr>
          <p:cNvSpPr/>
          <p:nvPr/>
        </p:nvSpPr>
        <p:spPr>
          <a:xfrm rot="5400000">
            <a:off x="1654830" y="3923853"/>
            <a:ext cx="813515" cy="202314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429AB51E-3DB1-4E6A-B950-46070E11BCD3}"/>
              </a:ext>
            </a:extLst>
          </p:cNvPr>
          <p:cNvSpPr/>
          <p:nvPr/>
        </p:nvSpPr>
        <p:spPr>
          <a:xfrm rot="5400000">
            <a:off x="9434220" y="3391967"/>
            <a:ext cx="2339094" cy="23144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Hình chữ nhật 85">
            <a:extLst>
              <a:ext uri="{FF2B5EF4-FFF2-40B4-BE49-F238E27FC236}">
                <a16:creationId xmlns:a16="http://schemas.microsoft.com/office/drawing/2014/main" id="{314A6CCE-985A-40EC-8940-1BB421808781}"/>
              </a:ext>
            </a:extLst>
          </p:cNvPr>
          <p:cNvSpPr/>
          <p:nvPr/>
        </p:nvSpPr>
        <p:spPr>
          <a:xfrm>
            <a:off x="6760201" y="4141744"/>
            <a:ext cx="1050831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5D88207-01DC-4A95-9EFD-9DE35D40B63E}"/>
              </a:ext>
            </a:extLst>
          </p:cNvPr>
          <p:cNvSpPr txBox="1"/>
          <p:nvPr/>
        </p:nvSpPr>
        <p:spPr>
          <a:xfrm>
            <a:off x="634463" y="4656693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6E412B1E-04F4-4E39-903A-2EC0A7B05865}"/>
              </a:ext>
            </a:extLst>
          </p:cNvPr>
          <p:cNvSpPr txBox="1"/>
          <p:nvPr/>
        </p:nvSpPr>
        <p:spPr>
          <a:xfrm>
            <a:off x="1816814" y="5292680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4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7E72D134-845C-4BD2-BC1C-85A10AD0AE37}"/>
              </a:ext>
            </a:extLst>
          </p:cNvPr>
          <p:cNvSpPr txBox="1"/>
          <p:nvPr/>
        </p:nvSpPr>
        <p:spPr>
          <a:xfrm>
            <a:off x="4492424" y="4183799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90" name="TextBox 59">
            <a:extLst>
              <a:ext uri="{FF2B5EF4-FFF2-40B4-BE49-F238E27FC236}">
                <a16:creationId xmlns:a16="http://schemas.microsoft.com/office/drawing/2014/main" id="{287D1088-A180-4662-AF7A-B829D4EE04AC}"/>
              </a:ext>
            </a:extLst>
          </p:cNvPr>
          <p:cNvSpPr txBox="1"/>
          <p:nvPr/>
        </p:nvSpPr>
        <p:spPr>
          <a:xfrm>
            <a:off x="3919110" y="4768474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1</a:t>
            </a:r>
          </a:p>
        </p:txBody>
      </p:sp>
      <p:sp>
        <p:nvSpPr>
          <p:cNvPr id="91" name="TextBox 59">
            <a:extLst>
              <a:ext uri="{FF2B5EF4-FFF2-40B4-BE49-F238E27FC236}">
                <a16:creationId xmlns:a16="http://schemas.microsoft.com/office/drawing/2014/main" id="{5E1101E7-99E5-4CB9-A959-968857179C99}"/>
              </a:ext>
            </a:extLst>
          </p:cNvPr>
          <p:cNvSpPr txBox="1"/>
          <p:nvPr/>
        </p:nvSpPr>
        <p:spPr>
          <a:xfrm>
            <a:off x="6342696" y="4544552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3</a:t>
            </a:r>
          </a:p>
        </p:txBody>
      </p:sp>
      <p:sp>
        <p:nvSpPr>
          <p:cNvPr id="92" name="TextBox 59">
            <a:extLst>
              <a:ext uri="{FF2B5EF4-FFF2-40B4-BE49-F238E27FC236}">
                <a16:creationId xmlns:a16="http://schemas.microsoft.com/office/drawing/2014/main" id="{166FC865-4B36-4164-B285-1FE068014613}"/>
              </a:ext>
            </a:extLst>
          </p:cNvPr>
          <p:cNvSpPr txBox="1"/>
          <p:nvPr/>
        </p:nvSpPr>
        <p:spPr>
          <a:xfrm>
            <a:off x="7099091" y="5475546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</a:t>
            </a:r>
          </a:p>
        </p:txBody>
      </p:sp>
      <p:sp>
        <p:nvSpPr>
          <p:cNvPr id="93" name="TextBox 59">
            <a:extLst>
              <a:ext uri="{FF2B5EF4-FFF2-40B4-BE49-F238E27FC236}">
                <a16:creationId xmlns:a16="http://schemas.microsoft.com/office/drawing/2014/main" id="{5A0E84E6-582C-4EF6-99AB-FFDA7900636F}"/>
              </a:ext>
            </a:extLst>
          </p:cNvPr>
          <p:cNvSpPr txBox="1"/>
          <p:nvPr/>
        </p:nvSpPr>
        <p:spPr>
          <a:xfrm>
            <a:off x="9065298" y="4120944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</a:t>
            </a:r>
          </a:p>
        </p:txBody>
      </p:sp>
      <p:sp>
        <p:nvSpPr>
          <p:cNvPr id="94" name="TextBox 59">
            <a:extLst>
              <a:ext uri="{FF2B5EF4-FFF2-40B4-BE49-F238E27FC236}">
                <a16:creationId xmlns:a16="http://schemas.microsoft.com/office/drawing/2014/main" id="{F019D403-4FEA-4A8F-8531-8EA27BA8C6F9}"/>
              </a:ext>
            </a:extLst>
          </p:cNvPr>
          <p:cNvSpPr txBox="1"/>
          <p:nvPr/>
        </p:nvSpPr>
        <p:spPr>
          <a:xfrm>
            <a:off x="10374147" y="2867593"/>
            <a:ext cx="383106" cy="5018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5730258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769865" y="3819153"/>
            <a:ext cx="5368153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Put the first rectangle in the upper-left corner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2775491"/>
            <a:ext cx="567789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Initialize a 25x25 car (there is a mathematical reason behind it)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put rectangles in cars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489" y="1875456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289685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20604" y="3949263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2" name="TextBox 58">
            <a:extLst>
              <a:ext uri="{FF2B5EF4-FFF2-40B4-BE49-F238E27FC236}">
                <a16:creationId xmlns:a16="http://schemas.microsoft.com/office/drawing/2014/main" id="{4B9B4EE7-C60A-40B7-893D-FA9DE93EB432}"/>
              </a:ext>
            </a:extLst>
          </p:cNvPr>
          <p:cNvSpPr txBox="1"/>
          <p:nvPr/>
        </p:nvSpPr>
        <p:spPr>
          <a:xfrm>
            <a:off x="783064" y="4718429"/>
            <a:ext cx="5181724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Mark any place that is next to the right or lower bound of the rectangle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B42D80F-9FB9-4E25-AABA-B749453F32E7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33801" y="4848539"/>
            <a:ext cx="295813" cy="316591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4" y="1761840"/>
            <a:ext cx="5172242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</a:t>
            </a:r>
            <a:r>
              <a:rPr lang="en-US" sz="2200" b="1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rectangles, randomly pick from 2 to 5 rectangles</a:t>
            </a:r>
          </a:p>
        </p:txBody>
      </p:sp>
      <p:pic>
        <p:nvPicPr>
          <p:cNvPr id="3" name="Hình ảnh 2">
            <a:extLst>
              <a:ext uri="{FF2B5EF4-FFF2-40B4-BE49-F238E27FC236}">
                <a16:creationId xmlns:a16="http://schemas.microsoft.com/office/drawing/2014/main" id="{7A54328C-D2C7-4FCB-A965-D742CD9F8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22" y="1719617"/>
            <a:ext cx="5512336" cy="4134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1948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783063" y="3040135"/>
            <a:ext cx="5689926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Repeat the step above until there is no rectangle left (from 1 to 4 times of repetition)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put rectangles in cars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58949" y="2177711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459064" y="319910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5" name="TextBox 60">
            <a:extLst>
              <a:ext uri="{FF2B5EF4-FFF2-40B4-BE49-F238E27FC236}">
                <a16:creationId xmlns:a16="http://schemas.microsoft.com/office/drawing/2014/main" id="{89D3BD1F-9F3E-4226-AB8B-35020CB54E12}"/>
              </a:ext>
            </a:extLst>
          </p:cNvPr>
          <p:cNvSpPr txBox="1"/>
          <p:nvPr/>
        </p:nvSpPr>
        <p:spPr>
          <a:xfrm>
            <a:off x="783063" y="2026484"/>
            <a:ext cx="5409047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Out of the rectangles left, choose one and randomly put it in any marked place</a:t>
            </a:r>
          </a:p>
        </p:txBody>
      </p:sp>
      <p:pic>
        <p:nvPicPr>
          <p:cNvPr id="4" name="Hình ảnh 3">
            <a:extLst>
              <a:ext uri="{FF2B5EF4-FFF2-40B4-BE49-F238E27FC236}">
                <a16:creationId xmlns:a16="http://schemas.microsoft.com/office/drawing/2014/main" id="{DF98D63A-06D9-45CA-9505-D819B4899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4261" y="1776740"/>
            <a:ext cx="5496821" cy="4122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8511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Shrink sizes of cars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3" name="Hình ảnh 2">
            <a:extLst>
              <a:ext uri="{FF2B5EF4-FFF2-40B4-BE49-F238E27FC236}">
                <a16:creationId xmlns:a16="http://schemas.microsoft.com/office/drawing/2014/main" id="{AB7E3DE2-9C21-4BCE-BC5A-7E782E13C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697" y="1823367"/>
            <a:ext cx="5852172" cy="4389129"/>
          </a:xfrm>
          <a:prstGeom prst="rect">
            <a:avLst/>
          </a:prstGeom>
        </p:spPr>
      </p:pic>
      <p:pic>
        <p:nvPicPr>
          <p:cNvPr id="6" name="Hình ảnh 5">
            <a:extLst>
              <a:ext uri="{FF2B5EF4-FFF2-40B4-BE49-F238E27FC236}">
                <a16:creationId xmlns:a16="http://schemas.microsoft.com/office/drawing/2014/main" id="{D9998B0B-08E3-40B5-BBB6-EA4BC8DF4E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1656" y="1823264"/>
            <a:ext cx="5852172" cy="4389129"/>
          </a:xfrm>
          <a:prstGeom prst="rect">
            <a:avLst/>
          </a:prstGeom>
        </p:spPr>
      </p:pic>
      <p:sp>
        <p:nvSpPr>
          <p:cNvPr id="7" name="Mũi tên: Phải 6">
            <a:extLst>
              <a:ext uri="{FF2B5EF4-FFF2-40B4-BE49-F238E27FC236}">
                <a16:creationId xmlns:a16="http://schemas.microsoft.com/office/drawing/2014/main" id="{9A193109-1FB2-47D4-B946-007FB58D3CC0}"/>
              </a:ext>
            </a:extLst>
          </p:cNvPr>
          <p:cNvSpPr/>
          <p:nvPr/>
        </p:nvSpPr>
        <p:spPr>
          <a:xfrm>
            <a:off x="5714472" y="3650253"/>
            <a:ext cx="758331" cy="735150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0052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4" y="991284"/>
            <a:ext cx="98172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Some cars of </a:t>
            </a:r>
            <a:r>
              <a:rPr lang="en-US" sz="3600" b="1" dirty="0">
                <a:solidFill>
                  <a:schemeClr val="tx2"/>
                </a:solidFill>
                <a:latin typeface="Iosevka Term Extended" panose="02000509000000000000" pitchFamily="49" charset="0"/>
                <a:ea typeface="Iosevka Term Extended" panose="02000509000000000000" pitchFamily="49" charset="0"/>
                <a:cs typeface="Mukta SemiBold" panose="020B0000000000000000" pitchFamily="34" charset="77"/>
              </a:rPr>
              <a:t>0030.txt</a:t>
            </a:r>
            <a:endParaRPr lang="en-US" sz="3600" b="1" dirty="0">
              <a:solidFill>
                <a:schemeClr val="tx2"/>
              </a:solidFill>
              <a:latin typeface="Oxygen" panose="02000503000000090004" pitchFamily="2" charset="77"/>
              <a:ea typeface="Nunito Bold" charset="0"/>
              <a:cs typeface="Mukta SemiBold" panose="020B0000000000000000" pitchFamily="34" charset="77"/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3" name="Hình ảnh 12">
            <a:extLst>
              <a:ext uri="{FF2B5EF4-FFF2-40B4-BE49-F238E27FC236}">
                <a16:creationId xmlns:a16="http://schemas.microsoft.com/office/drawing/2014/main" id="{B765A9EB-FC84-458D-BF7F-D683CAF18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1699" y="1730622"/>
            <a:ext cx="3244704" cy="2433528"/>
          </a:xfrm>
          <a:prstGeom prst="rect">
            <a:avLst/>
          </a:prstGeom>
        </p:spPr>
      </p:pic>
      <p:pic>
        <p:nvPicPr>
          <p:cNvPr id="15" name="Hình ảnh 14">
            <a:extLst>
              <a:ext uri="{FF2B5EF4-FFF2-40B4-BE49-F238E27FC236}">
                <a16:creationId xmlns:a16="http://schemas.microsoft.com/office/drawing/2014/main" id="{C4F6A753-5CEF-4A0C-845C-D9B82FD51C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63" y="1735651"/>
            <a:ext cx="3678131" cy="2758598"/>
          </a:xfrm>
          <a:prstGeom prst="rect">
            <a:avLst/>
          </a:prstGeom>
        </p:spPr>
      </p:pic>
      <p:pic>
        <p:nvPicPr>
          <p:cNvPr id="17" name="Hình ảnh 16">
            <a:extLst>
              <a:ext uri="{FF2B5EF4-FFF2-40B4-BE49-F238E27FC236}">
                <a16:creationId xmlns:a16="http://schemas.microsoft.com/office/drawing/2014/main" id="{E6506583-6F95-4CB6-A721-31BFB4A81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3361" y="1725771"/>
            <a:ext cx="3102438" cy="2326829"/>
          </a:xfrm>
          <a:prstGeom prst="rect">
            <a:avLst/>
          </a:prstGeom>
        </p:spPr>
      </p:pic>
      <p:pic>
        <p:nvPicPr>
          <p:cNvPr id="19" name="Hình ảnh 18">
            <a:extLst>
              <a:ext uri="{FF2B5EF4-FFF2-40B4-BE49-F238E27FC236}">
                <a16:creationId xmlns:a16="http://schemas.microsoft.com/office/drawing/2014/main" id="{C6EE33EA-9FCF-4AD3-97C6-B23FC3CA26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19" y="4462636"/>
            <a:ext cx="2898651" cy="2173988"/>
          </a:xfrm>
          <a:prstGeom prst="rect">
            <a:avLst/>
          </a:prstGeom>
        </p:spPr>
      </p:pic>
      <p:pic>
        <p:nvPicPr>
          <p:cNvPr id="21" name="Hình ảnh 20">
            <a:extLst>
              <a:ext uri="{FF2B5EF4-FFF2-40B4-BE49-F238E27FC236}">
                <a16:creationId xmlns:a16="http://schemas.microsoft.com/office/drawing/2014/main" id="{6AAEFC43-8AE1-41FC-8922-AA1DB61743E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010" y="4036893"/>
            <a:ext cx="3466789" cy="2600092"/>
          </a:xfrm>
          <a:prstGeom prst="rect">
            <a:avLst/>
          </a:prstGeom>
        </p:spPr>
      </p:pic>
      <p:pic>
        <p:nvPicPr>
          <p:cNvPr id="25" name="Hình ảnh 24">
            <a:extLst>
              <a:ext uri="{FF2B5EF4-FFF2-40B4-BE49-F238E27FC236}">
                <a16:creationId xmlns:a16="http://schemas.microsoft.com/office/drawing/2014/main" id="{A0D83300-3F3D-4BAC-9F34-ABEF7BE9DF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070" y="4089028"/>
            <a:ext cx="3403744" cy="2552808"/>
          </a:xfrm>
          <a:prstGeom prst="rect">
            <a:avLst/>
          </a:prstGeom>
        </p:spPr>
      </p:pic>
      <p:pic>
        <p:nvPicPr>
          <p:cNvPr id="27" name="Hình ảnh 26">
            <a:extLst>
              <a:ext uri="{FF2B5EF4-FFF2-40B4-BE49-F238E27FC236}">
                <a16:creationId xmlns:a16="http://schemas.microsoft.com/office/drawing/2014/main" id="{BC817D1E-C325-42EF-AEB2-137EAA2D9AF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8" y="4087571"/>
            <a:ext cx="3398737" cy="2549053"/>
          </a:xfrm>
          <a:prstGeom prst="rect">
            <a:avLst/>
          </a:prstGeom>
        </p:spPr>
      </p:pic>
      <p:pic>
        <p:nvPicPr>
          <p:cNvPr id="29" name="Hình ảnh 28">
            <a:extLst>
              <a:ext uri="{FF2B5EF4-FFF2-40B4-BE49-F238E27FC236}">
                <a16:creationId xmlns:a16="http://schemas.microsoft.com/office/drawing/2014/main" id="{6757F302-0C8D-4E97-8D5A-8BB1B29715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2048" y="1738511"/>
            <a:ext cx="3343865" cy="250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977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1762" y="2056495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Hoàng Trần Nhật Minh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Who are we?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9">
            <a:extLst>
              <a:ext uri="{FF2B5EF4-FFF2-40B4-BE49-F238E27FC236}">
                <a16:creationId xmlns:a16="http://schemas.microsoft.com/office/drawing/2014/main" id="{2AFAE51C-8F39-4110-894F-0FF89E05872D}"/>
              </a:ext>
            </a:extLst>
          </p:cNvPr>
          <p:cNvSpPr txBox="1"/>
          <p:nvPr/>
        </p:nvSpPr>
        <p:spPr>
          <a:xfrm>
            <a:off x="1410822" y="2677131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Hoàng Phúc</a:t>
            </a:r>
          </a:p>
        </p:txBody>
      </p:sp>
      <p:sp>
        <p:nvSpPr>
          <p:cNvPr id="71" name="TextBox 59">
            <a:extLst>
              <a:ext uri="{FF2B5EF4-FFF2-40B4-BE49-F238E27FC236}">
                <a16:creationId xmlns:a16="http://schemas.microsoft.com/office/drawing/2014/main" id="{3AAC587F-6B81-462C-A791-676EA2B1FB58}"/>
              </a:ext>
            </a:extLst>
          </p:cNvPr>
          <p:cNvSpPr txBox="1"/>
          <p:nvPr/>
        </p:nvSpPr>
        <p:spPr>
          <a:xfrm>
            <a:off x="1411762" y="3277992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Hải Long</a:t>
            </a:r>
          </a:p>
        </p:txBody>
      </p:sp>
      <p:sp>
        <p:nvSpPr>
          <p:cNvPr id="72" name="TextBox 59">
            <a:extLst>
              <a:ext uri="{FF2B5EF4-FFF2-40B4-BE49-F238E27FC236}">
                <a16:creationId xmlns:a16="http://schemas.microsoft.com/office/drawing/2014/main" id="{C8413276-903A-459E-90D1-4F93832DAC77}"/>
              </a:ext>
            </a:extLst>
          </p:cNvPr>
          <p:cNvSpPr txBox="1"/>
          <p:nvPr/>
        </p:nvSpPr>
        <p:spPr>
          <a:xfrm>
            <a:off x="1417797" y="3875873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ea typeface="Lato Light" panose="020F0502020204030203" pitchFamily="34" charset="0"/>
                <a:cs typeface="Arima Madurai Light" pitchFamily="2" charset="77"/>
              </a:rPr>
              <a:t>Nguyễn Ngọc Dũng</a:t>
            </a:r>
          </a:p>
        </p:txBody>
      </p:sp>
      <p:sp>
        <p:nvSpPr>
          <p:cNvPr id="73" name="Freeform 55">
            <a:extLst>
              <a:ext uri="{FF2B5EF4-FFF2-40B4-BE49-F238E27FC236}">
                <a16:creationId xmlns:a16="http://schemas.microsoft.com/office/drawing/2014/main" id="{199D8247-5F95-499F-BD13-F79E09177D15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6" y="4018515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016554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4157520"/>
            <a:ext cx="10162770" cy="1425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assign a cost to every car so far: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From 100 to 1000 with step 50, i.e. 100, 150, 200, …, 1000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260396"/>
            <a:ext cx="9914268" cy="18867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Randomly generate a few more cars: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Random each side of each car: From 1 to 25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	 ➞ A car can be 1x1, 25x25 or any size in between 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“A few” = Ceil of 1/5 number of the used cars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86558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Randomly generate a few more cars and randomly assign costs for all cars 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40779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4325241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276191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79280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Data properties</a:t>
            </a:r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1972605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04850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58">
            <a:extLst>
              <a:ext uri="{FF2B5EF4-FFF2-40B4-BE49-F238E27FC236}">
                <a16:creationId xmlns:a16="http://schemas.microsoft.com/office/drawing/2014/main" id="{36D30F3C-9C20-4261-8865-DFE31F03B30C}"/>
              </a:ext>
            </a:extLst>
          </p:cNvPr>
          <p:cNvSpPr txBox="1"/>
          <p:nvPr/>
        </p:nvSpPr>
        <p:spPr>
          <a:xfrm>
            <a:off x="1411743" y="1805659"/>
            <a:ext cx="9694795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a lot more cars than needed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➞ Pure backtracking search is impossible due to time complexity</a:t>
            </a:r>
          </a:p>
        </p:txBody>
      </p:sp>
      <p:sp>
        <p:nvSpPr>
          <p:cNvPr id="68" name="TextBox 58">
            <a:extLst>
              <a:ext uri="{FF2B5EF4-FFF2-40B4-BE49-F238E27FC236}">
                <a16:creationId xmlns:a16="http://schemas.microsoft.com/office/drawing/2014/main" id="{2665C5FF-1397-474E-A0E6-1D60D607AECE}"/>
              </a:ext>
            </a:extLst>
          </p:cNvPr>
          <p:cNvSpPr txBox="1"/>
          <p:nvPr/>
        </p:nvSpPr>
        <p:spPr>
          <a:xfrm>
            <a:off x="1411743" y="4381696"/>
            <a:ext cx="8561220" cy="963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Multiple “kinds” of rectangle, only with 5 different side-lengths:</a:t>
            </a:r>
          </a:p>
          <a:p>
            <a:pPr>
              <a:lnSpc>
                <a:spcPts val="3600"/>
              </a:lnSpc>
            </a:pPr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	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Small: 1x1, Big: 5x5, “Annoying”: 1x5</a:t>
            </a:r>
          </a:p>
        </p:txBody>
      </p:sp>
      <p:sp>
        <p:nvSpPr>
          <p:cNvPr id="69" name="Freeform 55">
            <a:extLst>
              <a:ext uri="{FF2B5EF4-FFF2-40B4-BE49-F238E27FC236}">
                <a16:creationId xmlns:a16="http://schemas.microsoft.com/office/drawing/2014/main" id="{DAEDB45E-8C0E-4536-8AB0-84633194A94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0942" y="454941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58">
                <a:extLst>
                  <a:ext uri="{FF2B5EF4-FFF2-40B4-BE49-F238E27FC236}">
                    <a16:creationId xmlns:a16="http://schemas.microsoft.com/office/drawing/2014/main" id="{7296FDF6-8A3A-4F5C-AD82-CAC372BE10C7}"/>
                  </a:ext>
                </a:extLst>
              </p:cNvPr>
              <p:cNvSpPr txBox="1"/>
              <p:nvPr/>
            </p:nvSpPr>
            <p:spPr>
              <a:xfrm>
                <a:off x="1446806" y="2884549"/>
                <a:ext cx="10100462" cy="1425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Theoretically, the maximum number of rectangles that can fit into one car is</a:t>
                </a:r>
              </a:p>
              <a:p>
                <a:pPr>
                  <a:lnSpc>
                    <a:spcPts val="36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ea typeface="Lato Light" panose="020F0502020204030203" pitchFamily="34" charset="0"/>
                          <a:cs typeface="Arima Madurai Light" pitchFamily="2" charset="77"/>
                        </a:rPr>
                        <m:t>25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ma Madurai Light" pitchFamily="2" charset="77"/>
                        </a:rPr>
                        <m:t>×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ma Madurai Light" pitchFamily="2" charset="77"/>
                        </a:rPr>
                        <m:t>25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ma Madurai Light" pitchFamily="2" charset="77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ma Madurai Light" pitchFamily="2" charset="77"/>
                        </a:rPr>
                        <m:t>625</m:t>
                      </m:r>
                    </m:oMath>
                  </m:oMathPara>
                </a14:m>
                <a:endPara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  <a:p>
                <a:pPr>
                  <a:lnSpc>
                    <a:spcPts val="3600"/>
                  </a:lnSpc>
                </a:pPr>
                <a:r>
                  <a:rPr lang="en-US" sz="2200" dirty="0"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	➞ Again, pure backtracking search is impossible due to time complexity</a:t>
                </a:r>
              </a:p>
            </p:txBody>
          </p:sp>
        </mc:Choice>
        <mc:Fallback xmlns="">
          <p:sp>
            <p:nvSpPr>
              <p:cNvPr id="73" name="TextBox 58">
                <a:extLst>
                  <a:ext uri="{FF2B5EF4-FFF2-40B4-BE49-F238E27FC236}">
                    <a16:creationId xmlns:a16="http://schemas.microsoft.com/office/drawing/2014/main" id="{7296FDF6-8A3A-4F5C-AD82-CAC372BE10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806" y="2884549"/>
                <a:ext cx="10100462" cy="1425647"/>
              </a:xfrm>
              <a:prstGeom prst="rect">
                <a:avLst/>
              </a:prstGeom>
              <a:blipFill>
                <a:blip r:embed="rId3"/>
                <a:stretch>
                  <a:fillRect l="-785" r="-483" b="-8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5375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4" y="991284"/>
            <a:ext cx="10360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Data properties: Size distribution visualized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7" name="Hình ảnh 6">
            <a:extLst>
              <a:ext uri="{FF2B5EF4-FFF2-40B4-BE49-F238E27FC236}">
                <a16:creationId xmlns:a16="http://schemas.microsoft.com/office/drawing/2014/main" id="{4086B22F-771B-4AB2-84A5-CE0439F2C1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494" y="1800818"/>
            <a:ext cx="5852172" cy="4389129"/>
          </a:xfrm>
          <a:prstGeom prst="rect">
            <a:avLst/>
          </a:prstGeom>
        </p:spPr>
      </p:pic>
      <p:pic>
        <p:nvPicPr>
          <p:cNvPr id="9" name="Hình ảnh 8">
            <a:extLst>
              <a:ext uri="{FF2B5EF4-FFF2-40B4-BE49-F238E27FC236}">
                <a16:creationId xmlns:a16="http://schemas.microsoft.com/office/drawing/2014/main" id="{6CF3ADF8-64EF-451A-BE2D-83124D244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593" y="1800818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5330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2"/>
          <p:cNvSpPr txBox="1"/>
          <p:nvPr/>
        </p:nvSpPr>
        <p:spPr>
          <a:xfrm>
            <a:off x="2365493" y="3834113"/>
            <a:ext cx="7482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363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Building CP and MIP model</a:t>
            </a:r>
            <a:endParaRPr/>
          </a:p>
        </p:txBody>
      </p:sp>
      <p:sp>
        <p:nvSpPr>
          <p:cNvPr id="44" name="Google Shape;44;p12"/>
          <p:cNvSpPr txBox="1"/>
          <p:nvPr/>
        </p:nvSpPr>
        <p:spPr>
          <a:xfrm>
            <a:off x="873375" y="2571650"/>
            <a:ext cx="106230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>
                <a:solidFill>
                  <a:schemeClr val="dk2"/>
                </a:solidFill>
              </a:rPr>
              <a:t>Problem Formulation</a:t>
            </a:r>
            <a:endParaRPr/>
          </a:p>
        </p:txBody>
      </p:sp>
      <p:grpSp>
        <p:nvGrpSpPr>
          <p:cNvPr id="45" name="Google Shape;45;p12"/>
          <p:cNvGrpSpPr/>
          <p:nvPr/>
        </p:nvGrpSpPr>
        <p:grpSpPr>
          <a:xfrm>
            <a:off x="-1208457" y="-4900038"/>
            <a:ext cx="17398140" cy="7874906"/>
            <a:chOff x="-1482777" y="-5631558"/>
            <a:chExt cx="17398140" cy="7874906"/>
          </a:xfrm>
        </p:grpSpPr>
        <p:sp>
          <p:nvSpPr>
            <p:cNvPr id="46" name="Google Shape;46;p12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2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2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2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12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12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12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12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56;p12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2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12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59;p12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2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12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12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12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2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12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12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12"/>
            <p:cNvSpPr/>
            <p:nvPr/>
          </p:nvSpPr>
          <p:spPr>
            <a:xfrm rot="543533">
              <a:off x="12985666" y="-1716126"/>
              <a:ext cx="777996" cy="596008"/>
            </a:xfrm>
            <a:custGeom>
              <a:avLst/>
              <a:gdLst/>
              <a:ahLst/>
              <a:cxnLst/>
              <a:rect l="l" t="t" r="r" b="b"/>
              <a:pathLst>
                <a:path w="755" h="579" extrusionOk="0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" name="Google Shape;68;p12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" name="Google Shape;69;p12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2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2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12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2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2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5" name="Google Shape;75;p12"/>
          <p:cNvGrpSpPr/>
          <p:nvPr/>
        </p:nvGrpSpPr>
        <p:grpSpPr>
          <a:xfrm>
            <a:off x="-2609258" y="4399168"/>
            <a:ext cx="15176508" cy="5377809"/>
            <a:chOff x="-2609258" y="4856368"/>
            <a:chExt cx="15176508" cy="5377809"/>
          </a:xfrm>
        </p:grpSpPr>
        <p:sp>
          <p:nvSpPr>
            <p:cNvPr id="76" name="Google Shape;76;p12"/>
            <p:cNvSpPr/>
            <p:nvPr/>
          </p:nvSpPr>
          <p:spPr>
            <a:xfrm rot="-10230462">
              <a:off x="4650592" y="6327330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12"/>
            <p:cNvSpPr/>
            <p:nvPr/>
          </p:nvSpPr>
          <p:spPr>
            <a:xfrm rot="-10230455">
              <a:off x="10881400" y="614121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2"/>
            <p:cNvSpPr/>
            <p:nvPr/>
          </p:nvSpPr>
          <p:spPr>
            <a:xfrm rot="-10230466">
              <a:off x="5431353" y="6515409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2"/>
            <p:cNvSpPr/>
            <p:nvPr/>
          </p:nvSpPr>
          <p:spPr>
            <a:xfrm rot="-10230462">
              <a:off x="11606437" y="6832104"/>
              <a:ext cx="418400" cy="348532"/>
            </a:xfrm>
            <a:custGeom>
              <a:avLst/>
              <a:gdLst/>
              <a:ahLst/>
              <a:cxnLst/>
              <a:rect l="l" t="t" r="r" b="b"/>
              <a:pathLst>
                <a:path w="574" h="482" extrusionOk="0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2"/>
            <p:cNvSpPr/>
            <p:nvPr/>
          </p:nvSpPr>
          <p:spPr>
            <a:xfrm rot="-10230462">
              <a:off x="12128623" y="6722491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12"/>
            <p:cNvSpPr/>
            <p:nvPr/>
          </p:nvSpPr>
          <p:spPr>
            <a:xfrm rot="-10230462">
              <a:off x="4897036" y="8934284"/>
              <a:ext cx="286444" cy="284583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12"/>
            <p:cNvSpPr/>
            <p:nvPr/>
          </p:nvSpPr>
          <p:spPr>
            <a:xfrm rot="-10230462">
              <a:off x="4950089" y="5384856"/>
              <a:ext cx="5899450" cy="3072843"/>
            </a:xfrm>
            <a:custGeom>
              <a:avLst/>
              <a:gdLst/>
              <a:ahLst/>
              <a:cxnLst/>
              <a:rect l="l" t="t" r="r" b="b"/>
              <a:pathLst>
                <a:path w="8085" h="4239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2"/>
            <p:cNvSpPr/>
            <p:nvPr/>
          </p:nvSpPr>
          <p:spPr>
            <a:xfrm rot="-10230455">
              <a:off x="6276581" y="6249359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 rot="-10230459">
              <a:off x="4108581" y="7789123"/>
              <a:ext cx="553577" cy="415681"/>
            </a:xfrm>
            <a:custGeom>
              <a:avLst/>
              <a:gdLst/>
              <a:ahLst/>
              <a:cxnLst/>
              <a:rect l="l" t="t" r="r" b="b"/>
              <a:pathLst>
                <a:path w="758" h="574" extrusionOk="0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 rot="-10230466">
              <a:off x="5737732" y="557083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 rot="-10230463">
              <a:off x="4840522" y="7961449"/>
              <a:ext cx="617946" cy="450856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 rot="-10230461">
              <a:off x="4440513" y="8216642"/>
              <a:ext cx="286442" cy="284583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12"/>
            <p:cNvSpPr/>
            <p:nvPr/>
          </p:nvSpPr>
          <p:spPr>
            <a:xfrm rot="-10230461">
              <a:off x="11891223" y="5943648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2" extrusionOk="0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2"/>
            <p:cNvSpPr/>
            <p:nvPr/>
          </p:nvSpPr>
          <p:spPr>
            <a:xfrm rot="-10230462">
              <a:off x="-2422179" y="5388393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12"/>
            <p:cNvSpPr/>
            <p:nvPr/>
          </p:nvSpPr>
          <p:spPr>
            <a:xfrm rot="-10230462">
              <a:off x="79403" y="6016862"/>
              <a:ext cx="5899450" cy="3076039"/>
            </a:xfrm>
            <a:custGeom>
              <a:avLst/>
              <a:gdLst/>
              <a:ahLst/>
              <a:cxnLst/>
              <a:rect l="l" t="t" r="r" b="b"/>
              <a:pathLst>
                <a:path w="8085" h="4240" extrusionOk="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2"/>
            <p:cNvSpPr/>
            <p:nvPr/>
          </p:nvSpPr>
          <p:spPr>
            <a:xfrm rot="-10230455">
              <a:off x="-1874013" y="8332012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2"/>
            <p:cNvSpPr/>
            <p:nvPr/>
          </p:nvSpPr>
          <p:spPr>
            <a:xfrm rot="-10230466">
              <a:off x="-736297" y="6695655"/>
              <a:ext cx="5902679" cy="3072843"/>
            </a:xfrm>
            <a:custGeom>
              <a:avLst/>
              <a:gdLst/>
              <a:ahLst/>
              <a:cxnLst/>
              <a:rect l="l" t="t" r="r" b="b"/>
              <a:pathLst>
                <a:path w="8086" h="4239" extrusionOk="0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12"/>
            <p:cNvSpPr/>
            <p:nvPr/>
          </p:nvSpPr>
          <p:spPr>
            <a:xfrm rot="-10230454">
              <a:off x="5450840" y="6868223"/>
              <a:ext cx="753122" cy="518002"/>
            </a:xfrm>
            <a:custGeom>
              <a:avLst/>
              <a:gdLst/>
              <a:ahLst/>
              <a:cxnLst/>
              <a:rect l="l" t="t" r="r" b="b"/>
              <a:pathLst>
                <a:path w="1033" h="713" extrusionOk="0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10230461">
              <a:off x="-1269817" y="9108201"/>
              <a:ext cx="286442" cy="284581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2"/>
            <p:cNvSpPr/>
            <p:nvPr/>
          </p:nvSpPr>
          <p:spPr>
            <a:xfrm rot="-10230462">
              <a:off x="-517327" y="5651289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7" extrusionOk="0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12"/>
            <p:cNvSpPr/>
            <p:nvPr/>
          </p:nvSpPr>
          <p:spPr>
            <a:xfrm rot="-10230463">
              <a:off x="4878885" y="5818248"/>
              <a:ext cx="617946" cy="450853"/>
            </a:xfrm>
            <a:custGeom>
              <a:avLst/>
              <a:gdLst/>
              <a:ahLst/>
              <a:cxnLst/>
              <a:rect l="l" t="t" r="r" b="b"/>
              <a:pathLst>
                <a:path w="848" h="620" extrusionOk="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12"/>
            <p:cNvSpPr/>
            <p:nvPr/>
          </p:nvSpPr>
          <p:spPr>
            <a:xfrm rot="-10230454">
              <a:off x="6324692" y="6684568"/>
              <a:ext cx="553576" cy="415681"/>
            </a:xfrm>
            <a:custGeom>
              <a:avLst/>
              <a:gdLst/>
              <a:ahLst/>
              <a:cxnLst/>
              <a:rect l="l" t="t" r="r" b="b"/>
              <a:pathLst>
                <a:path w="757" h="575" extrusionOk="0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2"/>
            <p:cNvSpPr/>
            <p:nvPr/>
          </p:nvSpPr>
          <p:spPr>
            <a:xfrm rot="-10230462">
              <a:off x="-637626" y="5261737"/>
              <a:ext cx="5139895" cy="2695529"/>
            </a:xfrm>
            <a:custGeom>
              <a:avLst/>
              <a:gdLst/>
              <a:ahLst/>
              <a:cxnLst/>
              <a:rect l="l" t="t" r="r" b="b"/>
              <a:pathLst>
                <a:path w="7042" h="3718" extrusionOk="0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12"/>
            <p:cNvSpPr/>
            <p:nvPr/>
          </p:nvSpPr>
          <p:spPr>
            <a:xfrm rot="-10230466">
              <a:off x="-1740328" y="6146634"/>
              <a:ext cx="5902679" cy="3076039"/>
            </a:xfrm>
            <a:custGeom>
              <a:avLst/>
              <a:gdLst/>
              <a:ahLst/>
              <a:cxnLst/>
              <a:rect l="l" t="t" r="r" b="b"/>
              <a:pathLst>
                <a:path w="8086" h="4240" extrusionOk="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12"/>
            <p:cNvSpPr/>
            <p:nvPr/>
          </p:nvSpPr>
          <p:spPr>
            <a:xfrm rot="-10230455">
              <a:off x="4438694" y="6377756"/>
              <a:ext cx="621163" cy="450856"/>
            </a:xfrm>
            <a:custGeom>
              <a:avLst/>
              <a:gdLst/>
              <a:ahLst/>
              <a:cxnLst/>
              <a:rect l="l" t="t" r="r" b="b"/>
              <a:pathLst>
                <a:path w="849" h="620" extrusionOk="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12"/>
            <p:cNvSpPr/>
            <p:nvPr/>
          </p:nvSpPr>
          <p:spPr>
            <a:xfrm rot="-10230461">
              <a:off x="5173424" y="6288836"/>
              <a:ext cx="283226" cy="284583"/>
            </a:xfrm>
            <a:custGeom>
              <a:avLst/>
              <a:gdLst/>
              <a:ahLst/>
              <a:cxnLst/>
              <a:rect l="l" t="t" r="r" b="b"/>
              <a:pathLst>
                <a:path w="390" h="391" extrusionOk="0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12"/>
            <p:cNvSpPr/>
            <p:nvPr/>
          </p:nvSpPr>
          <p:spPr>
            <a:xfrm rot="-10230462">
              <a:off x="-2277819" y="8564986"/>
              <a:ext cx="286444" cy="284581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12"/>
            <p:cNvSpPr/>
            <p:nvPr/>
          </p:nvSpPr>
          <p:spPr>
            <a:xfrm rot="-10230455">
              <a:off x="7014177" y="6035121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12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/>
        </p:nvSpPr>
        <p:spPr>
          <a:xfrm>
            <a:off x="2282300" y="2109850"/>
            <a:ext cx="5927700" cy="1202725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R </a:t>
            </a:r>
            <a:r>
              <a:rPr lang="en-US" sz="2200" dirty="0">
                <a:solidFill>
                  <a:schemeClr val="dk1"/>
                </a:solidFill>
              </a:rPr>
              <a:t>= {1, … , n} is the set of given rectangles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Item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has width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1200" b="1" i="1" dirty="0">
                <a:solidFill>
                  <a:schemeClr val="dk1"/>
                </a:solidFill>
              </a:rPr>
              <a:t>  </a:t>
            </a:r>
            <a:r>
              <a:rPr lang="en-US" sz="2200" dirty="0">
                <a:solidFill>
                  <a:schemeClr val="dk1"/>
                </a:solidFill>
              </a:rPr>
              <a:t>and height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endParaRPr sz="2200" baseline="-25000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1" name="Google Shape;111;p13"/>
          <p:cNvSpPr txBox="1"/>
          <p:nvPr/>
        </p:nvSpPr>
        <p:spPr>
          <a:xfrm>
            <a:off x="2269089" y="3428995"/>
            <a:ext cx="5419800" cy="120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dirty="0">
                <a:solidFill>
                  <a:schemeClr val="dk1"/>
                </a:solidFill>
              </a:rPr>
              <a:t> = {1, … , m} is the set of available bins</a:t>
            </a:r>
            <a:endParaRPr sz="22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Bin k has width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, height </a:t>
            </a:r>
            <a:r>
              <a:rPr lang="en-US" sz="2200" b="1" i="1" dirty="0" err="1">
                <a:solidFill>
                  <a:schemeClr val="dk1"/>
                </a:solidFill>
              </a:rPr>
              <a:t>H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 and cost </a:t>
            </a:r>
            <a:r>
              <a:rPr lang="en-US" sz="2200" b="1" i="1" dirty="0">
                <a:solidFill>
                  <a:schemeClr val="dk1"/>
                </a:solidFill>
              </a:rPr>
              <a:t>c</a:t>
            </a:r>
            <a:r>
              <a:rPr lang="en-US" sz="2200" b="1" i="1" baseline="-25000" dirty="0">
                <a:solidFill>
                  <a:schemeClr val="dk1"/>
                </a:solidFill>
              </a:rPr>
              <a:t>k</a:t>
            </a:r>
            <a:endParaRPr sz="2200" dirty="0">
              <a:solidFill>
                <a:schemeClr val="dk1"/>
              </a:solidFill>
              <a:latin typeface="Oxygen"/>
              <a:ea typeface="Oxygen"/>
              <a:cs typeface="Oxygen"/>
              <a:sym typeface="Oxygen"/>
            </a:endParaRPr>
          </a:p>
        </p:txBody>
      </p:sp>
      <p:sp>
        <p:nvSpPr>
          <p:cNvPr id="112" name="Google Shape;112;p13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Denotation</a:t>
            </a:r>
            <a:endParaRPr/>
          </a:p>
        </p:txBody>
      </p:sp>
      <p:sp>
        <p:nvSpPr>
          <p:cNvPr id="113" name="Google Shape;113;p13"/>
          <p:cNvSpPr/>
          <p:nvPr/>
        </p:nvSpPr>
        <p:spPr>
          <a:xfrm rot="-10230461">
            <a:off x="1964336" y="2300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13"/>
          <p:cNvSpPr/>
          <p:nvPr/>
        </p:nvSpPr>
        <p:spPr>
          <a:xfrm rot="-10230461">
            <a:off x="1964326" y="3678690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13"/>
          <p:cNvGrpSpPr/>
          <p:nvPr/>
        </p:nvGrpSpPr>
        <p:grpSpPr>
          <a:xfrm>
            <a:off x="-1482776" y="-5846710"/>
            <a:ext cx="17398140" cy="7874905"/>
            <a:chOff x="-1482776" y="-5631558"/>
            <a:chExt cx="17398140" cy="7874905"/>
          </a:xfrm>
        </p:grpSpPr>
        <p:sp>
          <p:nvSpPr>
            <p:cNvPr id="116" name="Google Shape;116;p13"/>
            <p:cNvSpPr/>
            <p:nvPr/>
          </p:nvSpPr>
          <p:spPr>
            <a:xfrm rot="543536">
              <a:off x="1350015" y="-4753672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13"/>
            <p:cNvSpPr/>
            <p:nvPr/>
          </p:nvSpPr>
          <p:spPr>
            <a:xfrm rot="543536">
              <a:off x="-1389153" y="-1317645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3"/>
            <p:cNvSpPr/>
            <p:nvPr/>
          </p:nvSpPr>
          <p:spPr>
            <a:xfrm rot="543536">
              <a:off x="237530" y="-5000151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3"/>
            <p:cNvSpPr/>
            <p:nvPr/>
          </p:nvSpPr>
          <p:spPr>
            <a:xfrm rot="543536">
              <a:off x="-736452" y="-1431588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3"/>
            <p:cNvSpPr/>
            <p:nvPr/>
          </p:nvSpPr>
          <p:spPr>
            <a:xfrm rot="543536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3"/>
            <p:cNvSpPr/>
            <p:nvPr/>
          </p:nvSpPr>
          <p:spPr>
            <a:xfrm rot="543536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" name="Google Shape;122;p13"/>
            <p:cNvSpPr/>
            <p:nvPr/>
          </p:nvSpPr>
          <p:spPr>
            <a:xfrm rot="543536">
              <a:off x="950380" y="-3402997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3"/>
            <p:cNvSpPr/>
            <p:nvPr/>
          </p:nvSpPr>
          <p:spPr>
            <a:xfrm rot="543536">
              <a:off x="-310890" y="143167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13"/>
            <p:cNvSpPr/>
            <p:nvPr/>
          </p:nvSpPr>
          <p:spPr>
            <a:xfrm rot="543536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13"/>
            <p:cNvSpPr/>
            <p:nvPr/>
          </p:nvSpPr>
          <p:spPr>
            <a:xfrm rot="543536">
              <a:off x="-167313" y="-3645701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13"/>
            <p:cNvSpPr/>
            <p:nvPr/>
          </p:nvSpPr>
          <p:spPr>
            <a:xfrm rot="543536">
              <a:off x="8514469" y="-3370146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13"/>
            <p:cNvSpPr/>
            <p:nvPr/>
          </p:nvSpPr>
          <p:spPr>
            <a:xfrm rot="543536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" name="Google Shape;128;p13"/>
            <p:cNvSpPr/>
            <p:nvPr/>
          </p:nvSpPr>
          <p:spPr>
            <a:xfrm rot="543536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 rot="543536">
              <a:off x="16725" y="-5087209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" name="Google Shape;130;p13"/>
            <p:cNvSpPr/>
            <p:nvPr/>
          </p:nvSpPr>
          <p:spPr>
            <a:xfrm rot="543536">
              <a:off x="3472536" y="-2982439"/>
              <a:ext cx="8294049" cy="4467776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" name="Google Shape;131;p13"/>
            <p:cNvSpPr/>
            <p:nvPr/>
          </p:nvSpPr>
          <p:spPr>
            <a:xfrm rot="543536">
              <a:off x="12230918" y="-3320139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" name="Google Shape;132;p13"/>
            <p:cNvSpPr/>
            <p:nvPr/>
          </p:nvSpPr>
          <p:spPr>
            <a:xfrm rot="543536">
              <a:off x="4601063" y="-3963506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" name="Google Shape;133;p13"/>
            <p:cNvSpPr/>
            <p:nvPr/>
          </p:nvSpPr>
          <p:spPr>
            <a:xfrm rot="543536">
              <a:off x="3142403" y="-433338"/>
              <a:ext cx="1060074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" name="Google Shape;134;p13"/>
            <p:cNvSpPr/>
            <p:nvPr/>
          </p:nvSpPr>
          <p:spPr>
            <a:xfrm rot="543536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/>
            <p:nvPr/>
          </p:nvSpPr>
          <p:spPr>
            <a:xfrm rot="543536">
              <a:off x="6240124" y="-2218266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3"/>
            <p:cNvSpPr/>
            <p:nvPr/>
          </p:nvSpPr>
          <p:spPr>
            <a:xfrm rot="543536">
              <a:off x="1404768" y="24257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13"/>
            <p:cNvSpPr/>
            <p:nvPr/>
          </p:nvSpPr>
          <p:spPr>
            <a:xfrm rot="543536">
              <a:off x="8427160" y="-2331030"/>
              <a:ext cx="7224875" cy="3917264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" name="Google Shape;138;p13"/>
            <p:cNvSpPr/>
            <p:nvPr/>
          </p:nvSpPr>
          <p:spPr>
            <a:xfrm rot="543536">
              <a:off x="6038723" y="-3213682"/>
              <a:ext cx="8294046" cy="4467776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" name="Google Shape;139;p13"/>
            <p:cNvSpPr/>
            <p:nvPr/>
          </p:nvSpPr>
          <p:spPr>
            <a:xfrm rot="543536">
              <a:off x="4772959" y="331769"/>
              <a:ext cx="873537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13"/>
            <p:cNvSpPr/>
            <p:nvPr/>
          </p:nvSpPr>
          <p:spPr>
            <a:xfrm rot="543536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13"/>
            <p:cNvSpPr/>
            <p:nvPr/>
          </p:nvSpPr>
          <p:spPr>
            <a:xfrm rot="543536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5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2" name="Google Shape;142;p13"/>
            <p:cNvSpPr/>
            <p:nvPr/>
          </p:nvSpPr>
          <p:spPr>
            <a:xfrm rot="543536">
              <a:off x="10536147" y="-335652"/>
              <a:ext cx="2274835" cy="1369449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" name="Google Shape;143;p13"/>
            <p:cNvSpPr/>
            <p:nvPr/>
          </p:nvSpPr>
          <p:spPr>
            <a:xfrm rot="543536">
              <a:off x="2436734" y="43441"/>
              <a:ext cx="591457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4" name="Google Shape;144;p13"/>
          <p:cNvGrpSpPr/>
          <p:nvPr/>
        </p:nvGrpSpPr>
        <p:grpSpPr>
          <a:xfrm>
            <a:off x="-2609257" y="4947386"/>
            <a:ext cx="15176506" cy="5377815"/>
            <a:chOff x="-2609257" y="4856362"/>
            <a:chExt cx="15176506" cy="5377815"/>
          </a:xfrm>
        </p:grpSpPr>
        <p:grpSp>
          <p:nvGrpSpPr>
            <p:cNvPr id="145" name="Google Shape;145;p13"/>
            <p:cNvGrpSpPr/>
            <p:nvPr/>
          </p:nvGrpSpPr>
          <p:grpSpPr>
            <a:xfrm>
              <a:off x="-2609257" y="4856362"/>
              <a:ext cx="15176506" cy="5377815"/>
              <a:chOff x="-2609257" y="4856362"/>
              <a:chExt cx="15176506" cy="5377815"/>
            </a:xfrm>
          </p:grpSpPr>
          <p:sp>
            <p:nvSpPr>
              <p:cNvPr id="146" name="Google Shape;146;p13"/>
              <p:cNvSpPr/>
              <p:nvPr/>
            </p:nvSpPr>
            <p:spPr>
              <a:xfrm rot="-10230460">
                <a:off x="4650590" y="6327328"/>
                <a:ext cx="5899454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3"/>
              <p:cNvSpPr/>
              <p:nvPr/>
            </p:nvSpPr>
            <p:spPr>
              <a:xfrm rot="-10230460">
                <a:off x="10881397" y="6141214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3"/>
              <p:cNvSpPr/>
              <p:nvPr/>
            </p:nvSpPr>
            <p:spPr>
              <a:xfrm rot="-10230460">
                <a:off x="5431363" y="6515404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3"/>
              <p:cNvSpPr/>
              <p:nvPr/>
            </p:nvSpPr>
            <p:spPr>
              <a:xfrm rot="-10230460">
                <a:off x="11606436" y="6832104"/>
                <a:ext cx="418401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3"/>
              <p:cNvSpPr/>
              <p:nvPr/>
            </p:nvSpPr>
            <p:spPr>
              <a:xfrm rot="-10230460">
                <a:off x="12128624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3"/>
              <p:cNvSpPr/>
              <p:nvPr/>
            </p:nvSpPr>
            <p:spPr>
              <a:xfrm rot="-10230460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3"/>
              <p:cNvSpPr/>
              <p:nvPr/>
            </p:nvSpPr>
            <p:spPr>
              <a:xfrm rot="-10230460">
                <a:off x="4950087" y="5384855"/>
                <a:ext cx="5899452" cy="3072842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3"/>
              <p:cNvSpPr/>
              <p:nvPr/>
            </p:nvSpPr>
            <p:spPr>
              <a:xfrm rot="-10230460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3"/>
              <p:cNvSpPr/>
              <p:nvPr/>
            </p:nvSpPr>
            <p:spPr>
              <a:xfrm rot="-10230460">
                <a:off x="4108581" y="7789124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3"/>
              <p:cNvSpPr/>
              <p:nvPr/>
            </p:nvSpPr>
            <p:spPr>
              <a:xfrm rot="-10230460">
                <a:off x="5737739" y="557082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3"/>
              <p:cNvSpPr/>
              <p:nvPr/>
            </p:nvSpPr>
            <p:spPr>
              <a:xfrm rot="-10230460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3"/>
              <p:cNvSpPr/>
              <p:nvPr/>
            </p:nvSpPr>
            <p:spPr>
              <a:xfrm rot="-10230460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3"/>
              <p:cNvSpPr/>
              <p:nvPr/>
            </p:nvSpPr>
            <p:spPr>
              <a:xfrm rot="-10230460">
                <a:off x="11891224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3"/>
              <p:cNvSpPr/>
              <p:nvPr/>
            </p:nvSpPr>
            <p:spPr>
              <a:xfrm rot="-10230460">
                <a:off x="-2422178" y="5388390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3"/>
              <p:cNvSpPr/>
              <p:nvPr/>
            </p:nvSpPr>
            <p:spPr>
              <a:xfrm rot="-10230460">
                <a:off x="79403" y="6016859"/>
                <a:ext cx="589945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3"/>
              <p:cNvSpPr/>
              <p:nvPr/>
            </p:nvSpPr>
            <p:spPr>
              <a:xfrm rot="-10230460">
                <a:off x="-1874015" y="833201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3"/>
              <p:cNvSpPr/>
              <p:nvPr/>
            </p:nvSpPr>
            <p:spPr>
              <a:xfrm rot="-10230460">
                <a:off x="-736290" y="6695649"/>
                <a:ext cx="5902672" cy="3072844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3"/>
              <p:cNvSpPr/>
              <p:nvPr/>
            </p:nvSpPr>
            <p:spPr>
              <a:xfrm rot="-10230460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3"/>
              <p:cNvSpPr/>
              <p:nvPr/>
            </p:nvSpPr>
            <p:spPr>
              <a:xfrm rot="-10230460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3"/>
              <p:cNvSpPr/>
              <p:nvPr/>
            </p:nvSpPr>
            <p:spPr>
              <a:xfrm rot="-10230460">
                <a:off x="-517326" y="5651286"/>
                <a:ext cx="5139894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3"/>
              <p:cNvSpPr/>
              <p:nvPr/>
            </p:nvSpPr>
            <p:spPr>
              <a:xfrm rot="-10230460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3"/>
              <p:cNvSpPr/>
              <p:nvPr/>
            </p:nvSpPr>
            <p:spPr>
              <a:xfrm rot="-10230460">
                <a:off x="6324691" y="6684569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3"/>
              <p:cNvSpPr/>
              <p:nvPr/>
            </p:nvSpPr>
            <p:spPr>
              <a:xfrm rot="-10230460">
                <a:off x="-637625" y="5261733"/>
                <a:ext cx="5139895" cy="2695531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3"/>
              <p:cNvSpPr/>
              <p:nvPr/>
            </p:nvSpPr>
            <p:spPr>
              <a:xfrm rot="-10230460">
                <a:off x="-1740319" y="6146629"/>
                <a:ext cx="5902672" cy="3076040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0" name="Google Shape;170;p13"/>
              <p:cNvSpPr/>
              <p:nvPr/>
            </p:nvSpPr>
            <p:spPr>
              <a:xfrm rot="-10230460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1" name="Google Shape;171;p13"/>
              <p:cNvSpPr/>
              <p:nvPr/>
            </p:nvSpPr>
            <p:spPr>
              <a:xfrm rot="-10230460">
                <a:off x="5173424" y="6288835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2" name="Google Shape;172;p13"/>
              <p:cNvSpPr/>
              <p:nvPr/>
            </p:nvSpPr>
            <p:spPr>
              <a:xfrm rot="-10230460">
                <a:off x="-2277819" y="8564985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3"/>
              <p:cNvSpPr/>
              <p:nvPr/>
            </p:nvSpPr>
            <p:spPr>
              <a:xfrm rot="-10230460">
                <a:off x="7014175" y="6035122"/>
                <a:ext cx="1618891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5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4" name="Google Shape;174;p13"/>
            <p:cNvSpPr/>
            <p:nvPr/>
          </p:nvSpPr>
          <p:spPr>
            <a:xfrm rot="-10230460">
              <a:off x="-681430" y="5853775"/>
              <a:ext cx="1618891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5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"/>
          <p:cNvSpPr txBox="1"/>
          <p:nvPr/>
        </p:nvSpPr>
        <p:spPr>
          <a:xfrm>
            <a:off x="2424125" y="1730750"/>
            <a:ext cx="82068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o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∊ {0, 1} represents the orientation of rectangle i</a:t>
            </a:r>
            <a:endParaRPr sz="2200" baseline="-25000">
              <a:solidFill>
                <a:schemeClr val="dk1"/>
              </a:solidFill>
            </a:endParaRPr>
          </a:p>
        </p:txBody>
      </p:sp>
      <p:sp>
        <p:nvSpPr>
          <p:cNvPr id="181" name="Google Shape;181;p14"/>
          <p:cNvSpPr txBox="1"/>
          <p:nvPr/>
        </p:nvSpPr>
        <p:spPr>
          <a:xfrm>
            <a:off x="2424125" y="3272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u</a:t>
            </a:r>
            <a:r>
              <a:rPr lang="en-US" sz="2200" b="1" i="1" baseline="-25000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is 1 iff bin k is used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82" name="Google Shape;182;p14"/>
          <p:cNvSpPr txBox="1"/>
          <p:nvPr/>
        </p:nvSpPr>
        <p:spPr>
          <a:xfrm>
            <a:off x="1942815" y="97640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Variables</a:t>
            </a:r>
            <a:endParaRPr/>
          </a:p>
        </p:txBody>
      </p:sp>
      <p:sp>
        <p:nvSpPr>
          <p:cNvPr id="183" name="Google Shape;183;p14"/>
          <p:cNvSpPr/>
          <p:nvPr/>
        </p:nvSpPr>
        <p:spPr>
          <a:xfrm rot="10800000">
            <a:off x="1960928" y="1973248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4"/>
          <p:cNvSpPr/>
          <p:nvPr/>
        </p:nvSpPr>
        <p:spPr>
          <a:xfrm rot="-10230461">
            <a:off x="1960918" y="26847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5" name="Google Shape;185;p14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186" name="Google Shape;186;p14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4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4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4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4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4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4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4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4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4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4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4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4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4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4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4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4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3" name="Google Shape;203;p14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14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4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4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4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8" name="Google Shape;208;p14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9" name="Google Shape;209;p14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0" name="Google Shape;210;p14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1" name="Google Shape;211;p14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2" name="Google Shape;212;p14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3" name="Google Shape;213;p14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14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15" name="Google Shape;215;p14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16" name="Google Shape;216;p14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4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4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9" name="Google Shape;219;p14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0" name="Google Shape;220;p14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4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4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4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4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4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4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4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4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4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4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4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4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4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4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4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4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4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4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4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4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4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4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44" name="Google Shape;244;p14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45" name="Google Shape;24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216" y="3529603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14"/>
          <p:cNvSpPr txBox="1"/>
          <p:nvPr/>
        </p:nvSpPr>
        <p:spPr>
          <a:xfrm>
            <a:off x="2424125" y="24423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l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r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, t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, b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 are left, right, top and bottom coordinates of item i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2424125" y="41099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Binary variable </a:t>
            </a:r>
            <a:r>
              <a:rPr lang="en-US" sz="2200" b="1" i="1">
                <a:solidFill>
                  <a:schemeClr val="dk1"/>
                </a:solidFill>
              </a:rPr>
              <a:t>p</a:t>
            </a:r>
            <a:r>
              <a:rPr lang="en-US" sz="2200" b="1" i="1" baseline="-25000">
                <a:solidFill>
                  <a:schemeClr val="dk1"/>
                </a:solidFill>
              </a:rPr>
              <a:t>ik</a:t>
            </a:r>
            <a:r>
              <a:rPr lang="en-US" sz="2200">
                <a:solidFill>
                  <a:schemeClr val="dk1"/>
                </a:solidFill>
              </a:rPr>
              <a:t> is 1 iff item i is placed in bin k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248" name="Google Shape;248;p14"/>
          <p:cNvSpPr/>
          <p:nvPr/>
        </p:nvSpPr>
        <p:spPr>
          <a:xfrm rot="-10230461">
            <a:off x="1960918" y="4352397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4"/>
          <p:cNvSpPr/>
          <p:nvPr/>
        </p:nvSpPr>
        <p:spPr>
          <a:xfrm rot="-10230461">
            <a:off x="1960918" y="521982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2424125" y="4947400"/>
            <a:ext cx="8692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>
                <a:solidFill>
                  <a:schemeClr val="dk1"/>
                </a:solidFill>
              </a:rPr>
              <a:t>y</a:t>
            </a:r>
            <a:r>
              <a:rPr lang="en-US" sz="2200" b="1" i="1" baseline="-25000">
                <a:solidFill>
                  <a:schemeClr val="dk1"/>
                </a:solidFill>
              </a:rPr>
              <a:t>i</a:t>
            </a:r>
            <a:r>
              <a:rPr lang="en-US" sz="2200" b="1" i="1">
                <a:solidFill>
                  <a:schemeClr val="dk1"/>
                </a:solidFill>
              </a:rPr>
              <a:t> </a:t>
            </a:r>
            <a:r>
              <a:rPr lang="en-US" sz="2200">
                <a:solidFill>
                  <a:schemeClr val="dk1"/>
                </a:solidFill>
              </a:rPr>
              <a:t>= </a:t>
            </a:r>
            <a:r>
              <a:rPr lang="en-US" sz="2200" b="1" i="1">
                <a:solidFill>
                  <a:schemeClr val="dk1"/>
                </a:solidFill>
              </a:rPr>
              <a:t>k</a:t>
            </a:r>
            <a:r>
              <a:rPr lang="en-US" sz="2200">
                <a:solidFill>
                  <a:schemeClr val="dk1"/>
                </a:solidFill>
              </a:rPr>
              <a:t> ∊{1, … , m}, i.e. item i is placed in bin k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90899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0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(1)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1390900" y="2992413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&lt; j			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CP model - Constraints</a:t>
            </a:r>
            <a:endParaRPr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95557" y="1973615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0" name="Google Shape;260;p15"/>
          <p:cNvSpPr/>
          <p:nvPr/>
        </p:nvSpPr>
        <p:spPr>
          <a:xfrm rot="-10230461">
            <a:off x="995547" y="257460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21" name="Google Shape;32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845" y="3235808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322" name="Google Shape;322;p15"/>
          <p:cNvSpPr txBox="1"/>
          <p:nvPr/>
        </p:nvSpPr>
        <p:spPr>
          <a:xfrm>
            <a:off x="1390900" y="2294913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>
                <a:solidFill>
                  <a:schemeClr val="dk1"/>
                </a:solidFill>
              </a:rPr>
              <a:t>o</a:t>
            </a:r>
            <a:r>
              <a:rPr lang="en-US" sz="2200" b="1" i="1" baseline="-25000" dirty="0">
                <a:solidFill>
                  <a:schemeClr val="dk1"/>
                </a:solidFill>
              </a:rPr>
              <a:t>i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+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+ </a:t>
            </a:r>
            <a:r>
              <a:rPr lang="en-US" sz="2200" b="1" i="1" dirty="0" err="1">
                <a:solidFill>
                  <a:schemeClr val="dk1"/>
                </a:solidFill>
              </a:rPr>
              <a:t>w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				(2)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3" name="Google Shape;323;p15"/>
          <p:cNvSpPr txBox="1"/>
          <p:nvPr/>
        </p:nvSpPr>
        <p:spPr>
          <a:xfrm>
            <a:off x="1390899" y="3652025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		</a:t>
            </a:r>
            <a:r>
              <a:rPr lang="en-US" sz="2200" dirty="0">
                <a:solidFill>
                  <a:schemeClr val="dk1"/>
                </a:solidFill>
              </a:rPr>
              <a:t>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, j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dirty="0">
                <a:solidFill>
                  <a:schemeClr val="dk1"/>
                </a:solidFill>
              </a:rPr>
              <a:t>		(4)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4" name="Google Shape;324;p15"/>
          <p:cNvSpPr/>
          <p:nvPr/>
        </p:nvSpPr>
        <p:spPr>
          <a:xfrm rot="-10230461">
            <a:off x="995547" y="388417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15"/>
          <p:cNvSpPr/>
          <p:nvPr/>
        </p:nvSpPr>
        <p:spPr>
          <a:xfrm rot="-10230461">
            <a:off x="995547" y="45942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15"/>
          <p:cNvSpPr txBox="1"/>
          <p:nvPr/>
        </p:nvSpPr>
        <p:spPr>
          <a:xfrm>
            <a:off x="1390899" y="4299725"/>
            <a:ext cx="12337423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p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ik</a:t>
            </a:r>
            <a:r>
              <a:rPr lang="en-US" sz="2200" b="1" i="1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= 1 ⇒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				∀ </a:t>
            </a:r>
            <a:r>
              <a:rPr lang="en-US" sz="22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∈ </a:t>
            </a:r>
            <a:r>
              <a:rPr lang="en-US" sz="2200" b="1" i="1" dirty="0">
                <a:solidFill>
                  <a:schemeClr val="dk1"/>
                </a:solidFill>
              </a:rPr>
              <a:t>R</a:t>
            </a:r>
            <a:r>
              <a:rPr lang="en-US" sz="2200" dirty="0">
                <a:solidFill>
                  <a:schemeClr val="dk1"/>
                </a:solidFill>
              </a:rPr>
              <a:t>, k ∈ </a:t>
            </a:r>
            <a:r>
              <a:rPr lang="en-US" sz="2200" b="1" i="1" dirty="0">
                <a:solidFill>
                  <a:schemeClr val="dk1"/>
                </a:solidFill>
              </a:rPr>
              <a:t>B	</a:t>
            </a:r>
            <a:r>
              <a:rPr lang="en-US" sz="2200" dirty="0">
                <a:solidFill>
                  <a:schemeClr val="dk1"/>
                </a:solidFill>
              </a:rPr>
              <a:t>		(5)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95547" y="5220189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Google Shape;328;p15"/>
              <p:cNvSpPr txBox="1"/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				∀ k ∈ 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B</a:t>
                </a:r>
                <a:r>
                  <a:rPr lang="en-US" sz="2200" dirty="0">
                    <a:solidFill>
                      <a:schemeClr val="dk1"/>
                    </a:solidFill>
                  </a:rPr>
                  <a:t>			(6)</a:t>
                </a:r>
                <a:endParaRPr sz="2200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328" name="Google Shape;328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899" y="4947425"/>
                <a:ext cx="11245281" cy="647509"/>
              </a:xfrm>
              <a:prstGeom prst="rect">
                <a:avLst/>
              </a:prstGeom>
              <a:blipFill>
                <a:blip r:embed="rId4"/>
                <a:stretch>
                  <a:fillRect l="-3740" t="-61321" b="-11698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6"/>
          <p:cNvSpPr txBox="1"/>
          <p:nvPr/>
        </p:nvSpPr>
        <p:spPr>
          <a:xfrm>
            <a:off x="695325" y="1764100"/>
            <a:ext cx="11496600" cy="430800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(1) If an item doesn’t rotate, its right = its left + its width and its top = its bottom + its height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5" name="Google Shape;335;p16"/>
          <p:cNvSpPr txBox="1"/>
          <p:nvPr/>
        </p:nvSpPr>
        <p:spPr>
          <a:xfrm>
            <a:off x="695325" y="3007588"/>
            <a:ext cx="9479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(3) If two items are placed in the same bin, they can’t overlap each other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336" name="Google Shape;336;p16"/>
          <p:cNvSpPr txBox="1"/>
          <p:nvPr/>
        </p:nvSpPr>
        <p:spPr>
          <a:xfrm>
            <a:off x="237990" y="950884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2"/>
                </a:solidFill>
              </a:rPr>
              <a:t>Constraints</a:t>
            </a:r>
            <a:endParaRPr/>
          </a:p>
        </p:txBody>
      </p:sp>
      <p:sp>
        <p:nvSpPr>
          <p:cNvPr id="337" name="Google Shape;337;p16"/>
          <p:cNvSpPr/>
          <p:nvPr/>
        </p:nvSpPr>
        <p:spPr>
          <a:xfrm rot="10800000">
            <a:off x="308388" y="1971662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16"/>
          <p:cNvSpPr/>
          <p:nvPr/>
        </p:nvSpPr>
        <p:spPr>
          <a:xfrm rot="-10230461">
            <a:off x="308378" y="260801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39" name="Google Shape;339;p16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340" name="Google Shape;340;p16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6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6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16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16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16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16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16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16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16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16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16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16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16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16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16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16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16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16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16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16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16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16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16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16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16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16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16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68" name="Google Shape;368;p16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369" name="Google Shape;369;p16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370" name="Google Shape;370;p16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6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6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6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6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5" name="Google Shape;375;p16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7" name="Google Shape;377;p16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8" name="Google Shape;378;p16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0" name="Google Shape;380;p16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1" name="Google Shape;381;p16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6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4" name="Google Shape;384;p16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8" name="Google Shape;388;p16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6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6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2" name="Google Shape;392;p16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6" name="Google Shape;396;p16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7" name="Google Shape;397;p16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98" name="Google Shape;398;p16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99" name="Google Shape;39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4676" y="3244342"/>
            <a:ext cx="250648" cy="262575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16"/>
          <p:cNvSpPr txBox="1"/>
          <p:nvPr/>
        </p:nvSpPr>
        <p:spPr>
          <a:xfrm>
            <a:off x="695325" y="2361600"/>
            <a:ext cx="114204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(2) If the item rotates then its right = its left + its height and its top = its bottom + its width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1" name="Google Shape;401;p16"/>
          <p:cNvSpPr txBox="1"/>
          <p:nvPr/>
        </p:nvSpPr>
        <p:spPr>
          <a:xfrm>
            <a:off x="695400" y="3654038"/>
            <a:ext cx="10801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(4) If one item is place in a bin then its right and top coordinates can’t exceed the bin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402" name="Google Shape;402;p16"/>
          <p:cNvSpPr/>
          <p:nvPr/>
        </p:nvSpPr>
        <p:spPr>
          <a:xfrm rot="-10230461">
            <a:off x="308378" y="3913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16"/>
          <p:cNvSpPr/>
          <p:nvPr/>
        </p:nvSpPr>
        <p:spPr>
          <a:xfrm rot="-10230461">
            <a:off x="308378" y="45766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16"/>
          <p:cNvSpPr txBox="1"/>
          <p:nvPr/>
        </p:nvSpPr>
        <p:spPr>
          <a:xfrm>
            <a:off x="695400" y="4300713"/>
            <a:ext cx="103776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(5) Item </a:t>
            </a:r>
            <a:r>
              <a:rPr lang="en-US" sz="2200" b="1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is placed in bin </a:t>
            </a:r>
            <a:r>
              <a:rPr lang="en-US" sz="2200" b="1" dirty="0">
                <a:solidFill>
                  <a:schemeClr val="dk1"/>
                </a:solidFill>
              </a:rPr>
              <a:t>k</a:t>
            </a:r>
            <a:endParaRPr sz="2200" b="1" dirty="0">
              <a:solidFill>
                <a:schemeClr val="dk1"/>
              </a:solidFill>
            </a:endParaRPr>
          </a:p>
        </p:txBody>
      </p:sp>
      <p:sp>
        <p:nvSpPr>
          <p:cNvPr id="405" name="Google Shape;405;p16"/>
          <p:cNvSpPr/>
          <p:nvPr/>
        </p:nvSpPr>
        <p:spPr>
          <a:xfrm rot="-10230461">
            <a:off x="308378" y="5218236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16"/>
          <p:cNvSpPr txBox="1"/>
          <p:nvPr/>
        </p:nvSpPr>
        <p:spPr>
          <a:xfrm>
            <a:off x="695400" y="4947400"/>
            <a:ext cx="10377600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>
                <a:solidFill>
                  <a:schemeClr val="dk1"/>
                </a:solidFill>
              </a:rPr>
              <a:t>(6) Bin </a:t>
            </a:r>
            <a:r>
              <a:rPr lang="en-US" sz="2200" b="1" dirty="0">
                <a:solidFill>
                  <a:schemeClr val="dk1"/>
                </a:solidFill>
              </a:rPr>
              <a:t>k</a:t>
            </a:r>
            <a:r>
              <a:rPr lang="en-US" sz="2200" dirty="0">
                <a:solidFill>
                  <a:schemeClr val="dk1"/>
                </a:solidFill>
              </a:rPr>
              <a:t> is used when at least one item is placed in it</a:t>
            </a:r>
            <a:endParaRPr sz="22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1381755" y="1730750"/>
            <a:ext cx="11603205" cy="647509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it-IT" sz="2200" dirty="0">
              <a:solidFill>
                <a:schemeClr val="dk1"/>
              </a:solidFill>
            </a:endParaRPr>
          </a:p>
        </p:txBody>
      </p:sp>
      <p:sp>
        <p:nvSpPr>
          <p:cNvPr id="258" name="Google Shape;258;p15"/>
          <p:cNvSpPr txBox="1"/>
          <p:nvPr/>
        </p:nvSpPr>
        <p:spPr>
          <a:xfrm>
            <a:off x="926815" y="82651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sp>
        <p:nvSpPr>
          <p:cNvPr id="259" name="Google Shape;259;p15"/>
          <p:cNvSpPr/>
          <p:nvPr/>
        </p:nvSpPr>
        <p:spPr>
          <a:xfrm rot="10800000">
            <a:off x="986455" y="155778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2" name="Google Shape;322;p15"/>
          <p:cNvSpPr txBox="1"/>
          <p:nvPr/>
        </p:nvSpPr>
        <p:spPr>
          <a:xfrm>
            <a:off x="1315847" y="1327648"/>
            <a:ext cx="11693652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lnSpc>
                <a:spcPct val="163636"/>
              </a:lnSpc>
            </a:pP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0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  </a:t>
            </a:r>
            <a:r>
              <a:rPr lang="en-US" sz="2200" b="1" dirty="0">
                <a:solidFill>
                  <a:schemeClr val="dk1"/>
                </a:solidFill>
              </a:rPr>
              <a:t> (1);</a:t>
            </a:r>
            <a:r>
              <a:rPr lang="en-US" sz="2200" dirty="0">
                <a:solidFill>
                  <a:schemeClr val="dk1"/>
                </a:solidFill>
              </a:rPr>
              <a:t>	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b="1" i="1" dirty="0">
                <a:solidFill>
                  <a:schemeClr val="dk1"/>
                </a:solidFill>
              </a:rPr>
              <a:t>o</a:t>
            </a:r>
            <a:r>
              <a:rPr lang="it-IT" sz="2200" b="1" i="1" baseline="-25000" dirty="0">
                <a:solidFill>
                  <a:schemeClr val="dk1"/>
                </a:solidFill>
              </a:rPr>
              <a:t>i </a:t>
            </a:r>
            <a:r>
              <a:rPr lang="it-IT" sz="2200" dirty="0">
                <a:solidFill>
                  <a:schemeClr val="dk1"/>
                </a:solidFill>
              </a:rPr>
              <a:t>= 1 ⇒ </a:t>
            </a:r>
            <a:r>
              <a:rPr lang="it-IT" sz="2200" b="1" i="1" dirty="0">
                <a:solidFill>
                  <a:schemeClr val="dk1"/>
                </a:solidFill>
              </a:rPr>
              <a:t>r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aseline="-25000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= </a:t>
            </a:r>
            <a:r>
              <a:rPr lang="it-IT" sz="2200" b="1" i="1" dirty="0">
                <a:solidFill>
                  <a:schemeClr val="dk1"/>
                </a:solidFill>
              </a:rPr>
              <a:t>l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</a:t>
            </a:r>
            <a:r>
              <a:rPr lang="it-IT" sz="2200" dirty="0">
                <a:solidFill>
                  <a:schemeClr val="dk1"/>
                </a:solidFill>
              </a:rPr>
              <a:t>+ </a:t>
            </a:r>
            <a:r>
              <a:rPr lang="it-IT" sz="2200" b="1" i="1" dirty="0">
                <a:solidFill>
                  <a:schemeClr val="dk1"/>
                </a:solidFill>
              </a:rPr>
              <a:t>h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⋀ </a:t>
            </a:r>
            <a:r>
              <a:rPr lang="it-IT" sz="2200" b="1" i="1" dirty="0">
                <a:solidFill>
                  <a:schemeClr val="dk1"/>
                </a:solidFill>
              </a:rPr>
              <a:t>t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= </a:t>
            </a:r>
            <a:r>
              <a:rPr lang="it-IT" sz="2200" b="1" i="1" dirty="0">
                <a:solidFill>
                  <a:schemeClr val="dk1"/>
                </a:solidFill>
              </a:rPr>
              <a:t>b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dirty="0">
                <a:solidFill>
                  <a:schemeClr val="dk1"/>
                </a:solidFill>
              </a:rPr>
              <a:t> + </a:t>
            </a:r>
            <a:r>
              <a:rPr lang="it-IT" sz="2200" b="1" i="1" dirty="0">
                <a:solidFill>
                  <a:schemeClr val="dk1"/>
                </a:solidFill>
              </a:rPr>
              <a:t>w</a:t>
            </a:r>
            <a:r>
              <a:rPr lang="it-IT" sz="2200" b="1" i="1" baseline="-25000" dirty="0">
                <a:solidFill>
                  <a:schemeClr val="dk1"/>
                </a:solidFill>
              </a:rPr>
              <a:t>i</a:t>
            </a:r>
            <a:r>
              <a:rPr lang="it-IT" sz="2200" b="1" i="1" dirty="0">
                <a:solidFill>
                  <a:schemeClr val="dk1"/>
                </a:solidFill>
              </a:rPr>
              <a:t>  </a:t>
            </a:r>
            <a:r>
              <a:rPr lang="en-US" sz="2200" b="1" dirty="0">
                <a:solidFill>
                  <a:schemeClr val="dk1"/>
                </a:solidFill>
              </a:rPr>
              <a:t>(2)</a:t>
            </a:r>
            <a:endParaRPr lang="it-IT" sz="2200" b="1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/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;   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sub>
                            <m:r>
                              <a:rPr lang="en-US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06" name="Google Shape;256;p15">
                <a:extLst>
                  <a:ext uri="{FF2B5EF4-FFF2-40B4-BE49-F238E27FC236}">
                    <a16:creationId xmlns:a16="http://schemas.microsoft.com/office/drawing/2014/main" id="{5D0B9C0C-157A-4833-A3F4-21F2EBC72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998" y="1788331"/>
                <a:ext cx="11603205" cy="671810"/>
              </a:xfrm>
              <a:prstGeom prst="rect">
                <a:avLst/>
              </a:prstGeom>
              <a:blipFill>
                <a:blip r:embed="rId3"/>
                <a:stretch>
                  <a:fillRect l="-683" b="-3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7" name="Google Shape;257;p15">
            <a:extLst>
              <a:ext uri="{FF2B5EF4-FFF2-40B4-BE49-F238E27FC236}">
                <a16:creationId xmlns:a16="http://schemas.microsoft.com/office/drawing/2014/main" id="{70217C50-F940-49BE-B93E-197300EA6A20}"/>
              </a:ext>
            </a:extLst>
          </p:cNvPr>
          <p:cNvSpPr txBox="1"/>
          <p:nvPr/>
        </p:nvSpPr>
        <p:spPr>
          <a:xfrm>
            <a:off x="1359355" y="2343058"/>
            <a:ext cx="11513706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baseline="-25000" dirty="0">
                <a:solidFill>
                  <a:schemeClr val="dk1"/>
                </a:solidFill>
              </a:rPr>
              <a:t> </a:t>
            </a:r>
            <a:r>
              <a:rPr lang="en-US" sz="2200" dirty="0">
                <a:solidFill>
                  <a:schemeClr val="dk1"/>
                </a:solidFill>
              </a:rPr>
              <a:t> = </a:t>
            </a: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l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 err="1">
                <a:solidFill>
                  <a:schemeClr val="dk1"/>
                </a:solidFill>
              </a:rPr>
              <a:t>b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⋁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j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b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				</a:t>
            </a:r>
            <a:r>
              <a:rPr lang="en-US" sz="2200" b="1" dirty="0">
                <a:solidFill>
                  <a:schemeClr val="dk1"/>
                </a:solidFill>
              </a:rPr>
              <a:t>(3)</a:t>
            </a:r>
            <a:endParaRPr sz="2200" dirty="0">
              <a:solidFill>
                <a:schemeClr val="dk1"/>
              </a:solidFill>
            </a:endParaRPr>
          </a:p>
        </p:txBody>
      </p:sp>
      <p:sp>
        <p:nvSpPr>
          <p:cNvPr id="108" name="Google Shape;260;p15">
            <a:extLst>
              <a:ext uri="{FF2B5EF4-FFF2-40B4-BE49-F238E27FC236}">
                <a16:creationId xmlns:a16="http://schemas.microsoft.com/office/drawing/2014/main" id="{BC2A3505-315B-46D6-89BA-A415A1ED114D}"/>
              </a:ext>
            </a:extLst>
          </p:cNvPr>
          <p:cNvSpPr/>
          <p:nvPr/>
        </p:nvSpPr>
        <p:spPr>
          <a:xfrm rot="-10230461">
            <a:off x="1000833" y="256865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/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ar-AE" sz="2200" b="1" i="1" smtClean="0">
                                <a:solidFill>
                                  <a:schemeClr val="dk1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e>
                    </m:d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≥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                  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5B88E254-D1B0-48A9-895D-E40D0BE55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7342" y="2797971"/>
                <a:ext cx="9221724" cy="3506601"/>
              </a:xfrm>
              <a:prstGeom prst="rect">
                <a:avLst/>
              </a:prstGeom>
              <a:blipFill>
                <a:blip r:embed="rId4"/>
                <a:stretch>
                  <a:fillRect l="-8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1555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Google Shape;256;p15"/>
              <p:cNvSpPr txBox="1"/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solidFill>
                <a:srgbClr val="000000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6363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𝟎𝟏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𝟎𝟐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200" b="1" dirty="0">
                  <a:solidFill>
                    <a:schemeClr val="dk1"/>
                  </a:solidFill>
                </a:endParaRPr>
              </a:p>
              <a:p>
                <a:pPr>
                  <a:lnSpc>
                    <a:spcPct val="163636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𝟎𝟎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256" name="Google Shape;256;p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291" y="2173943"/>
                <a:ext cx="11603205" cy="1202725"/>
              </a:xfrm>
              <a:prstGeom prst="rect">
                <a:avLst/>
              </a:prstGeom>
              <a:blipFill>
                <a:blip r:embed="rId3"/>
                <a:stretch>
                  <a:fillRect l="-68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8" name="Google Shape;258;p15"/>
          <p:cNvSpPr txBox="1"/>
          <p:nvPr/>
        </p:nvSpPr>
        <p:spPr>
          <a:xfrm>
            <a:off x="926815" y="917959"/>
            <a:ext cx="560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dk2"/>
                </a:solidFill>
              </a:rPr>
              <a:t>MIP model - Constraints</a:t>
            </a:r>
            <a:endParaRPr dirty="0"/>
          </a:p>
        </p:txBody>
      </p:sp>
      <p:grpSp>
        <p:nvGrpSpPr>
          <p:cNvPr id="261" name="Google Shape;261;p15"/>
          <p:cNvGrpSpPr/>
          <p:nvPr/>
        </p:nvGrpSpPr>
        <p:grpSpPr>
          <a:xfrm>
            <a:off x="-1482777" y="-5846710"/>
            <a:ext cx="17398140" cy="7874906"/>
            <a:chOff x="-1482777" y="-5631558"/>
            <a:chExt cx="17398140" cy="7874906"/>
          </a:xfrm>
        </p:grpSpPr>
        <p:sp>
          <p:nvSpPr>
            <p:cNvPr id="262" name="Google Shape;262;p15"/>
            <p:cNvSpPr/>
            <p:nvPr/>
          </p:nvSpPr>
          <p:spPr>
            <a:xfrm rot="543534">
              <a:off x="1350016" y="-475367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5"/>
            <p:cNvSpPr/>
            <p:nvPr/>
          </p:nvSpPr>
          <p:spPr>
            <a:xfrm rot="543537">
              <a:off x="-1389153" y="-1317645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5"/>
            <p:cNvSpPr/>
            <p:nvPr/>
          </p:nvSpPr>
          <p:spPr>
            <a:xfrm rot="543533">
              <a:off x="237531" y="-5000154"/>
              <a:ext cx="8294053" cy="4467771"/>
            </a:xfrm>
            <a:custGeom>
              <a:avLst/>
              <a:gdLst/>
              <a:ahLst/>
              <a:cxnLst/>
              <a:rect l="l" t="t" r="r" b="b"/>
              <a:pathLst>
                <a:path w="8038" h="4332" extrusionOk="0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5"/>
            <p:cNvSpPr/>
            <p:nvPr/>
          </p:nvSpPr>
          <p:spPr>
            <a:xfrm rot="543537">
              <a:off x="-736452" y="-1431588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5"/>
            <p:cNvSpPr/>
            <p:nvPr/>
          </p:nvSpPr>
          <p:spPr>
            <a:xfrm rot="543534">
              <a:off x="-1283071" y="-1170249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5"/>
            <p:cNvSpPr/>
            <p:nvPr/>
          </p:nvSpPr>
          <p:spPr>
            <a:xfrm rot="543534">
              <a:off x="8878639" y="-4511962"/>
              <a:ext cx="404919" cy="404922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5"/>
            <p:cNvSpPr/>
            <p:nvPr/>
          </p:nvSpPr>
          <p:spPr>
            <a:xfrm rot="543534">
              <a:off x="950381" y="-3402999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5"/>
            <p:cNvSpPr/>
            <p:nvPr/>
          </p:nvSpPr>
          <p:spPr>
            <a:xfrm rot="543535">
              <a:off x="-310890" y="143167"/>
              <a:ext cx="873536" cy="646054"/>
            </a:xfrm>
            <a:custGeom>
              <a:avLst/>
              <a:gdLst/>
              <a:ahLst/>
              <a:cxnLst/>
              <a:rect l="l" t="t" r="r" b="b"/>
              <a:pathLst>
                <a:path w="846" h="625" extrusionOk="0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5"/>
            <p:cNvSpPr/>
            <p:nvPr/>
          </p:nvSpPr>
          <p:spPr>
            <a:xfrm rot="543532">
              <a:off x="9648222" y="-3091349"/>
              <a:ext cx="777995" cy="596005"/>
            </a:xfrm>
            <a:custGeom>
              <a:avLst/>
              <a:gdLst/>
              <a:ahLst/>
              <a:cxnLst/>
              <a:rect l="l" t="t" r="r" b="b"/>
              <a:pathLst>
                <a:path w="756" h="579" extrusionOk="0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5"/>
            <p:cNvSpPr/>
            <p:nvPr/>
          </p:nvSpPr>
          <p:spPr>
            <a:xfrm rot="543534">
              <a:off x="-167312" y="-3645703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2" extrusionOk="0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5"/>
            <p:cNvSpPr/>
            <p:nvPr/>
          </p:nvSpPr>
          <p:spPr>
            <a:xfrm rot="543533">
              <a:off x="8514469" y="-3370147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5"/>
            <p:cNvSpPr/>
            <p:nvPr/>
          </p:nvSpPr>
          <p:spPr>
            <a:xfrm rot="543538">
              <a:off x="9538691" y="-3508331"/>
              <a:ext cx="404919" cy="404919"/>
            </a:xfrm>
            <a:custGeom>
              <a:avLst/>
              <a:gdLst/>
              <a:ahLst/>
              <a:cxnLst/>
              <a:rect l="l" t="t" r="r" b="b"/>
              <a:pathLst>
                <a:path w="392" h="392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5"/>
            <p:cNvSpPr/>
            <p:nvPr/>
          </p:nvSpPr>
          <p:spPr>
            <a:xfrm rot="543534">
              <a:off x="-919295" y="-71037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5"/>
            <p:cNvSpPr/>
            <p:nvPr/>
          </p:nvSpPr>
          <p:spPr>
            <a:xfrm rot="543536">
              <a:off x="16725" y="-5087210"/>
              <a:ext cx="7224870" cy="3917263"/>
            </a:xfrm>
            <a:custGeom>
              <a:avLst/>
              <a:gdLst/>
              <a:ahLst/>
              <a:cxnLst/>
              <a:rect l="l" t="t" r="r" b="b"/>
              <a:pathLst>
                <a:path w="7001" h="3797" extrusionOk="0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5"/>
            <p:cNvSpPr/>
            <p:nvPr/>
          </p:nvSpPr>
          <p:spPr>
            <a:xfrm rot="543535">
              <a:off x="3472537" y="-2982441"/>
              <a:ext cx="8294041" cy="4467771"/>
            </a:xfrm>
            <a:custGeom>
              <a:avLst/>
              <a:gdLst/>
              <a:ahLst/>
              <a:cxnLst/>
              <a:rect l="l" t="t" r="r" b="b"/>
              <a:pathLst>
                <a:path w="8040" h="4332" extrusionOk="0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5"/>
            <p:cNvSpPr/>
            <p:nvPr/>
          </p:nvSpPr>
          <p:spPr>
            <a:xfrm rot="543537">
              <a:off x="12230917" y="-3320139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5"/>
            <p:cNvSpPr/>
            <p:nvPr/>
          </p:nvSpPr>
          <p:spPr>
            <a:xfrm rot="543534">
              <a:off x="4601064" y="-3963508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5"/>
            <p:cNvSpPr/>
            <p:nvPr/>
          </p:nvSpPr>
          <p:spPr>
            <a:xfrm rot="543536">
              <a:off x="3142403" y="-433338"/>
              <a:ext cx="1060073" cy="741598"/>
            </a:xfrm>
            <a:custGeom>
              <a:avLst/>
              <a:gdLst/>
              <a:ahLst/>
              <a:cxnLst/>
              <a:rect l="l" t="t" r="r" b="b"/>
              <a:pathLst>
                <a:path w="1029" h="719" extrusionOk="0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5"/>
            <p:cNvSpPr/>
            <p:nvPr/>
          </p:nvSpPr>
          <p:spPr>
            <a:xfrm rot="543539">
              <a:off x="13242169" y="-3475317"/>
              <a:ext cx="404922" cy="404922"/>
            </a:xfrm>
            <a:custGeom>
              <a:avLst/>
              <a:gdLst/>
              <a:ahLst/>
              <a:cxnLst/>
              <a:rect l="l" t="t" r="r" b="b"/>
              <a:pathLst>
                <a:path w="391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5"/>
            <p:cNvSpPr/>
            <p:nvPr/>
          </p:nvSpPr>
          <p:spPr>
            <a:xfrm rot="543536">
              <a:off x="6240123" y="-2218267"/>
              <a:ext cx="7224870" cy="3917266"/>
            </a:xfrm>
            <a:custGeom>
              <a:avLst/>
              <a:gdLst/>
              <a:ahLst/>
              <a:cxnLst/>
              <a:rect l="l" t="t" r="r" b="b"/>
              <a:pathLst>
                <a:path w="7001" h="3798" extrusionOk="0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5"/>
            <p:cNvSpPr/>
            <p:nvPr/>
          </p:nvSpPr>
          <p:spPr>
            <a:xfrm rot="543535">
              <a:off x="1404768" y="242579"/>
              <a:ext cx="873536" cy="646053"/>
            </a:xfrm>
            <a:custGeom>
              <a:avLst/>
              <a:gdLst/>
              <a:ahLst/>
              <a:cxnLst/>
              <a:rect l="l" t="t" r="r" b="b"/>
              <a:pathLst>
                <a:path w="846" h="626" extrusionOk="0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5"/>
            <p:cNvSpPr/>
            <p:nvPr/>
          </p:nvSpPr>
          <p:spPr>
            <a:xfrm rot="543538">
              <a:off x="8427159" y="-2331028"/>
              <a:ext cx="7224875" cy="3917263"/>
            </a:xfrm>
            <a:custGeom>
              <a:avLst/>
              <a:gdLst/>
              <a:ahLst/>
              <a:cxnLst/>
              <a:rect l="l" t="t" r="r" b="b"/>
              <a:pathLst>
                <a:path w="7002" h="3797" extrusionOk="0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5"/>
            <p:cNvSpPr/>
            <p:nvPr/>
          </p:nvSpPr>
          <p:spPr>
            <a:xfrm rot="543534">
              <a:off x="6038724" y="-3213684"/>
              <a:ext cx="8294047" cy="4467771"/>
            </a:xfrm>
            <a:custGeom>
              <a:avLst/>
              <a:gdLst/>
              <a:ahLst/>
              <a:cxnLst/>
              <a:rect l="l" t="t" r="r" b="b"/>
              <a:pathLst>
                <a:path w="8039" h="4331" extrusionOk="0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5"/>
            <p:cNvSpPr/>
            <p:nvPr/>
          </p:nvSpPr>
          <p:spPr>
            <a:xfrm rot="543533">
              <a:off x="4772959" y="331769"/>
              <a:ext cx="873538" cy="646053"/>
            </a:xfrm>
            <a:custGeom>
              <a:avLst/>
              <a:gdLst/>
              <a:ahLst/>
              <a:cxnLst/>
              <a:rect l="l" t="t" r="r" b="b"/>
              <a:pathLst>
                <a:path w="847" h="626" extrusionOk="0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5"/>
            <p:cNvSpPr/>
            <p:nvPr/>
          </p:nvSpPr>
          <p:spPr>
            <a:xfrm rot="543539">
              <a:off x="4217351" y="711088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1" h="392" extrusionOk="0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15"/>
            <p:cNvSpPr/>
            <p:nvPr/>
          </p:nvSpPr>
          <p:spPr>
            <a:xfrm rot="543534">
              <a:off x="14679829" y="-2725490"/>
              <a:ext cx="404922" cy="404919"/>
            </a:xfrm>
            <a:custGeom>
              <a:avLst/>
              <a:gdLst/>
              <a:ahLst/>
              <a:cxnLst/>
              <a:rect l="l" t="t" r="r" b="b"/>
              <a:pathLst>
                <a:path w="392" h="391" extrusionOk="0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4709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15"/>
            <p:cNvSpPr/>
            <p:nvPr/>
          </p:nvSpPr>
          <p:spPr>
            <a:xfrm rot="543537">
              <a:off x="10536147" y="-335652"/>
              <a:ext cx="2274835" cy="1369450"/>
            </a:xfrm>
            <a:custGeom>
              <a:avLst/>
              <a:gdLst/>
              <a:ahLst/>
              <a:cxnLst/>
              <a:rect l="l" t="t" r="r" b="b"/>
              <a:pathLst>
                <a:path w="2207" h="1327" extrusionOk="0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15"/>
            <p:cNvSpPr/>
            <p:nvPr/>
          </p:nvSpPr>
          <p:spPr>
            <a:xfrm rot="543537">
              <a:off x="2436734" y="43441"/>
              <a:ext cx="591458" cy="500464"/>
            </a:xfrm>
            <a:custGeom>
              <a:avLst/>
              <a:gdLst/>
              <a:ahLst/>
              <a:cxnLst/>
              <a:rect l="l" t="t" r="r" b="b"/>
              <a:pathLst>
                <a:path w="573" h="484" extrusionOk="0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0" name="Google Shape;290;p15"/>
          <p:cNvGrpSpPr/>
          <p:nvPr/>
        </p:nvGrpSpPr>
        <p:grpSpPr>
          <a:xfrm>
            <a:off x="-2609258" y="4947392"/>
            <a:ext cx="15176508" cy="5377809"/>
            <a:chOff x="-2609258" y="4856368"/>
            <a:chExt cx="15176508" cy="5377809"/>
          </a:xfrm>
        </p:grpSpPr>
        <p:grpSp>
          <p:nvGrpSpPr>
            <p:cNvPr id="291" name="Google Shape;291;p15"/>
            <p:cNvGrpSpPr/>
            <p:nvPr/>
          </p:nvGrpSpPr>
          <p:grpSpPr>
            <a:xfrm>
              <a:off x="-2609258" y="4856368"/>
              <a:ext cx="15176508" cy="5377809"/>
              <a:chOff x="-2609258" y="4856368"/>
              <a:chExt cx="15176508" cy="5377809"/>
            </a:xfrm>
          </p:grpSpPr>
          <p:sp>
            <p:nvSpPr>
              <p:cNvPr id="292" name="Google Shape;292;p15"/>
              <p:cNvSpPr/>
              <p:nvPr/>
            </p:nvSpPr>
            <p:spPr>
              <a:xfrm rot="-10230462">
                <a:off x="4650592" y="6327330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3" name="Google Shape;293;p15"/>
              <p:cNvSpPr/>
              <p:nvPr/>
            </p:nvSpPr>
            <p:spPr>
              <a:xfrm rot="-10230455">
                <a:off x="10881400" y="6141214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4" name="Google Shape;294;p15"/>
              <p:cNvSpPr/>
              <p:nvPr/>
            </p:nvSpPr>
            <p:spPr>
              <a:xfrm rot="-10230466">
                <a:off x="5431353" y="6515409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5"/>
              <p:cNvSpPr/>
              <p:nvPr/>
            </p:nvSpPr>
            <p:spPr>
              <a:xfrm rot="-10230462">
                <a:off x="11606437" y="6832104"/>
                <a:ext cx="418400" cy="348532"/>
              </a:xfrm>
              <a:custGeom>
                <a:avLst/>
                <a:gdLst/>
                <a:ahLst/>
                <a:cxnLst/>
                <a:rect l="l" t="t" r="r" b="b"/>
                <a:pathLst>
                  <a:path w="574" h="482" extrusionOk="0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5"/>
              <p:cNvSpPr/>
              <p:nvPr/>
            </p:nvSpPr>
            <p:spPr>
              <a:xfrm rot="-10230462">
                <a:off x="12128623" y="6722491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5"/>
              <p:cNvSpPr/>
              <p:nvPr/>
            </p:nvSpPr>
            <p:spPr>
              <a:xfrm rot="-10230462">
                <a:off x="4897036" y="8934284"/>
                <a:ext cx="286444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5"/>
              <p:cNvSpPr/>
              <p:nvPr/>
            </p:nvSpPr>
            <p:spPr>
              <a:xfrm rot="-10230462">
                <a:off x="4950089" y="5384856"/>
                <a:ext cx="5899450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39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9" name="Google Shape;299;p15"/>
              <p:cNvSpPr/>
              <p:nvPr/>
            </p:nvSpPr>
            <p:spPr>
              <a:xfrm rot="-10230455">
                <a:off x="6276581" y="6249359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0" name="Google Shape;300;p15"/>
              <p:cNvSpPr/>
              <p:nvPr/>
            </p:nvSpPr>
            <p:spPr>
              <a:xfrm rot="-10230459">
                <a:off x="4108581" y="7789123"/>
                <a:ext cx="553577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8" h="574" extrusionOk="0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1" name="Google Shape;301;p15"/>
              <p:cNvSpPr/>
              <p:nvPr/>
            </p:nvSpPr>
            <p:spPr>
              <a:xfrm rot="-10230466">
                <a:off x="5737732" y="557083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2" name="Google Shape;302;p15"/>
              <p:cNvSpPr/>
              <p:nvPr/>
            </p:nvSpPr>
            <p:spPr>
              <a:xfrm rot="-10230463">
                <a:off x="4840522" y="7961449"/>
                <a:ext cx="617946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5"/>
              <p:cNvSpPr/>
              <p:nvPr/>
            </p:nvSpPr>
            <p:spPr>
              <a:xfrm rot="-10230461">
                <a:off x="4440513" y="8216642"/>
                <a:ext cx="286442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1" extrusionOk="0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5"/>
              <p:cNvSpPr/>
              <p:nvPr/>
            </p:nvSpPr>
            <p:spPr>
              <a:xfrm rot="-10230461">
                <a:off x="11891223" y="5943648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2" extrusionOk="0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5"/>
              <p:cNvSpPr/>
              <p:nvPr/>
            </p:nvSpPr>
            <p:spPr>
              <a:xfrm rot="-10230462">
                <a:off x="-2422179" y="5388393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5"/>
              <p:cNvSpPr/>
              <p:nvPr/>
            </p:nvSpPr>
            <p:spPr>
              <a:xfrm rot="-10230462">
                <a:off x="79403" y="6016862"/>
                <a:ext cx="5899450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5" h="4240" extrusionOk="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5"/>
              <p:cNvSpPr/>
              <p:nvPr/>
            </p:nvSpPr>
            <p:spPr>
              <a:xfrm rot="-10230455">
                <a:off x="-1874013" y="8332012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5"/>
              <p:cNvSpPr/>
              <p:nvPr/>
            </p:nvSpPr>
            <p:spPr>
              <a:xfrm rot="-10230466">
                <a:off x="-736297" y="6695655"/>
                <a:ext cx="5902679" cy="3072843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39" extrusionOk="0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5"/>
              <p:cNvSpPr/>
              <p:nvPr/>
            </p:nvSpPr>
            <p:spPr>
              <a:xfrm rot="-10230454">
                <a:off x="5450840" y="6868223"/>
                <a:ext cx="753122" cy="51800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13" extrusionOk="0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5"/>
              <p:cNvSpPr/>
              <p:nvPr/>
            </p:nvSpPr>
            <p:spPr>
              <a:xfrm rot="-10230461">
                <a:off x="-1269817" y="9108201"/>
                <a:ext cx="286442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1" h="392" extrusionOk="0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5"/>
              <p:cNvSpPr/>
              <p:nvPr/>
            </p:nvSpPr>
            <p:spPr>
              <a:xfrm rot="-10230462">
                <a:off x="-517327" y="5651289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7" extrusionOk="0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5"/>
              <p:cNvSpPr/>
              <p:nvPr/>
            </p:nvSpPr>
            <p:spPr>
              <a:xfrm rot="-10230463">
                <a:off x="4878885" y="5818248"/>
                <a:ext cx="617946" cy="450853"/>
              </a:xfrm>
              <a:custGeom>
                <a:avLst/>
                <a:gdLst/>
                <a:ahLst/>
                <a:cxnLst/>
                <a:rect l="l" t="t" r="r" b="b"/>
                <a:pathLst>
                  <a:path w="848" h="620" extrusionOk="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5"/>
              <p:cNvSpPr/>
              <p:nvPr/>
            </p:nvSpPr>
            <p:spPr>
              <a:xfrm rot="-10230454">
                <a:off x="6324692" y="6684568"/>
                <a:ext cx="553576" cy="415681"/>
              </a:xfrm>
              <a:custGeom>
                <a:avLst/>
                <a:gdLst/>
                <a:ahLst/>
                <a:cxnLst/>
                <a:rect l="l" t="t" r="r" b="b"/>
                <a:pathLst>
                  <a:path w="757" h="575" extrusionOk="0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5"/>
              <p:cNvSpPr/>
              <p:nvPr/>
            </p:nvSpPr>
            <p:spPr>
              <a:xfrm rot="-10230462">
                <a:off x="-637626" y="5261737"/>
                <a:ext cx="5139895" cy="2695529"/>
              </a:xfrm>
              <a:custGeom>
                <a:avLst/>
                <a:gdLst/>
                <a:ahLst/>
                <a:cxnLst/>
                <a:rect l="l" t="t" r="r" b="b"/>
                <a:pathLst>
                  <a:path w="7042" h="3718" extrusionOk="0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5"/>
              <p:cNvSpPr/>
              <p:nvPr/>
            </p:nvSpPr>
            <p:spPr>
              <a:xfrm rot="-10230466">
                <a:off x="-1740328" y="6146634"/>
                <a:ext cx="5902679" cy="3076039"/>
              </a:xfrm>
              <a:custGeom>
                <a:avLst/>
                <a:gdLst/>
                <a:ahLst/>
                <a:cxnLst/>
                <a:rect l="l" t="t" r="r" b="b"/>
                <a:pathLst>
                  <a:path w="8086" h="4240" extrusionOk="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5"/>
              <p:cNvSpPr/>
              <p:nvPr/>
            </p:nvSpPr>
            <p:spPr>
              <a:xfrm rot="-10230455">
                <a:off x="4438694" y="6377756"/>
                <a:ext cx="621163" cy="450856"/>
              </a:xfrm>
              <a:custGeom>
                <a:avLst/>
                <a:gdLst/>
                <a:ahLst/>
                <a:cxnLst/>
                <a:rect l="l" t="t" r="r" b="b"/>
                <a:pathLst>
                  <a:path w="849" h="620" extrusionOk="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5"/>
              <p:cNvSpPr/>
              <p:nvPr/>
            </p:nvSpPr>
            <p:spPr>
              <a:xfrm rot="-10230461">
                <a:off x="5173424" y="6288836"/>
                <a:ext cx="283226" cy="284583"/>
              </a:xfrm>
              <a:custGeom>
                <a:avLst/>
                <a:gdLst/>
                <a:ahLst/>
                <a:cxnLst/>
                <a:rect l="l" t="t" r="r" b="b"/>
                <a:pathLst>
                  <a:path w="390" h="391" extrusionOk="0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5"/>
              <p:cNvSpPr/>
              <p:nvPr/>
            </p:nvSpPr>
            <p:spPr>
              <a:xfrm rot="-10230462">
                <a:off x="-2277819" y="8564986"/>
                <a:ext cx="286444" cy="284581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91" extrusionOk="0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5"/>
              <p:cNvSpPr/>
              <p:nvPr/>
            </p:nvSpPr>
            <p:spPr>
              <a:xfrm rot="-10230455">
                <a:off x="7014177" y="6035121"/>
                <a:ext cx="1618889" cy="946474"/>
              </a:xfrm>
              <a:custGeom>
                <a:avLst/>
                <a:gdLst/>
                <a:ahLst/>
                <a:cxnLst/>
                <a:rect l="l" t="t" r="r" b="b"/>
                <a:pathLst>
                  <a:path w="2217" h="1304" extrusionOk="0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4709"/>
                </a:scheme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0" name="Google Shape;320;p15"/>
            <p:cNvSpPr/>
            <p:nvPr/>
          </p:nvSpPr>
          <p:spPr>
            <a:xfrm rot="-10230455">
              <a:off x="-681428" y="5853774"/>
              <a:ext cx="1618889" cy="946474"/>
            </a:xfrm>
            <a:custGeom>
              <a:avLst/>
              <a:gdLst/>
              <a:ahLst/>
              <a:cxnLst/>
              <a:rect l="l" t="t" r="r" b="b"/>
              <a:pathLst>
                <a:path w="2217" h="1304" extrusionOk="0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4709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5" name="Google Shape;325;p15"/>
          <p:cNvSpPr/>
          <p:nvPr/>
        </p:nvSpPr>
        <p:spPr>
          <a:xfrm rot="-10230461">
            <a:off x="959581" y="372227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5"/>
          <p:cNvSpPr/>
          <p:nvPr/>
        </p:nvSpPr>
        <p:spPr>
          <a:xfrm rot="-10230461">
            <a:off x="959582" y="4456123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FF99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323;p15">
            <a:extLst>
              <a:ext uri="{FF2B5EF4-FFF2-40B4-BE49-F238E27FC236}">
                <a16:creationId xmlns:a16="http://schemas.microsoft.com/office/drawing/2014/main" id="{E126587F-5661-417E-9ED0-71101A1247DD}"/>
              </a:ext>
            </a:extLst>
          </p:cNvPr>
          <p:cNvSpPr txBox="1"/>
          <p:nvPr/>
        </p:nvSpPr>
        <p:spPr>
          <a:xfrm>
            <a:off x="1306073" y="1550202"/>
            <a:ext cx="11821917" cy="647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b="1" i="1" dirty="0" err="1">
                <a:solidFill>
                  <a:schemeClr val="dk1"/>
                </a:solidFill>
              </a:rPr>
              <a:t>y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= k ⇒ </a:t>
            </a:r>
            <a:r>
              <a:rPr lang="en-US" sz="2200" b="1" i="1" dirty="0" err="1">
                <a:solidFill>
                  <a:schemeClr val="dk1"/>
                </a:solidFill>
              </a:rPr>
              <a:t>r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W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⋀ </a:t>
            </a:r>
            <a:r>
              <a:rPr lang="en-US" sz="2200" b="1" i="1" dirty="0" err="1">
                <a:solidFill>
                  <a:schemeClr val="dk1"/>
                </a:solidFill>
              </a:rPr>
              <a:t>t</a:t>
            </a:r>
            <a:r>
              <a:rPr lang="en-US" sz="2200" b="1" i="1" baseline="-25000" dirty="0" err="1">
                <a:solidFill>
                  <a:schemeClr val="dk1"/>
                </a:solidFill>
              </a:rPr>
              <a:t>i</a:t>
            </a:r>
            <a:r>
              <a:rPr lang="en-US" sz="2200" dirty="0">
                <a:solidFill>
                  <a:schemeClr val="dk1"/>
                </a:solidFill>
              </a:rPr>
              <a:t> ≤ </a:t>
            </a:r>
            <a:r>
              <a:rPr lang="en-US" sz="2200" b="1" i="1" dirty="0">
                <a:solidFill>
                  <a:schemeClr val="dk1"/>
                </a:solidFill>
              </a:rPr>
              <a:t>H</a:t>
            </a:r>
            <a:r>
              <a:rPr lang="en-US" sz="2200" b="1" i="1" baseline="-25000" dirty="0">
                <a:solidFill>
                  <a:schemeClr val="dk1"/>
                </a:solidFill>
              </a:rPr>
              <a:t>i</a:t>
            </a:r>
            <a:r>
              <a:rPr lang="en-US" sz="2200" b="1" i="1" dirty="0">
                <a:solidFill>
                  <a:schemeClr val="dk1"/>
                </a:solidFill>
              </a:rPr>
              <a:t>  						</a:t>
            </a:r>
            <a:r>
              <a:rPr lang="en-US" sz="2200" b="1" dirty="0">
                <a:solidFill>
                  <a:schemeClr val="dk1"/>
                </a:solidFill>
              </a:rPr>
              <a:t>(4)</a:t>
            </a:r>
            <a:endParaRPr sz="2200" dirty="0">
              <a:solidFill>
                <a:schemeClr val="dk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/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>
                  <a:lnSpc>
                    <a:spcPct val="163636"/>
                  </a:lnSpc>
                </a:pPr>
                <a:r>
                  <a:rPr lang="en-US" sz="2200" b="1" i="1" dirty="0" err="1">
                    <a:solidFill>
                      <a:schemeClr val="dk1"/>
                    </a:solidFill>
                  </a:rPr>
                  <a:t>p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ik</a:t>
                </a:r>
                <a:r>
                  <a:rPr lang="en-US" sz="2200" b="1" i="1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dirty="0">
                    <a:solidFill>
                      <a:schemeClr val="dk1"/>
                    </a:solidFill>
                  </a:rPr>
                  <a:t>=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y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i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k; To MIP: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ar-AE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ar-AE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𝒊𝒌</m:t>
                        </m:r>
                      </m:sub>
                    </m:sSub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r>
                  <a:rPr lang="ar-AE" sz="2200" b="1" dirty="0">
                    <a:solidFill>
                      <a:schemeClr val="dk1"/>
                    </a:solidFill>
                  </a:rPr>
                  <a:t> 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				(5)</a:t>
                </a:r>
                <a:endParaRPr lang="ar-AE"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0" name="Google Shape;326;p15">
                <a:extLst>
                  <a:ext uri="{FF2B5EF4-FFF2-40B4-BE49-F238E27FC236}">
                    <a16:creationId xmlns:a16="http://schemas.microsoft.com/office/drawing/2014/main" id="{94C00C27-6319-4496-8C87-22289E015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1969" y="3476156"/>
                <a:ext cx="12337423" cy="647509"/>
              </a:xfrm>
              <a:prstGeom prst="rect">
                <a:avLst/>
              </a:prstGeom>
              <a:blipFill>
                <a:blip r:embed="rId4"/>
                <a:stretch>
                  <a:fillRect l="-642" b="-849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/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r>
                  <a:rPr lang="en-US" sz="2200" dirty="0">
                    <a:solidFill>
                      <a:schemeClr val="dk1"/>
                    </a:solidFill>
                  </a:rPr>
                  <a:t> ≥ 1 ⇒ </a:t>
                </a:r>
                <a:r>
                  <a:rPr lang="en-US" sz="2200" b="1" i="1" dirty="0" err="1">
                    <a:solidFill>
                      <a:schemeClr val="dk1"/>
                    </a:solidFill>
                  </a:rPr>
                  <a:t>u</a:t>
                </a:r>
                <a:r>
                  <a:rPr lang="en-US" sz="2200" b="1" i="1" baseline="-25000" dirty="0" err="1">
                    <a:solidFill>
                      <a:schemeClr val="dk1"/>
                    </a:solidFill>
                  </a:rPr>
                  <a:t>k</a:t>
                </a:r>
                <a:r>
                  <a:rPr lang="en-US" sz="2200" dirty="0">
                    <a:solidFill>
                      <a:schemeClr val="dk1"/>
                    </a:solidFill>
                  </a:rPr>
                  <a:t> = 1  							</a:t>
                </a:r>
                <a:r>
                  <a:rPr lang="en-US" sz="2200" b="1" dirty="0">
                    <a:solidFill>
                      <a:schemeClr val="dk1"/>
                    </a:solidFill>
                  </a:rPr>
                  <a:t>(6)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1" name="Google Shape;328;p15">
                <a:extLst>
                  <a:ext uri="{FF2B5EF4-FFF2-40B4-BE49-F238E27FC236}">
                    <a16:creationId xmlns:a16="http://schemas.microsoft.com/office/drawing/2014/main" id="{68D49303-90A9-4E70-9E73-3970FBB9E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1883" y="4196758"/>
                <a:ext cx="11245281" cy="647509"/>
              </a:xfrm>
              <a:prstGeom prst="rect">
                <a:avLst/>
              </a:prstGeom>
              <a:blipFill>
                <a:blip r:embed="rId5"/>
                <a:stretch>
                  <a:fillRect l="-3796" t="-60748" b="-1149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/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lnSpc>
                    <a:spcPct val="163636"/>
                  </a:lnSpc>
                </a:pPr>
                <a:r>
                  <a:rPr lang="en-US" sz="2200" b="1" dirty="0">
                    <a:solidFill>
                      <a:schemeClr val="dk1"/>
                    </a:solidFill>
                  </a:rPr>
                  <a:t>To MIP:  S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200" b="1" i="1" dirty="0">
                            <a:solidFill>
                              <a:schemeClr val="dk1"/>
                            </a:solidFill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2200" b="1" i="1" baseline="-25000" dirty="0">
                            <a:solidFill>
                              <a:schemeClr val="dk1"/>
                            </a:solidFill>
                          </a:rPr>
                          <m:t>ik</m:t>
                        </m:r>
                      </m:e>
                    </m:nary>
                  </m:oMath>
                </a14:m>
                <a:endParaRPr lang="en-US" sz="2200" b="1" i="1" dirty="0">
                  <a:solidFill>
                    <a:schemeClr val="dk1"/>
                  </a:solidFill>
                </a:endParaRPr>
              </a:p>
              <a:p>
                <a:pPr lvl="0">
                  <a:lnSpc>
                    <a:spcPct val="163636"/>
                  </a:lnSpc>
                </a:pPr>
                <a14:m>
                  <m:oMath xmlns:m="http://schemas.openxmlformats.org/officeDocument/2006/math"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</m:d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𝑺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𝑴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sz="2200" b="1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sz="2200" b="1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sz="2200" b="1" dirty="0">
                    <a:solidFill>
                      <a:schemeClr val="dk1"/>
                    </a:solidFill>
                  </a:rPr>
                  <a:t> </a:t>
                </a:r>
                <a:endParaRPr sz="2200" b="1" dirty="0">
                  <a:solidFill>
                    <a:schemeClr val="dk1"/>
                  </a:solidFill>
                </a:endParaRPr>
              </a:p>
            </p:txBody>
          </p:sp>
        </mc:Choice>
        <mc:Fallback xmlns="">
          <p:sp>
            <p:nvSpPr>
              <p:cNvPr id="82" name="Google Shape;328;p15">
                <a:extLst>
                  <a:ext uri="{FF2B5EF4-FFF2-40B4-BE49-F238E27FC236}">
                    <a16:creationId xmlns:a16="http://schemas.microsoft.com/office/drawing/2014/main" id="{B828660F-C335-47CF-A62F-7CD1AD753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754" y="4877089"/>
                <a:ext cx="11245281" cy="1202725"/>
              </a:xfrm>
              <a:prstGeom prst="rect">
                <a:avLst/>
              </a:prstGeom>
              <a:blipFill>
                <a:blip r:embed="rId7"/>
                <a:stretch>
                  <a:fillRect l="-705" t="-32995" b="-167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Google Shape;325;p15">
            <a:extLst>
              <a:ext uri="{FF2B5EF4-FFF2-40B4-BE49-F238E27FC236}">
                <a16:creationId xmlns:a16="http://schemas.microsoft.com/office/drawing/2014/main" id="{2DE91B50-4F89-43A5-A1F4-4F90E1F18C0E}"/>
              </a:ext>
            </a:extLst>
          </p:cNvPr>
          <p:cNvSpPr/>
          <p:nvPr/>
        </p:nvSpPr>
        <p:spPr>
          <a:xfrm rot="-10230461">
            <a:off x="959581" y="1822591"/>
            <a:ext cx="283226" cy="284583"/>
          </a:xfrm>
          <a:custGeom>
            <a:avLst/>
            <a:gdLst/>
            <a:ahLst/>
            <a:cxnLst/>
            <a:rect l="l" t="t" r="r" b="b"/>
            <a:pathLst>
              <a:path w="390" h="391" extrusionOk="0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6438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TextBox 260">
            <a:extLst>
              <a:ext uri="{FF2B5EF4-FFF2-40B4-BE49-F238E27FC236}">
                <a16:creationId xmlns:a16="http://schemas.microsoft.com/office/drawing/2014/main" id="{15DCE0AE-DD91-E64A-BB07-5370779912EB}"/>
              </a:ext>
            </a:extLst>
          </p:cNvPr>
          <p:cNvSpPr txBox="1"/>
          <p:nvPr/>
        </p:nvSpPr>
        <p:spPr>
          <a:xfrm>
            <a:off x="2617494" y="4364143"/>
            <a:ext cx="7137970" cy="44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Ok, I got “</a:t>
            </a:r>
            <a:r>
              <a:rPr lang="en-US" sz="20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”, but what is “</a:t>
            </a:r>
            <a:r>
              <a:rPr lang="en-US" sz="2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</a:t>
            </a:r>
            <a:r>
              <a:rPr lang="en-US" sz="20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”?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617495" y="2126450"/>
            <a:ext cx="71568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Introduction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 dirty="0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4" name="TextBox 260">
            <a:extLst>
              <a:ext uri="{FF2B5EF4-FFF2-40B4-BE49-F238E27FC236}">
                <a16:creationId xmlns:a16="http://schemas.microsoft.com/office/drawing/2014/main" id="{F842E8D9-4D6F-415C-A4E9-17BBE900F7FB}"/>
              </a:ext>
            </a:extLst>
          </p:cNvPr>
          <p:cNvSpPr txBox="1"/>
          <p:nvPr/>
        </p:nvSpPr>
        <p:spPr>
          <a:xfrm>
            <a:off x="2617494" y="3562126"/>
            <a:ext cx="713796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General </a:t>
            </a:r>
            <a:r>
              <a:rPr lang="en-US" sz="35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2D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</a:t>
            </a:r>
            <a:r>
              <a:rPr lang="en-US" sz="35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Bin Packing </a:t>
            </a:r>
            <a:r>
              <a:rPr lang="en-US" sz="35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1607833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42437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Items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563029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 lot of “</a:t>
            </a:r>
            <a:r>
              <a:rPr lang="en-US" sz="2400" dirty="0">
                <a:solidFill>
                  <a:srgbClr val="FF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rectangle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” items,    generally in different </a:t>
            </a:r>
            <a:r>
              <a:rPr lang="en-US" sz="2400" dirty="0">
                <a:highlight>
                  <a:srgbClr val="0000FF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need to transport them </a:t>
            </a:r>
            <a:r>
              <a:rPr lang="en-US" sz="2400" dirty="0">
                <a:highlight>
                  <a:srgbClr val="00808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all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Don’t disappoint our customers.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95" name="Hình chữ nhật 94">
            <a:extLst>
              <a:ext uri="{FF2B5EF4-FFF2-40B4-BE49-F238E27FC236}">
                <a16:creationId xmlns:a16="http://schemas.microsoft.com/office/drawing/2014/main" id="{D2C5CBB1-A030-4865-AC6C-DECB3F921A9A}"/>
              </a:ext>
            </a:extLst>
          </p:cNvPr>
          <p:cNvSpPr/>
          <p:nvPr/>
        </p:nvSpPr>
        <p:spPr>
          <a:xfrm>
            <a:off x="4959755" y="2451167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Hình chữ nhật 95">
            <a:extLst>
              <a:ext uri="{FF2B5EF4-FFF2-40B4-BE49-F238E27FC236}">
                <a16:creationId xmlns:a16="http://schemas.microsoft.com/office/drawing/2014/main" id="{1D5780B6-3D90-48FD-830F-0AD0E5DCB2F4}"/>
              </a:ext>
            </a:extLst>
          </p:cNvPr>
          <p:cNvSpPr/>
          <p:nvPr/>
        </p:nvSpPr>
        <p:spPr>
          <a:xfrm rot="5400000">
            <a:off x="3514437" y="376573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Hình chữ nhật 96">
            <a:extLst>
              <a:ext uri="{FF2B5EF4-FFF2-40B4-BE49-F238E27FC236}">
                <a16:creationId xmlns:a16="http://schemas.microsoft.com/office/drawing/2014/main" id="{886A189E-9F52-4312-B649-24E4805B005D}"/>
              </a:ext>
            </a:extLst>
          </p:cNvPr>
          <p:cNvSpPr/>
          <p:nvPr/>
        </p:nvSpPr>
        <p:spPr>
          <a:xfrm>
            <a:off x="1322155" y="4673591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Hình chữ nhật 97">
            <a:extLst>
              <a:ext uri="{FF2B5EF4-FFF2-40B4-BE49-F238E27FC236}">
                <a16:creationId xmlns:a16="http://schemas.microsoft.com/office/drawing/2014/main" id="{BBAC49D6-44D3-4338-BBB4-09F9DC0BAA15}"/>
              </a:ext>
            </a:extLst>
          </p:cNvPr>
          <p:cNvSpPr/>
          <p:nvPr/>
        </p:nvSpPr>
        <p:spPr>
          <a:xfrm rot="5400000">
            <a:off x="3978071" y="374275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Hình chữ nhật 98">
            <a:extLst>
              <a:ext uri="{FF2B5EF4-FFF2-40B4-BE49-F238E27FC236}">
                <a16:creationId xmlns:a16="http://schemas.microsoft.com/office/drawing/2014/main" id="{C9A5B71B-DE09-46DB-8DDE-38B921A61816}"/>
              </a:ext>
            </a:extLst>
          </p:cNvPr>
          <p:cNvSpPr/>
          <p:nvPr/>
        </p:nvSpPr>
        <p:spPr>
          <a:xfrm rot="5400000">
            <a:off x="266812" y="2205990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A6702D3C-3DCC-44AD-9D6D-82E7E3E42804}"/>
              </a:ext>
            </a:extLst>
          </p:cNvPr>
          <p:cNvSpPr/>
          <p:nvPr/>
        </p:nvSpPr>
        <p:spPr>
          <a:xfrm>
            <a:off x="2550088" y="2250925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350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CBC62BBF-8F6B-B84E-B07E-E9DDA29A6BB0}"/>
              </a:ext>
            </a:extLst>
          </p:cNvPr>
          <p:cNvSpPr txBox="1"/>
          <p:nvPr/>
        </p:nvSpPr>
        <p:spPr>
          <a:xfrm>
            <a:off x="6677527" y="153343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Cars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12D8DD-E2FB-B740-8A0E-F52E42852FF7}"/>
              </a:ext>
            </a:extLst>
          </p:cNvPr>
          <p:cNvSpPr txBox="1"/>
          <p:nvPr/>
        </p:nvSpPr>
        <p:spPr>
          <a:xfrm>
            <a:off x="6677526" y="2672089"/>
            <a:ext cx="5192170" cy="20849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have no car, so we rent some.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can </a:t>
            </a: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if we don’t use a car.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general, the cars have different </a:t>
            </a:r>
            <a:r>
              <a:rPr lang="en-US" sz="2400" dirty="0">
                <a:highlight>
                  <a:srgbClr val="0000FF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sizes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and </a:t>
            </a:r>
            <a:r>
              <a:rPr lang="en-US" sz="2400" dirty="0">
                <a:highlight>
                  <a:srgbClr val="80800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costs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.</a:t>
            </a:r>
          </a:p>
        </p:txBody>
      </p:sp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  <a:endCxn id="86" idx="0"/>
          </p:cNvCxnSpPr>
          <p:nvPr/>
        </p:nvCxnSpPr>
        <p:spPr>
          <a:xfrm rot="16200000" flipH="1">
            <a:off x="5368794" y="4596269"/>
            <a:ext cx="1140430" cy="70865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5281202" y="5520811"/>
            <a:ext cx="2024268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Seriously?</a:t>
            </a:r>
          </a:p>
        </p:txBody>
      </p:sp>
      <p:sp>
        <p:nvSpPr>
          <p:cNvPr id="100" name="Hình chữ nhật 99">
            <a:extLst>
              <a:ext uri="{FF2B5EF4-FFF2-40B4-BE49-F238E27FC236}">
                <a16:creationId xmlns:a16="http://schemas.microsoft.com/office/drawing/2014/main" id="{C035D134-4EDA-4F1F-B0C6-4A161959E8E3}"/>
              </a:ext>
            </a:extLst>
          </p:cNvPr>
          <p:cNvSpPr/>
          <p:nvPr/>
        </p:nvSpPr>
        <p:spPr>
          <a:xfrm>
            <a:off x="436345" y="1047891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Hình chữ nhật 100">
            <a:extLst>
              <a:ext uri="{FF2B5EF4-FFF2-40B4-BE49-F238E27FC236}">
                <a16:creationId xmlns:a16="http://schemas.microsoft.com/office/drawing/2014/main" id="{9D88F054-DA20-439B-A7FF-24A9D3FF816C}"/>
              </a:ext>
            </a:extLst>
          </p:cNvPr>
          <p:cNvSpPr/>
          <p:nvPr/>
        </p:nvSpPr>
        <p:spPr>
          <a:xfrm>
            <a:off x="3865420" y="1043809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Hình chữ nhật 101">
            <a:extLst>
              <a:ext uri="{FF2B5EF4-FFF2-40B4-BE49-F238E27FC236}">
                <a16:creationId xmlns:a16="http://schemas.microsoft.com/office/drawing/2014/main" id="{B6178378-0A64-4CFF-AE88-DBC0F3A52E20}"/>
              </a:ext>
            </a:extLst>
          </p:cNvPr>
          <p:cNvSpPr/>
          <p:nvPr/>
        </p:nvSpPr>
        <p:spPr>
          <a:xfrm>
            <a:off x="436345" y="4716747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Hình chữ nhật 102">
            <a:extLst>
              <a:ext uri="{FF2B5EF4-FFF2-40B4-BE49-F238E27FC236}">
                <a16:creationId xmlns:a16="http://schemas.microsoft.com/office/drawing/2014/main" id="{BCF941A0-EFC7-4CB0-B8E1-0F86B4168A09}"/>
              </a:ext>
            </a:extLst>
          </p:cNvPr>
          <p:cNvSpPr/>
          <p:nvPr/>
        </p:nvSpPr>
        <p:spPr>
          <a:xfrm>
            <a:off x="3512541" y="3558944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6" name="TextBox 12">
            <a:extLst>
              <a:ext uri="{FF2B5EF4-FFF2-40B4-BE49-F238E27FC236}">
                <a16:creationId xmlns:a16="http://schemas.microsoft.com/office/drawing/2014/main" id="{3FD4F59B-4AB6-4031-9B97-F009B04855A5}"/>
              </a:ext>
            </a:extLst>
          </p:cNvPr>
          <p:cNvSpPr txBox="1"/>
          <p:nvPr/>
        </p:nvSpPr>
        <p:spPr>
          <a:xfrm>
            <a:off x="821383" y="23470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97" name="TextBox 12">
            <a:extLst>
              <a:ext uri="{FF2B5EF4-FFF2-40B4-BE49-F238E27FC236}">
                <a16:creationId xmlns:a16="http://schemas.microsoft.com/office/drawing/2014/main" id="{7B0BA691-7611-442B-BE80-AAD680A62CC9}"/>
              </a:ext>
            </a:extLst>
          </p:cNvPr>
          <p:cNvSpPr txBox="1"/>
          <p:nvPr/>
        </p:nvSpPr>
        <p:spPr>
          <a:xfrm>
            <a:off x="3728308" y="186356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8" name="TextBox 12">
            <a:extLst>
              <a:ext uri="{FF2B5EF4-FFF2-40B4-BE49-F238E27FC236}">
                <a16:creationId xmlns:a16="http://schemas.microsoft.com/office/drawing/2014/main" id="{EF9DDD29-4146-42DC-9600-8A4948077A2C}"/>
              </a:ext>
            </a:extLst>
          </p:cNvPr>
          <p:cNvSpPr txBox="1"/>
          <p:nvPr/>
        </p:nvSpPr>
        <p:spPr>
          <a:xfrm>
            <a:off x="1977833" y="482919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792E8D24-E969-4C8B-B834-9A3130538930}"/>
              </a:ext>
            </a:extLst>
          </p:cNvPr>
          <p:cNvSpPr txBox="1"/>
          <p:nvPr/>
        </p:nvSpPr>
        <p:spPr>
          <a:xfrm>
            <a:off x="3716942" y="3709073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</p:spTree>
    <p:extLst>
      <p:ext uri="{BB962C8B-B14F-4D97-AF65-F5344CB8AC3E}">
        <p14:creationId xmlns:p14="http://schemas.microsoft.com/office/powerpoint/2010/main" val="1557720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6223980" y="843224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9653055" y="839142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6223980" y="4512080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9300176" y="3354277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10921768" y="4709524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10525866" y="5416333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7201808" y="863862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6251242" y="4533534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7084489" y="4541876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6252142" y="851990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8979603" y="1544172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7307946" y="2158928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6659722" y="2213310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9528957" y="1625269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9518657" y="3468724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7826860" y="464066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cxnSp>
        <p:nvCxnSpPr>
          <p:cNvPr id="104" name="Đường kết nối: Cong 103">
            <a:extLst>
              <a:ext uri="{FF2B5EF4-FFF2-40B4-BE49-F238E27FC236}">
                <a16:creationId xmlns:a16="http://schemas.microsoft.com/office/drawing/2014/main" id="{1667AEC4-DC5E-4CB8-B945-8E7C6BD60DB2}"/>
              </a:ext>
            </a:extLst>
          </p:cNvPr>
          <p:cNvCxnSpPr>
            <a:cxnSpLocks/>
            <a:stCxn id="123" idx="3"/>
            <a:endCxn id="73" idx="1"/>
          </p:cNvCxnSpPr>
          <p:nvPr/>
        </p:nvCxnSpPr>
        <p:spPr>
          <a:xfrm>
            <a:off x="4955873" y="2661277"/>
            <a:ext cx="1268107" cy="2235695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6" name="TextBox 12">
            <a:extLst>
              <a:ext uri="{FF2B5EF4-FFF2-40B4-BE49-F238E27FC236}">
                <a16:creationId xmlns:a16="http://schemas.microsoft.com/office/drawing/2014/main" id="{5B1D74FB-B240-4242-AD7F-39D90EAF3393}"/>
              </a:ext>
            </a:extLst>
          </p:cNvPr>
          <p:cNvSpPr txBox="1"/>
          <p:nvPr/>
        </p:nvSpPr>
        <p:spPr>
          <a:xfrm>
            <a:off x="6054651" y="5411582"/>
            <a:ext cx="4828809" cy="557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800" dirty="0">
                <a:solidFill>
                  <a:schemeClr val="bg1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  <p:sp>
        <p:nvSpPr>
          <p:cNvPr id="123" name="Hình chữ nhật 122">
            <a:extLst>
              <a:ext uri="{FF2B5EF4-FFF2-40B4-BE49-F238E27FC236}">
                <a16:creationId xmlns:a16="http://schemas.microsoft.com/office/drawing/2014/main" id="{B30C164E-B4B8-41B9-9EFB-E3BAD211DBB6}"/>
              </a:ext>
            </a:extLst>
          </p:cNvPr>
          <p:cNvSpPr/>
          <p:nvPr/>
        </p:nvSpPr>
        <p:spPr>
          <a:xfrm>
            <a:off x="4171105" y="2306030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Hình chữ nhật 125">
            <a:extLst>
              <a:ext uri="{FF2B5EF4-FFF2-40B4-BE49-F238E27FC236}">
                <a16:creationId xmlns:a16="http://schemas.microsoft.com/office/drawing/2014/main" id="{85981821-05CA-4B22-B68C-0C4BDBA74472}"/>
              </a:ext>
            </a:extLst>
          </p:cNvPr>
          <p:cNvSpPr/>
          <p:nvPr/>
        </p:nvSpPr>
        <p:spPr>
          <a:xfrm rot="5400000">
            <a:off x="2725787" y="231436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Hình chữ nhật 126">
            <a:extLst>
              <a:ext uri="{FF2B5EF4-FFF2-40B4-BE49-F238E27FC236}">
                <a16:creationId xmlns:a16="http://schemas.microsoft.com/office/drawing/2014/main" id="{181E0174-9E0C-4E45-A449-287DB76EEA90}"/>
              </a:ext>
            </a:extLst>
          </p:cNvPr>
          <p:cNvSpPr/>
          <p:nvPr/>
        </p:nvSpPr>
        <p:spPr>
          <a:xfrm>
            <a:off x="533505" y="4528454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Hình chữ nhật 127">
            <a:extLst>
              <a:ext uri="{FF2B5EF4-FFF2-40B4-BE49-F238E27FC236}">
                <a16:creationId xmlns:a16="http://schemas.microsoft.com/office/drawing/2014/main" id="{CFBC72DD-F5B4-4374-A4CA-FE2878B4F679}"/>
              </a:ext>
            </a:extLst>
          </p:cNvPr>
          <p:cNvSpPr/>
          <p:nvPr/>
        </p:nvSpPr>
        <p:spPr>
          <a:xfrm rot="5400000">
            <a:off x="3189421" y="3597621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Hình chữ nhật 128">
            <a:extLst>
              <a:ext uri="{FF2B5EF4-FFF2-40B4-BE49-F238E27FC236}">
                <a16:creationId xmlns:a16="http://schemas.microsoft.com/office/drawing/2014/main" id="{40588F81-740E-41D5-BF88-A1EC39C075C9}"/>
              </a:ext>
            </a:extLst>
          </p:cNvPr>
          <p:cNvSpPr/>
          <p:nvPr/>
        </p:nvSpPr>
        <p:spPr>
          <a:xfrm rot="5400000">
            <a:off x="-521838" y="2060853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Hình chữ nhật 129">
            <a:extLst>
              <a:ext uri="{FF2B5EF4-FFF2-40B4-BE49-F238E27FC236}">
                <a16:creationId xmlns:a16="http://schemas.microsoft.com/office/drawing/2014/main" id="{ACCC39F7-5262-46B7-93DB-000CB7AE4BD7}"/>
              </a:ext>
            </a:extLst>
          </p:cNvPr>
          <p:cNvSpPr/>
          <p:nvPr/>
        </p:nvSpPr>
        <p:spPr>
          <a:xfrm>
            <a:off x="1761438" y="2105788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4" name="Đường kết nối: Cong 133">
            <a:extLst>
              <a:ext uri="{FF2B5EF4-FFF2-40B4-BE49-F238E27FC236}">
                <a16:creationId xmlns:a16="http://schemas.microsoft.com/office/drawing/2014/main" id="{5B3C56DA-547F-4C38-A4A0-EF983868CF7C}"/>
              </a:ext>
            </a:extLst>
          </p:cNvPr>
          <p:cNvCxnSpPr>
            <a:cxnSpLocks/>
            <a:endCxn id="82" idx="1"/>
          </p:cNvCxnSpPr>
          <p:nvPr/>
        </p:nvCxnSpPr>
        <p:spPr>
          <a:xfrm>
            <a:off x="4335831" y="1686634"/>
            <a:ext cx="1916311" cy="327921"/>
          </a:xfrm>
          <a:prstGeom prst="curvedConnector3">
            <a:avLst>
              <a:gd name="adj1" fmla="val 50000"/>
            </a:avLst>
          </a:prstGeom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/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4000"/>
                  </a:lnSpc>
                </a:pPr>
                <a:r>
                  <a:rPr lang="en-US" sz="2800" dirty="0">
                    <a:solidFill>
                      <a:schemeClr val="bg1"/>
                    </a:solidFill>
                    <a:latin typeface="Oxygen" panose="02000503000000090004" pitchFamily="2" charset="77"/>
                    <a:ea typeface="Lato Light" panose="020F0502020204030203" pitchFamily="34" charset="0"/>
                    <a:cs typeface="Arima Madurai Light" pitchFamily="2" charset="77"/>
                  </a:rPr>
                  <a:t>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bg1"/>
                  </a:solidFill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38" name="TextBox 12">
                <a:extLst>
                  <a:ext uri="{FF2B5EF4-FFF2-40B4-BE49-F238E27FC236}">
                    <a16:creationId xmlns:a16="http://schemas.microsoft.com/office/drawing/2014/main" id="{51E6CFB9-E5A1-482D-9599-BC5D811F66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393" y="668470"/>
                <a:ext cx="2278317" cy="1070486"/>
              </a:xfrm>
              <a:prstGeom prst="rect">
                <a:avLst/>
              </a:prstGeom>
              <a:blipFill>
                <a:blip r:embed="rId2"/>
                <a:stretch>
                  <a:fillRect t="-2857" b="-15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765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>
            <a:extLst>
              <a:ext uri="{FF2B5EF4-FFF2-40B4-BE49-F238E27FC236}">
                <a16:creationId xmlns:a16="http://schemas.microsoft.com/office/drawing/2014/main" id="{77B522F2-FD62-5E4F-B526-ED97AA48817C}"/>
              </a:ext>
            </a:extLst>
          </p:cNvPr>
          <p:cNvGrpSpPr/>
          <p:nvPr/>
        </p:nvGrpSpPr>
        <p:grpSpPr>
          <a:xfrm>
            <a:off x="-1389153" y="-5444254"/>
            <a:ext cx="17041188" cy="6786207"/>
            <a:chOff x="-1389153" y="-5087209"/>
            <a:chExt cx="17041188" cy="6786207"/>
          </a:xfrm>
        </p:grpSpPr>
        <p:sp>
          <p:nvSpPr>
            <p:cNvPr id="430" name="Freeform 3">
              <a:extLst>
                <a:ext uri="{FF2B5EF4-FFF2-40B4-BE49-F238E27FC236}">
                  <a16:creationId xmlns:a16="http://schemas.microsoft.com/office/drawing/2014/main" id="{2E7DFAE0-0D74-BE4B-96A4-4320FA8DFD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1" name="Freeform 4">
              <a:extLst>
                <a:ext uri="{FF2B5EF4-FFF2-40B4-BE49-F238E27FC236}">
                  <a16:creationId xmlns:a16="http://schemas.microsoft.com/office/drawing/2014/main" id="{100D0901-EB1E-7547-B4EE-0940E19E69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2" name="Freeform 5">
              <a:extLst>
                <a:ext uri="{FF2B5EF4-FFF2-40B4-BE49-F238E27FC236}">
                  <a16:creationId xmlns:a16="http://schemas.microsoft.com/office/drawing/2014/main" id="{BD2820D0-7ED4-544A-AF53-45B640C4B0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3" name="Freeform 6">
              <a:extLst>
                <a:ext uri="{FF2B5EF4-FFF2-40B4-BE49-F238E27FC236}">
                  <a16:creationId xmlns:a16="http://schemas.microsoft.com/office/drawing/2014/main" id="{493C1140-518A-FF48-9E07-175566CCE39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4" name="Freeform 7">
              <a:extLst>
                <a:ext uri="{FF2B5EF4-FFF2-40B4-BE49-F238E27FC236}">
                  <a16:creationId xmlns:a16="http://schemas.microsoft.com/office/drawing/2014/main" id="{2CE238E5-0198-F04E-9DCA-852B9B7C73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5" name="Freeform 8">
              <a:extLst>
                <a:ext uri="{FF2B5EF4-FFF2-40B4-BE49-F238E27FC236}">
                  <a16:creationId xmlns:a16="http://schemas.microsoft.com/office/drawing/2014/main" id="{873D1C2B-7CAF-CB49-B621-5B94D777C2B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6" name="Freeform 9">
              <a:extLst>
                <a:ext uri="{FF2B5EF4-FFF2-40B4-BE49-F238E27FC236}">
                  <a16:creationId xmlns:a16="http://schemas.microsoft.com/office/drawing/2014/main" id="{45043E56-A14C-ED40-993B-C2CEFD404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7" name="Freeform 10">
              <a:extLst>
                <a:ext uri="{FF2B5EF4-FFF2-40B4-BE49-F238E27FC236}">
                  <a16:creationId xmlns:a16="http://schemas.microsoft.com/office/drawing/2014/main" id="{A09255E3-B0CF-0344-8285-426E1027E72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8" name="Freeform 11">
              <a:extLst>
                <a:ext uri="{FF2B5EF4-FFF2-40B4-BE49-F238E27FC236}">
                  <a16:creationId xmlns:a16="http://schemas.microsoft.com/office/drawing/2014/main" id="{56791E70-9865-6F44-B489-57F86FD8B2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39" name="Freeform 12">
              <a:extLst>
                <a:ext uri="{FF2B5EF4-FFF2-40B4-BE49-F238E27FC236}">
                  <a16:creationId xmlns:a16="http://schemas.microsoft.com/office/drawing/2014/main" id="{67CB4F18-D1F4-994E-8308-3A4899FB3C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0" name="Freeform 13">
              <a:extLst>
                <a:ext uri="{FF2B5EF4-FFF2-40B4-BE49-F238E27FC236}">
                  <a16:creationId xmlns:a16="http://schemas.microsoft.com/office/drawing/2014/main" id="{96A0B60B-6BF7-4746-8C75-F6BF3A2A2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1" name="Freeform 14">
              <a:extLst>
                <a:ext uri="{FF2B5EF4-FFF2-40B4-BE49-F238E27FC236}">
                  <a16:creationId xmlns:a16="http://schemas.microsoft.com/office/drawing/2014/main" id="{95E2FC92-7A04-8D47-B4ED-57B5B515758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2" name="Freeform 15">
              <a:extLst>
                <a:ext uri="{FF2B5EF4-FFF2-40B4-BE49-F238E27FC236}">
                  <a16:creationId xmlns:a16="http://schemas.microsoft.com/office/drawing/2014/main" id="{CD0D1085-376C-E743-A513-921E7888D3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3" name="Freeform 16">
              <a:extLst>
                <a:ext uri="{FF2B5EF4-FFF2-40B4-BE49-F238E27FC236}">
                  <a16:creationId xmlns:a16="http://schemas.microsoft.com/office/drawing/2014/main" id="{75C9B747-7401-9040-96EB-77D1DFF4B7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4" name="Freeform 17">
              <a:extLst>
                <a:ext uri="{FF2B5EF4-FFF2-40B4-BE49-F238E27FC236}">
                  <a16:creationId xmlns:a16="http://schemas.microsoft.com/office/drawing/2014/main" id="{6B70CC5C-2342-F144-916A-D66641EDA6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5" name="Freeform 18">
              <a:extLst>
                <a:ext uri="{FF2B5EF4-FFF2-40B4-BE49-F238E27FC236}">
                  <a16:creationId xmlns:a16="http://schemas.microsoft.com/office/drawing/2014/main" id="{7B112807-BEF2-F34A-A768-BB4993508B2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6" name="Freeform 19">
              <a:extLst>
                <a:ext uri="{FF2B5EF4-FFF2-40B4-BE49-F238E27FC236}">
                  <a16:creationId xmlns:a16="http://schemas.microsoft.com/office/drawing/2014/main" id="{F85905BD-753A-394A-8399-4B0E70DEFD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7" name="Freeform 20">
              <a:extLst>
                <a:ext uri="{FF2B5EF4-FFF2-40B4-BE49-F238E27FC236}">
                  <a16:creationId xmlns:a16="http://schemas.microsoft.com/office/drawing/2014/main" id="{FC11162B-EF24-AB42-9CDB-2E01DF3631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8" name="Freeform 21">
              <a:extLst>
                <a:ext uri="{FF2B5EF4-FFF2-40B4-BE49-F238E27FC236}">
                  <a16:creationId xmlns:a16="http://schemas.microsoft.com/office/drawing/2014/main" id="{803C7309-C05A-9340-A480-B8108F75A2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49" name="Freeform 22">
              <a:extLst>
                <a:ext uri="{FF2B5EF4-FFF2-40B4-BE49-F238E27FC236}">
                  <a16:creationId xmlns:a16="http://schemas.microsoft.com/office/drawing/2014/main" id="{77352E6B-1C51-664C-9A83-AAFFA45F47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0" name="Freeform 23">
              <a:extLst>
                <a:ext uri="{FF2B5EF4-FFF2-40B4-BE49-F238E27FC236}">
                  <a16:creationId xmlns:a16="http://schemas.microsoft.com/office/drawing/2014/main" id="{78523E43-68FF-5642-85EC-EC98C3950D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1" name="Freeform 25">
              <a:extLst>
                <a:ext uri="{FF2B5EF4-FFF2-40B4-BE49-F238E27FC236}">
                  <a16:creationId xmlns:a16="http://schemas.microsoft.com/office/drawing/2014/main" id="{17A2A9E6-A2E1-384A-B6BD-AFA88F342B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2" name="Freeform 26">
              <a:extLst>
                <a:ext uri="{FF2B5EF4-FFF2-40B4-BE49-F238E27FC236}">
                  <a16:creationId xmlns:a16="http://schemas.microsoft.com/office/drawing/2014/main" id="{4A479141-F8DE-8740-A59A-B262D20A49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3" name="Freeform 27">
              <a:extLst>
                <a:ext uri="{FF2B5EF4-FFF2-40B4-BE49-F238E27FC236}">
                  <a16:creationId xmlns:a16="http://schemas.microsoft.com/office/drawing/2014/main" id="{86F2F9FC-FFC9-E840-9DFE-F06E2F60F0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4" name="Freeform 28">
              <a:extLst>
                <a:ext uri="{FF2B5EF4-FFF2-40B4-BE49-F238E27FC236}">
                  <a16:creationId xmlns:a16="http://schemas.microsoft.com/office/drawing/2014/main" id="{45EF99A4-A72C-B14C-A4ED-050832E530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5" name="Freeform 29">
              <a:extLst>
                <a:ext uri="{FF2B5EF4-FFF2-40B4-BE49-F238E27FC236}">
                  <a16:creationId xmlns:a16="http://schemas.microsoft.com/office/drawing/2014/main" id="{836962AC-66B8-324C-A9C2-B198A5CA36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6" name="Freeform 4">
              <a:extLst>
                <a:ext uri="{FF2B5EF4-FFF2-40B4-BE49-F238E27FC236}">
                  <a16:creationId xmlns:a16="http://schemas.microsoft.com/office/drawing/2014/main" id="{A40D187D-8031-214A-B673-F65AA8036C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57" name="Freeform 6">
              <a:extLst>
                <a:ext uri="{FF2B5EF4-FFF2-40B4-BE49-F238E27FC236}">
                  <a16:creationId xmlns:a16="http://schemas.microsoft.com/office/drawing/2014/main" id="{2A0177DE-A80D-FC49-AAC5-FB6206B511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89DF174-7B20-1942-B871-F773B069F00E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459" name="Group 458">
              <a:extLst>
                <a:ext uri="{FF2B5EF4-FFF2-40B4-BE49-F238E27FC236}">
                  <a16:creationId xmlns:a16="http://schemas.microsoft.com/office/drawing/2014/main" id="{5616866A-9E59-8645-B16B-33176851F3CF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461" name="Freeform 30">
                <a:extLst>
                  <a:ext uri="{FF2B5EF4-FFF2-40B4-BE49-F238E27FC236}">
                    <a16:creationId xmlns:a16="http://schemas.microsoft.com/office/drawing/2014/main" id="{055313EA-9989-E249-893D-0751C73278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2" name="Freeform 31">
                <a:extLst>
                  <a:ext uri="{FF2B5EF4-FFF2-40B4-BE49-F238E27FC236}">
                    <a16:creationId xmlns:a16="http://schemas.microsoft.com/office/drawing/2014/main" id="{8238EF16-172B-964E-94D2-34F03AC148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3" name="Freeform 32">
                <a:extLst>
                  <a:ext uri="{FF2B5EF4-FFF2-40B4-BE49-F238E27FC236}">
                    <a16:creationId xmlns:a16="http://schemas.microsoft.com/office/drawing/2014/main" id="{5F95F147-A545-9F48-8235-897FB016C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4" name="Freeform 33">
                <a:extLst>
                  <a:ext uri="{FF2B5EF4-FFF2-40B4-BE49-F238E27FC236}">
                    <a16:creationId xmlns:a16="http://schemas.microsoft.com/office/drawing/2014/main" id="{C133E3D1-CAF1-3C4F-9B84-1A156048B2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5" name="Freeform 34">
                <a:extLst>
                  <a:ext uri="{FF2B5EF4-FFF2-40B4-BE49-F238E27FC236}">
                    <a16:creationId xmlns:a16="http://schemas.microsoft.com/office/drawing/2014/main" id="{D7B50310-7352-D647-87C0-79D6D596FE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6" name="Freeform 35">
                <a:extLst>
                  <a:ext uri="{FF2B5EF4-FFF2-40B4-BE49-F238E27FC236}">
                    <a16:creationId xmlns:a16="http://schemas.microsoft.com/office/drawing/2014/main" id="{FA366F10-55A5-F74D-BD70-D66E31A2B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7" name="Freeform 36">
                <a:extLst>
                  <a:ext uri="{FF2B5EF4-FFF2-40B4-BE49-F238E27FC236}">
                    <a16:creationId xmlns:a16="http://schemas.microsoft.com/office/drawing/2014/main" id="{34FEF9C0-92D1-5341-AFFD-A529D40DFE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8" name="Freeform 37">
                <a:extLst>
                  <a:ext uri="{FF2B5EF4-FFF2-40B4-BE49-F238E27FC236}">
                    <a16:creationId xmlns:a16="http://schemas.microsoft.com/office/drawing/2014/main" id="{7089E8FF-D361-714E-AE48-63EAE899D4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69" name="Freeform 38">
                <a:extLst>
                  <a:ext uri="{FF2B5EF4-FFF2-40B4-BE49-F238E27FC236}">
                    <a16:creationId xmlns:a16="http://schemas.microsoft.com/office/drawing/2014/main" id="{0467F0D7-3914-8844-ACC7-C75D471EA6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0" name="Freeform 39">
                <a:extLst>
                  <a:ext uri="{FF2B5EF4-FFF2-40B4-BE49-F238E27FC236}">
                    <a16:creationId xmlns:a16="http://schemas.microsoft.com/office/drawing/2014/main" id="{951BC1D0-28E0-FF4A-B59B-EDA2BA335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1" name="Freeform 40">
                <a:extLst>
                  <a:ext uri="{FF2B5EF4-FFF2-40B4-BE49-F238E27FC236}">
                    <a16:creationId xmlns:a16="http://schemas.microsoft.com/office/drawing/2014/main" id="{15E5CD5A-19A3-EB42-A522-9F61ED947F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2" name="Freeform 41">
                <a:extLst>
                  <a:ext uri="{FF2B5EF4-FFF2-40B4-BE49-F238E27FC236}">
                    <a16:creationId xmlns:a16="http://schemas.microsoft.com/office/drawing/2014/main" id="{93ECF711-1C10-6441-80FE-7BD4EAD7A3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3" name="Freeform 42">
                <a:extLst>
                  <a:ext uri="{FF2B5EF4-FFF2-40B4-BE49-F238E27FC236}">
                    <a16:creationId xmlns:a16="http://schemas.microsoft.com/office/drawing/2014/main" id="{E3CDA0C2-6F8A-424A-B0FC-5FA09FC620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4" name="Freeform 43">
                <a:extLst>
                  <a:ext uri="{FF2B5EF4-FFF2-40B4-BE49-F238E27FC236}">
                    <a16:creationId xmlns:a16="http://schemas.microsoft.com/office/drawing/2014/main" id="{F531303C-DFDD-2941-9374-29ED3A1FDB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5" name="Freeform 44">
                <a:extLst>
                  <a:ext uri="{FF2B5EF4-FFF2-40B4-BE49-F238E27FC236}">
                    <a16:creationId xmlns:a16="http://schemas.microsoft.com/office/drawing/2014/main" id="{219F409C-B8A0-684A-8F5B-2023820075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6" name="Freeform 45">
                <a:extLst>
                  <a:ext uri="{FF2B5EF4-FFF2-40B4-BE49-F238E27FC236}">
                    <a16:creationId xmlns:a16="http://schemas.microsoft.com/office/drawing/2014/main" id="{AECDA995-B4DD-D54D-96E3-906568884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7" name="Freeform 46">
                <a:extLst>
                  <a:ext uri="{FF2B5EF4-FFF2-40B4-BE49-F238E27FC236}">
                    <a16:creationId xmlns:a16="http://schemas.microsoft.com/office/drawing/2014/main" id="{826ED559-26E5-7C44-ABBF-4519006C0C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8" name="Freeform 47">
                <a:extLst>
                  <a:ext uri="{FF2B5EF4-FFF2-40B4-BE49-F238E27FC236}">
                    <a16:creationId xmlns:a16="http://schemas.microsoft.com/office/drawing/2014/main" id="{E41D45E4-1AFB-5841-A70F-D74B01836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79" name="Freeform 48">
                <a:extLst>
                  <a:ext uri="{FF2B5EF4-FFF2-40B4-BE49-F238E27FC236}">
                    <a16:creationId xmlns:a16="http://schemas.microsoft.com/office/drawing/2014/main" id="{1EEEAEE6-B08A-994A-B611-ADDDB5319B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0" name="Freeform 49">
                <a:extLst>
                  <a:ext uri="{FF2B5EF4-FFF2-40B4-BE49-F238E27FC236}">
                    <a16:creationId xmlns:a16="http://schemas.microsoft.com/office/drawing/2014/main" id="{AC825B49-34D5-C04C-A894-9B8A094F7B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1" name="Freeform 50">
                <a:extLst>
                  <a:ext uri="{FF2B5EF4-FFF2-40B4-BE49-F238E27FC236}">
                    <a16:creationId xmlns:a16="http://schemas.microsoft.com/office/drawing/2014/main" id="{C006E8FF-CB2F-714B-BADD-858251AA8D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2" name="Freeform 51">
                <a:extLst>
                  <a:ext uri="{FF2B5EF4-FFF2-40B4-BE49-F238E27FC236}">
                    <a16:creationId xmlns:a16="http://schemas.microsoft.com/office/drawing/2014/main" id="{CD6E9AF6-09B2-2240-85AC-DFB6FB412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3" name="Freeform 52">
                <a:extLst>
                  <a:ext uri="{FF2B5EF4-FFF2-40B4-BE49-F238E27FC236}">
                    <a16:creationId xmlns:a16="http://schemas.microsoft.com/office/drawing/2014/main" id="{3D0DC344-3135-D24B-9695-005E27D93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4" name="Freeform 53">
                <a:extLst>
                  <a:ext uri="{FF2B5EF4-FFF2-40B4-BE49-F238E27FC236}">
                    <a16:creationId xmlns:a16="http://schemas.microsoft.com/office/drawing/2014/main" id="{36B290BF-7FFE-9A4B-95D3-C0DB07813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5" name="Freeform 54">
                <a:extLst>
                  <a:ext uri="{FF2B5EF4-FFF2-40B4-BE49-F238E27FC236}">
                    <a16:creationId xmlns:a16="http://schemas.microsoft.com/office/drawing/2014/main" id="{55B2D798-B4D5-D546-8324-742EEF6A7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6" name="Freeform 55">
                <a:extLst>
                  <a:ext uri="{FF2B5EF4-FFF2-40B4-BE49-F238E27FC236}">
                    <a16:creationId xmlns:a16="http://schemas.microsoft.com/office/drawing/2014/main" id="{E45767BD-9E15-A24A-86DD-DEA550F532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7" name="Freeform 56">
                <a:extLst>
                  <a:ext uri="{FF2B5EF4-FFF2-40B4-BE49-F238E27FC236}">
                    <a16:creationId xmlns:a16="http://schemas.microsoft.com/office/drawing/2014/main" id="{E50986EC-8DA0-E240-9BF4-3D13D85BF0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488" name="Freeform 45">
                <a:extLst>
                  <a:ext uri="{FF2B5EF4-FFF2-40B4-BE49-F238E27FC236}">
                    <a16:creationId xmlns:a16="http://schemas.microsoft.com/office/drawing/2014/main" id="{65AFF47F-7479-3748-8B2D-79A91D0630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460" name="Freeform 31">
              <a:extLst>
                <a:ext uri="{FF2B5EF4-FFF2-40B4-BE49-F238E27FC236}">
                  <a16:creationId xmlns:a16="http://schemas.microsoft.com/office/drawing/2014/main" id="{6D7AA750-A58B-424C-A5CB-9B1A49FB813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3" name="Hình chữ nhật 2">
            <a:extLst>
              <a:ext uri="{FF2B5EF4-FFF2-40B4-BE49-F238E27FC236}">
                <a16:creationId xmlns:a16="http://schemas.microsoft.com/office/drawing/2014/main" id="{AA8BBDA9-F339-4B81-B484-2A05D52FA870}"/>
              </a:ext>
            </a:extLst>
          </p:cNvPr>
          <p:cNvSpPr/>
          <p:nvPr/>
        </p:nvSpPr>
        <p:spPr>
          <a:xfrm>
            <a:off x="508428" y="856602"/>
            <a:ext cx="2829010" cy="3063471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Hình chữ nhật 71">
            <a:extLst>
              <a:ext uri="{FF2B5EF4-FFF2-40B4-BE49-F238E27FC236}">
                <a16:creationId xmlns:a16="http://schemas.microsoft.com/office/drawing/2014/main" id="{8CE1F5D2-F074-4B4A-8FA3-2EB61D9A1062}"/>
              </a:ext>
            </a:extLst>
          </p:cNvPr>
          <p:cNvSpPr/>
          <p:nvPr/>
        </p:nvSpPr>
        <p:spPr>
          <a:xfrm>
            <a:off x="3937503" y="852520"/>
            <a:ext cx="1831225" cy="218303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Hình chữ nhật 72">
            <a:extLst>
              <a:ext uri="{FF2B5EF4-FFF2-40B4-BE49-F238E27FC236}">
                <a16:creationId xmlns:a16="http://schemas.microsoft.com/office/drawing/2014/main" id="{F5335CC9-973B-42EC-B697-C365CB9C5657}"/>
              </a:ext>
            </a:extLst>
          </p:cNvPr>
          <p:cNvSpPr/>
          <p:nvPr/>
        </p:nvSpPr>
        <p:spPr>
          <a:xfrm>
            <a:off x="508428" y="4525458"/>
            <a:ext cx="4989452" cy="76978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Hình chữ nhật 79">
            <a:extLst>
              <a:ext uri="{FF2B5EF4-FFF2-40B4-BE49-F238E27FC236}">
                <a16:creationId xmlns:a16="http://schemas.microsoft.com/office/drawing/2014/main" id="{C16EA4A0-591D-43DE-91BD-16108B0D7F94}"/>
              </a:ext>
            </a:extLst>
          </p:cNvPr>
          <p:cNvSpPr/>
          <p:nvPr/>
        </p:nvSpPr>
        <p:spPr>
          <a:xfrm>
            <a:off x="3584624" y="3367655"/>
            <a:ext cx="2477268" cy="798326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" name="Đường kết nối: Cong 9">
            <a:extLst>
              <a:ext uri="{FF2B5EF4-FFF2-40B4-BE49-F238E27FC236}">
                <a16:creationId xmlns:a16="http://schemas.microsoft.com/office/drawing/2014/main" id="{95DEA6A0-6FAF-47C2-A223-4CB0C477C7D3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06216" y="4722902"/>
            <a:ext cx="1317579" cy="2387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12">
            <a:extLst>
              <a:ext uri="{FF2B5EF4-FFF2-40B4-BE49-F238E27FC236}">
                <a16:creationId xmlns:a16="http://schemas.microsoft.com/office/drawing/2014/main" id="{11CC7350-64A5-4615-A590-3E22EBBB272C}"/>
              </a:ext>
            </a:extLst>
          </p:cNvPr>
          <p:cNvSpPr txBox="1"/>
          <p:nvPr/>
        </p:nvSpPr>
        <p:spPr>
          <a:xfrm>
            <a:off x="4810314" y="5429711"/>
            <a:ext cx="1875139" cy="546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solidFill>
                  <a:srgbClr val="FFC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Refund!</a:t>
            </a:r>
            <a:endParaRPr lang="en-US" sz="2400" dirty="0">
              <a:solidFill>
                <a:schemeClr val="bg1"/>
              </a:solidFill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4" name="Hình chữ nhật 73">
            <a:extLst>
              <a:ext uri="{FF2B5EF4-FFF2-40B4-BE49-F238E27FC236}">
                <a16:creationId xmlns:a16="http://schemas.microsoft.com/office/drawing/2014/main" id="{EF905A05-93F9-4AD9-B967-9987CBDF991C}"/>
              </a:ext>
            </a:extLst>
          </p:cNvPr>
          <p:cNvSpPr/>
          <p:nvPr/>
        </p:nvSpPr>
        <p:spPr>
          <a:xfrm>
            <a:off x="1486256" y="877240"/>
            <a:ext cx="1824112" cy="134944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Hình chữ nhật 75">
            <a:extLst>
              <a:ext uri="{FF2B5EF4-FFF2-40B4-BE49-F238E27FC236}">
                <a16:creationId xmlns:a16="http://schemas.microsoft.com/office/drawing/2014/main" id="{6442FFC2-8E19-4C0F-B61B-17E04E57B4B1}"/>
              </a:ext>
            </a:extLst>
          </p:cNvPr>
          <p:cNvSpPr/>
          <p:nvPr/>
        </p:nvSpPr>
        <p:spPr>
          <a:xfrm>
            <a:off x="535690" y="4546912"/>
            <a:ext cx="784768" cy="710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Hình chữ nhật 78">
            <a:extLst>
              <a:ext uri="{FF2B5EF4-FFF2-40B4-BE49-F238E27FC236}">
                <a16:creationId xmlns:a16="http://schemas.microsoft.com/office/drawing/2014/main" id="{D0355209-EAFF-4492-B0F1-BE88A00E1DBE}"/>
              </a:ext>
            </a:extLst>
          </p:cNvPr>
          <p:cNvSpPr/>
          <p:nvPr/>
        </p:nvSpPr>
        <p:spPr>
          <a:xfrm>
            <a:off x="1368937" y="4555254"/>
            <a:ext cx="2965108" cy="7032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Hình chữ nhật 81">
            <a:extLst>
              <a:ext uri="{FF2B5EF4-FFF2-40B4-BE49-F238E27FC236}">
                <a16:creationId xmlns:a16="http://schemas.microsoft.com/office/drawing/2014/main" id="{4E321293-0CF5-465D-9CDD-6DC4EB1B8F6D}"/>
              </a:ext>
            </a:extLst>
          </p:cNvPr>
          <p:cNvSpPr/>
          <p:nvPr/>
        </p:nvSpPr>
        <p:spPr>
          <a:xfrm>
            <a:off x="536590" y="865368"/>
            <a:ext cx="895350" cy="2325129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Hình chữ nhật 82">
            <a:extLst>
              <a:ext uri="{FF2B5EF4-FFF2-40B4-BE49-F238E27FC236}">
                <a16:creationId xmlns:a16="http://schemas.microsoft.com/office/drawing/2014/main" id="{F39992E4-ACCA-4993-8B56-D1FA3CD02E4D}"/>
              </a:ext>
            </a:extLst>
          </p:cNvPr>
          <p:cNvSpPr/>
          <p:nvPr/>
        </p:nvSpPr>
        <p:spPr>
          <a:xfrm rot="5400000">
            <a:off x="3264051" y="1557550"/>
            <a:ext cx="2139989" cy="7441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Hình chữ nhật 83">
            <a:extLst>
              <a:ext uri="{FF2B5EF4-FFF2-40B4-BE49-F238E27FC236}">
                <a16:creationId xmlns:a16="http://schemas.microsoft.com/office/drawing/2014/main" id="{F668FD71-6BC5-4810-9910-99E77819F2B8}"/>
              </a:ext>
            </a:extLst>
          </p:cNvPr>
          <p:cNvSpPr/>
          <p:nvPr/>
        </p:nvSpPr>
        <p:spPr>
          <a:xfrm rot="5400000">
            <a:off x="1592394" y="2172306"/>
            <a:ext cx="1611834" cy="18241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12">
            <a:extLst>
              <a:ext uri="{FF2B5EF4-FFF2-40B4-BE49-F238E27FC236}">
                <a16:creationId xmlns:a16="http://schemas.microsoft.com/office/drawing/2014/main" id="{8975A7A4-905A-4A5C-A957-78F1023EEFFD}"/>
              </a:ext>
            </a:extLst>
          </p:cNvPr>
          <p:cNvSpPr txBox="1"/>
          <p:nvPr/>
        </p:nvSpPr>
        <p:spPr>
          <a:xfrm>
            <a:off x="944170" y="2226688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$ 300</a:t>
            </a:r>
          </a:p>
        </p:txBody>
      </p:sp>
      <p:sp>
        <p:nvSpPr>
          <p:cNvPr id="77" name="TextBox 12">
            <a:extLst>
              <a:ext uri="{FF2B5EF4-FFF2-40B4-BE49-F238E27FC236}">
                <a16:creationId xmlns:a16="http://schemas.microsoft.com/office/drawing/2014/main" id="{B6D7CF06-E311-49B5-B487-AE0AC04AD2A8}"/>
              </a:ext>
            </a:extLst>
          </p:cNvPr>
          <p:cNvSpPr txBox="1"/>
          <p:nvPr/>
        </p:nvSpPr>
        <p:spPr>
          <a:xfrm>
            <a:off x="3813405" y="1638647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1" name="TextBox 12">
            <a:extLst>
              <a:ext uri="{FF2B5EF4-FFF2-40B4-BE49-F238E27FC236}">
                <a16:creationId xmlns:a16="http://schemas.microsoft.com/office/drawing/2014/main" id="{F4B69C15-AB3F-47AB-BD65-AB4EFBC05850}"/>
              </a:ext>
            </a:extLst>
          </p:cNvPr>
          <p:cNvSpPr txBox="1"/>
          <p:nvPr/>
        </p:nvSpPr>
        <p:spPr>
          <a:xfrm>
            <a:off x="3803105" y="3482102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FFFF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$ 950</a:t>
            </a:r>
          </a:p>
        </p:txBody>
      </p:sp>
      <p:sp>
        <p:nvSpPr>
          <p:cNvPr id="78" name="TextBox 12">
            <a:extLst>
              <a:ext uri="{FF2B5EF4-FFF2-40B4-BE49-F238E27FC236}">
                <a16:creationId xmlns:a16="http://schemas.microsoft.com/office/drawing/2014/main" id="{5B7225CD-863B-4292-81A4-73A45741C42E}"/>
              </a:ext>
            </a:extLst>
          </p:cNvPr>
          <p:cNvSpPr txBox="1"/>
          <p:nvPr/>
        </p:nvSpPr>
        <p:spPr>
          <a:xfrm>
            <a:off x="2111308" y="4654045"/>
            <a:ext cx="2040305" cy="620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dirty="0">
                <a:solidFill>
                  <a:srgbClr val="000000"/>
                </a:solidFill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$ 50</a:t>
            </a:r>
          </a:p>
        </p:txBody>
      </p:sp>
      <p:sp>
        <p:nvSpPr>
          <p:cNvPr id="88" name="TextBox 10">
            <a:extLst>
              <a:ext uri="{FF2B5EF4-FFF2-40B4-BE49-F238E27FC236}">
                <a16:creationId xmlns:a16="http://schemas.microsoft.com/office/drawing/2014/main" id="{209AAC86-68DA-4CB5-B6C2-0A93946022F1}"/>
              </a:ext>
            </a:extLst>
          </p:cNvPr>
          <p:cNvSpPr txBox="1"/>
          <p:nvPr/>
        </p:nvSpPr>
        <p:spPr>
          <a:xfrm>
            <a:off x="6677527" y="1039502"/>
            <a:ext cx="5175854" cy="1576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Cost and Objective</a:t>
            </a:r>
          </a:p>
        </p:txBody>
      </p:sp>
      <p:sp>
        <p:nvSpPr>
          <p:cNvPr id="91" name="TextBox 12">
            <a:extLst>
              <a:ext uri="{FF2B5EF4-FFF2-40B4-BE49-F238E27FC236}">
                <a16:creationId xmlns:a16="http://schemas.microsoft.com/office/drawing/2014/main" id="{1A697445-0D68-4B4F-AF1D-2CE0E76A0297}"/>
              </a:ext>
            </a:extLst>
          </p:cNvPr>
          <p:cNvSpPr txBox="1"/>
          <p:nvPr/>
        </p:nvSpPr>
        <p:spPr>
          <a:xfrm>
            <a:off x="6727058" y="2866395"/>
            <a:ext cx="5192170" cy="25978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total cost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= sum of rental fees of used cars</a:t>
            </a: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We want to </a:t>
            </a:r>
            <a:r>
              <a:rPr lang="en-US" sz="2400" dirty="0">
                <a:highlight>
                  <a:srgbClr val="008000"/>
                </a:highlight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minimize</a:t>
            </a: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 this cost.</a:t>
            </a:r>
          </a:p>
          <a:p>
            <a:pPr algn="ctr">
              <a:lnSpc>
                <a:spcPts val="4000"/>
              </a:lnSpc>
            </a:pPr>
            <a:endParaRPr lang="en-US" sz="24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  <a:p>
            <a:pPr algn="ctr">
              <a:lnSpc>
                <a:spcPts val="4000"/>
              </a:lnSpc>
            </a:pPr>
            <a:r>
              <a:rPr lang="en-US" sz="24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Cost = 300 + 50 + 50 = 400</a:t>
            </a:r>
          </a:p>
        </p:txBody>
      </p:sp>
    </p:spTree>
    <p:extLst>
      <p:ext uri="{BB962C8B-B14F-4D97-AF65-F5344CB8AC3E}">
        <p14:creationId xmlns:p14="http://schemas.microsoft.com/office/powerpoint/2010/main" val="313869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291322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1028" name="Picture 4">
            <a:extLst>
              <a:ext uri="{FF2B5EF4-FFF2-40B4-BE49-F238E27FC236}">
                <a16:creationId xmlns:a16="http://schemas.microsoft.com/office/drawing/2014/main" id="{2FA20654-9A36-4793-9832-3EA9C412B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479" y="1444815"/>
            <a:ext cx="559117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10">
            <a:extLst>
              <a:ext uri="{FF2B5EF4-FFF2-40B4-BE49-F238E27FC236}">
                <a16:creationId xmlns:a16="http://schemas.microsoft.com/office/drawing/2014/main" id="{988EBF3F-D321-4635-A5FB-A697C29F0748}"/>
              </a:ext>
            </a:extLst>
          </p:cNvPr>
          <p:cNvSpPr txBox="1"/>
          <p:nvPr/>
        </p:nvSpPr>
        <p:spPr>
          <a:xfrm>
            <a:off x="6677527" y="693211"/>
            <a:ext cx="5175854" cy="807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48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Black" pitchFamily="2" charset="77"/>
              </a:rPr>
              <a:t>Remark</a:t>
            </a:r>
          </a:p>
        </p:txBody>
      </p:sp>
      <p:sp>
        <p:nvSpPr>
          <p:cNvPr id="108" name="TextBox 59">
            <a:extLst>
              <a:ext uri="{FF2B5EF4-FFF2-40B4-BE49-F238E27FC236}">
                <a16:creationId xmlns:a16="http://schemas.microsoft.com/office/drawing/2014/main" id="{95641C8D-A5A7-4650-8176-59E7A0DCF699}"/>
              </a:ext>
            </a:extLst>
          </p:cNvPr>
          <p:cNvSpPr txBox="1"/>
          <p:nvPr/>
        </p:nvSpPr>
        <p:spPr>
          <a:xfrm>
            <a:off x="6947214" y="3124567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must be in one car</a:t>
            </a:r>
          </a:p>
        </p:txBody>
      </p:sp>
      <p:sp>
        <p:nvSpPr>
          <p:cNvPr id="109" name="Freeform 55">
            <a:extLst>
              <a:ext uri="{FF2B5EF4-FFF2-40B4-BE49-F238E27FC236}">
                <a16:creationId xmlns:a16="http://schemas.microsoft.com/office/drawing/2014/main" id="{BD39BBFD-76E8-48EB-8BAB-A06306E1AD2F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1639589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0" name="Freeform 55">
            <a:extLst>
              <a:ext uri="{FF2B5EF4-FFF2-40B4-BE49-F238E27FC236}">
                <a16:creationId xmlns:a16="http://schemas.microsoft.com/office/drawing/2014/main" id="{5613DC0E-A102-4BAE-A431-95B5A352942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982" y="223925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11" name="Freeform 55">
            <a:extLst>
              <a:ext uri="{FF2B5EF4-FFF2-40B4-BE49-F238E27FC236}">
                <a16:creationId xmlns:a16="http://schemas.microsoft.com/office/drawing/2014/main" id="{969EE832-0374-4C3D-BBE2-7E3B670EF6DE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867" y="327571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/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3600"/>
                  </a:lnSpc>
                </a:pPr>
                <a:r>
                  <a:rPr lang="en-US" sz="2600" noProof="1">
                    <a:latin typeface="Oxygen" panose="02000503000000000000" pitchFamily="2" charset="0"/>
                    <a:ea typeface="Lato Light" panose="020F0502020204030203" pitchFamily="34" charset="0"/>
                    <a:cs typeface="Arima Madurai Light" pitchFamily="2" charset="77"/>
                  </a:rPr>
                  <a:t>All items in a car must somehow fit it orthogonally, in which items are rotatable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</m:ctrlPr>
                      </m:sSupPr>
                      <m:e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90</m:t>
                        </m:r>
                      </m:e>
                      <m:sup>
                        <m:r>
                          <a:rPr lang="en-US" sz="2600" b="0" i="1" noProof="1" smtClean="0">
                            <a:latin typeface="Cambria Math" panose="02040503050406030204" pitchFamily="18" charset="0"/>
                            <a:ea typeface="Lato Light" panose="020F0502020204030203" pitchFamily="34" charset="0"/>
                          </a:rPr>
                          <m:t>𝑜</m:t>
                        </m:r>
                      </m:sup>
                    </m:sSup>
                  </m:oMath>
                </a14:m>
                <a:endParaRPr lang="en-US" sz="2400" dirty="0">
                  <a:solidFill>
                    <a:schemeClr val="bg1"/>
                  </a:solidFill>
                  <a:latin typeface="Oxygen" panose="02000503000000000000" pitchFamily="2" charset="0"/>
                  <a:ea typeface="Lato Light" panose="020F0502020204030203" pitchFamily="34" charset="0"/>
                  <a:cs typeface="Arima Madurai Light" pitchFamily="2" charset="77"/>
                </a:endParaRPr>
              </a:p>
            </p:txBody>
          </p:sp>
        </mc:Choice>
        <mc:Fallback xmlns="">
          <p:sp>
            <p:nvSpPr>
              <p:cNvPr id="112" name="TextBox 59">
                <a:extLst>
                  <a:ext uri="{FF2B5EF4-FFF2-40B4-BE49-F238E27FC236}">
                    <a16:creationId xmlns:a16="http://schemas.microsoft.com/office/drawing/2014/main" id="{C28F954E-47CC-4017-9798-21EA18C52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6274" y="3745203"/>
                <a:ext cx="5051575" cy="1436612"/>
              </a:xfrm>
              <a:prstGeom prst="rect">
                <a:avLst/>
              </a:prstGeom>
              <a:blipFill>
                <a:blip r:embed="rId3"/>
                <a:stretch>
                  <a:fillRect l="-2171" t="-2542" r="-2654" b="-97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TextBox 59">
            <a:extLst>
              <a:ext uri="{FF2B5EF4-FFF2-40B4-BE49-F238E27FC236}">
                <a16:creationId xmlns:a16="http://schemas.microsoft.com/office/drawing/2014/main" id="{259E0123-D7E4-489F-915D-02FA3C119670}"/>
              </a:ext>
            </a:extLst>
          </p:cNvPr>
          <p:cNvSpPr txBox="1"/>
          <p:nvPr/>
        </p:nvSpPr>
        <p:spPr>
          <a:xfrm>
            <a:off x="6925639" y="5283774"/>
            <a:ext cx="5072209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Cost is the sum of fees of all used cars, minimize it</a:t>
            </a:r>
          </a:p>
        </p:txBody>
      </p:sp>
      <p:sp>
        <p:nvSpPr>
          <p:cNvPr id="115" name="Freeform 55">
            <a:extLst>
              <a:ext uri="{FF2B5EF4-FFF2-40B4-BE49-F238E27FC236}">
                <a16:creationId xmlns:a16="http://schemas.microsoft.com/office/drawing/2014/main" id="{0FF00668-1D1B-4DC5-B23B-723A7D99EE04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20753" y="3872113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rgbClr val="00B050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124" name="TextBox 59">
            <a:extLst>
              <a:ext uri="{FF2B5EF4-FFF2-40B4-BE49-F238E27FC236}">
                <a16:creationId xmlns:a16="http://schemas.microsoft.com/office/drawing/2014/main" id="{EC1E2BE9-A2F4-4086-8437-5F53DD81A74C}"/>
              </a:ext>
            </a:extLst>
          </p:cNvPr>
          <p:cNvSpPr txBox="1"/>
          <p:nvPr/>
        </p:nvSpPr>
        <p:spPr>
          <a:xfrm>
            <a:off x="6940897" y="1501846"/>
            <a:ext cx="59276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item has a size</a:t>
            </a:r>
          </a:p>
        </p:txBody>
      </p:sp>
      <p:sp>
        <p:nvSpPr>
          <p:cNvPr id="125" name="TextBox 59">
            <a:extLst>
              <a:ext uri="{FF2B5EF4-FFF2-40B4-BE49-F238E27FC236}">
                <a16:creationId xmlns:a16="http://schemas.microsoft.com/office/drawing/2014/main" id="{7F48CCEB-A553-442A-9742-A9C4173A9FC5}"/>
              </a:ext>
            </a:extLst>
          </p:cNvPr>
          <p:cNvSpPr txBox="1"/>
          <p:nvPr/>
        </p:nvSpPr>
        <p:spPr>
          <a:xfrm>
            <a:off x="6954315" y="2087343"/>
            <a:ext cx="5043533" cy="974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600" noProof="1">
                <a:latin typeface="Oxygen" panose="02000503000000000000" pitchFamily="2" charset="0"/>
                <a:ea typeface="Lato Light" panose="020F0502020204030203" pitchFamily="34" charset="0"/>
                <a:cs typeface="Arima Madurai Light" pitchFamily="2" charset="77"/>
              </a:rPr>
              <a:t>Each car has a size capacity and a cost</a:t>
            </a:r>
          </a:p>
        </p:txBody>
      </p:sp>
      <p:sp>
        <p:nvSpPr>
          <p:cNvPr id="126" name="Freeform 55">
            <a:extLst>
              <a:ext uri="{FF2B5EF4-FFF2-40B4-BE49-F238E27FC236}">
                <a16:creationId xmlns:a16="http://schemas.microsoft.com/office/drawing/2014/main" id="{DA4DF185-E30E-431F-A3C4-59081FACCFD2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603867" y="543026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39DF793-B893-8440-A4AE-DA60EE1597BC}"/>
              </a:ext>
            </a:extLst>
          </p:cNvPr>
          <p:cNvSpPr txBox="1"/>
          <p:nvPr/>
        </p:nvSpPr>
        <p:spPr>
          <a:xfrm>
            <a:off x="8216373" y="2923938"/>
            <a:ext cx="3340294" cy="197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There are variations like: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cost is the number of cars used (rental fee = 1)</a:t>
            </a:r>
          </a:p>
          <a:p>
            <a:pPr marL="285750" indent="-285750">
              <a:lnSpc>
                <a:spcPts val="3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Items are not rotatable</a:t>
            </a:r>
          </a:p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Which are much simpler.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1BE92D-668B-214D-9A50-903EFC23ED2C}"/>
              </a:ext>
            </a:extLst>
          </p:cNvPr>
          <p:cNvSpPr txBox="1"/>
          <p:nvPr/>
        </p:nvSpPr>
        <p:spPr>
          <a:xfrm>
            <a:off x="8254077" y="2266889"/>
            <a:ext cx="13965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“General”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7A32C5-C8AB-DB4B-9B57-02507671854B}"/>
              </a:ext>
            </a:extLst>
          </p:cNvPr>
          <p:cNvSpPr txBox="1"/>
          <p:nvPr/>
        </p:nvSpPr>
        <p:spPr>
          <a:xfrm>
            <a:off x="695325" y="1111504"/>
            <a:ext cx="94232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tx2"/>
                </a:solidFill>
                <a:latin typeface="Oxygen" panose="02000503000000090004" pitchFamily="2" charset="77"/>
                <a:cs typeface="Arima Madurai Semi" pitchFamily="2" charset="77"/>
              </a:rPr>
              <a:t>But why “General 2D Bin Packing”?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0290D9-53FD-2042-93BC-0C91873568E4}"/>
              </a:ext>
            </a:extLst>
          </p:cNvPr>
          <p:cNvSpPr txBox="1"/>
          <p:nvPr/>
        </p:nvSpPr>
        <p:spPr>
          <a:xfrm>
            <a:off x="670233" y="2923938"/>
            <a:ext cx="3340294" cy="8173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In articles and papers, instead of “car”, they wrote “bin”.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2E35F0-4AC2-5F4C-B269-50676F3CE944}"/>
              </a:ext>
            </a:extLst>
          </p:cNvPr>
          <p:cNvSpPr txBox="1"/>
          <p:nvPr/>
        </p:nvSpPr>
        <p:spPr>
          <a:xfrm>
            <a:off x="723535" y="2266889"/>
            <a:ext cx="81785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“Bin”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719D93-2190-7B47-9309-CB2E33164E29}"/>
              </a:ext>
            </a:extLst>
          </p:cNvPr>
          <p:cNvSpPr txBox="1"/>
          <p:nvPr/>
        </p:nvSpPr>
        <p:spPr>
          <a:xfrm>
            <a:off x="4434994" y="2923938"/>
            <a:ext cx="3340294" cy="19715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000"/>
              </a:lnSpc>
            </a:pPr>
            <a:r>
              <a:rPr lang="en-US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The first version of this problem is one-dimensional, each item has “weight” instead of “size”. It is already an NP-hard problem.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BF8B30-86C7-B64F-AD22-C06445ED6F3A}"/>
              </a:ext>
            </a:extLst>
          </p:cNvPr>
          <p:cNvSpPr txBox="1"/>
          <p:nvPr/>
        </p:nvSpPr>
        <p:spPr>
          <a:xfrm>
            <a:off x="4472693" y="2266889"/>
            <a:ext cx="7665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cs typeface="Arima Madurai Medium" pitchFamily="2" charset="77"/>
              </a:rPr>
              <a:t>“2D”</a:t>
            </a:r>
          </a:p>
        </p:txBody>
      </p:sp>
      <p:grpSp>
        <p:nvGrpSpPr>
          <p:cNvPr id="523" name="Group 522">
            <a:extLst>
              <a:ext uri="{FF2B5EF4-FFF2-40B4-BE49-F238E27FC236}">
                <a16:creationId xmlns:a16="http://schemas.microsoft.com/office/drawing/2014/main" id="{E08AE588-26E0-1949-A203-1B76BB147D14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24" name="Freeform 3">
              <a:extLst>
                <a:ext uri="{FF2B5EF4-FFF2-40B4-BE49-F238E27FC236}">
                  <a16:creationId xmlns:a16="http://schemas.microsoft.com/office/drawing/2014/main" id="{CBACD439-DD7A-D14B-B72B-A2632EDA57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4">
              <a:extLst>
                <a:ext uri="{FF2B5EF4-FFF2-40B4-BE49-F238E27FC236}">
                  <a16:creationId xmlns:a16="http://schemas.microsoft.com/office/drawing/2014/main" id="{54FAFD5D-0D8B-CA4A-BBDC-D53D8084F5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5">
              <a:extLst>
                <a:ext uri="{FF2B5EF4-FFF2-40B4-BE49-F238E27FC236}">
                  <a16:creationId xmlns:a16="http://schemas.microsoft.com/office/drawing/2014/main" id="{3EC46831-19EB-6D4A-825B-382A56D7AC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6">
              <a:extLst>
                <a:ext uri="{FF2B5EF4-FFF2-40B4-BE49-F238E27FC236}">
                  <a16:creationId xmlns:a16="http://schemas.microsoft.com/office/drawing/2014/main" id="{DAFB0549-DEC9-FF4B-BEB3-3080743461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7">
              <a:extLst>
                <a:ext uri="{FF2B5EF4-FFF2-40B4-BE49-F238E27FC236}">
                  <a16:creationId xmlns:a16="http://schemas.microsoft.com/office/drawing/2014/main" id="{61627097-2561-D148-948B-E073A642F3A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8">
              <a:extLst>
                <a:ext uri="{FF2B5EF4-FFF2-40B4-BE49-F238E27FC236}">
                  <a16:creationId xmlns:a16="http://schemas.microsoft.com/office/drawing/2014/main" id="{12A04A85-68A8-1E43-9FC7-FEE6CC70E3B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9">
              <a:extLst>
                <a:ext uri="{FF2B5EF4-FFF2-40B4-BE49-F238E27FC236}">
                  <a16:creationId xmlns:a16="http://schemas.microsoft.com/office/drawing/2014/main" id="{C9AA4D5A-0692-FD4F-B78D-ADA0F05E350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10">
              <a:extLst>
                <a:ext uri="{FF2B5EF4-FFF2-40B4-BE49-F238E27FC236}">
                  <a16:creationId xmlns:a16="http://schemas.microsoft.com/office/drawing/2014/main" id="{3BB820CA-6164-4342-B2C6-5416770913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11">
              <a:extLst>
                <a:ext uri="{FF2B5EF4-FFF2-40B4-BE49-F238E27FC236}">
                  <a16:creationId xmlns:a16="http://schemas.microsoft.com/office/drawing/2014/main" id="{CECB97DE-BCF4-0841-840C-F7A683544F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12">
              <a:extLst>
                <a:ext uri="{FF2B5EF4-FFF2-40B4-BE49-F238E27FC236}">
                  <a16:creationId xmlns:a16="http://schemas.microsoft.com/office/drawing/2014/main" id="{1C9BA6A0-835C-E64D-9BA3-2759793D7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13">
              <a:extLst>
                <a:ext uri="{FF2B5EF4-FFF2-40B4-BE49-F238E27FC236}">
                  <a16:creationId xmlns:a16="http://schemas.microsoft.com/office/drawing/2014/main" id="{7DEE35EE-D1B7-9345-BE8A-6F6E77BDB6F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14">
              <a:extLst>
                <a:ext uri="{FF2B5EF4-FFF2-40B4-BE49-F238E27FC236}">
                  <a16:creationId xmlns:a16="http://schemas.microsoft.com/office/drawing/2014/main" id="{F6FA3978-3425-814B-9E51-9349BFDFDE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15">
              <a:extLst>
                <a:ext uri="{FF2B5EF4-FFF2-40B4-BE49-F238E27FC236}">
                  <a16:creationId xmlns:a16="http://schemas.microsoft.com/office/drawing/2014/main" id="{28E7E3F9-1173-9443-82C1-01052AD971F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16">
              <a:extLst>
                <a:ext uri="{FF2B5EF4-FFF2-40B4-BE49-F238E27FC236}">
                  <a16:creationId xmlns:a16="http://schemas.microsoft.com/office/drawing/2014/main" id="{D0B19C24-89E5-AF42-817D-27CE5B25A1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17">
              <a:extLst>
                <a:ext uri="{FF2B5EF4-FFF2-40B4-BE49-F238E27FC236}">
                  <a16:creationId xmlns:a16="http://schemas.microsoft.com/office/drawing/2014/main" id="{8047437B-6A1E-7D4A-92EC-3A9323C152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18">
              <a:extLst>
                <a:ext uri="{FF2B5EF4-FFF2-40B4-BE49-F238E27FC236}">
                  <a16:creationId xmlns:a16="http://schemas.microsoft.com/office/drawing/2014/main" id="{5A7AC49A-799E-F44E-8486-FF339FAAB1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19">
              <a:extLst>
                <a:ext uri="{FF2B5EF4-FFF2-40B4-BE49-F238E27FC236}">
                  <a16:creationId xmlns:a16="http://schemas.microsoft.com/office/drawing/2014/main" id="{7F6AF08B-0464-3E45-9DE9-2CCDB60C80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20">
              <a:extLst>
                <a:ext uri="{FF2B5EF4-FFF2-40B4-BE49-F238E27FC236}">
                  <a16:creationId xmlns:a16="http://schemas.microsoft.com/office/drawing/2014/main" id="{C2E52518-9780-6E47-947C-1323877B08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21">
              <a:extLst>
                <a:ext uri="{FF2B5EF4-FFF2-40B4-BE49-F238E27FC236}">
                  <a16:creationId xmlns:a16="http://schemas.microsoft.com/office/drawing/2014/main" id="{CCDC2EF8-18E7-034C-8DE0-C21C5EC3F65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22">
              <a:extLst>
                <a:ext uri="{FF2B5EF4-FFF2-40B4-BE49-F238E27FC236}">
                  <a16:creationId xmlns:a16="http://schemas.microsoft.com/office/drawing/2014/main" id="{900DFBA7-CFBA-9746-BA53-3131AFFFFA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23">
              <a:extLst>
                <a:ext uri="{FF2B5EF4-FFF2-40B4-BE49-F238E27FC236}">
                  <a16:creationId xmlns:a16="http://schemas.microsoft.com/office/drawing/2014/main" id="{ABA6B501-50E0-0746-9477-B4720F926F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25">
              <a:extLst>
                <a:ext uri="{FF2B5EF4-FFF2-40B4-BE49-F238E27FC236}">
                  <a16:creationId xmlns:a16="http://schemas.microsoft.com/office/drawing/2014/main" id="{E5EB0ED2-B945-8A45-A4A0-B921B0FB3FD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26">
              <a:extLst>
                <a:ext uri="{FF2B5EF4-FFF2-40B4-BE49-F238E27FC236}">
                  <a16:creationId xmlns:a16="http://schemas.microsoft.com/office/drawing/2014/main" id="{AD103383-B654-F54D-86C8-7C58D1E32B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27">
              <a:extLst>
                <a:ext uri="{FF2B5EF4-FFF2-40B4-BE49-F238E27FC236}">
                  <a16:creationId xmlns:a16="http://schemas.microsoft.com/office/drawing/2014/main" id="{D9751949-F3DB-CF42-870C-0B5F196B643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28">
              <a:extLst>
                <a:ext uri="{FF2B5EF4-FFF2-40B4-BE49-F238E27FC236}">
                  <a16:creationId xmlns:a16="http://schemas.microsoft.com/office/drawing/2014/main" id="{CA3F5FE6-B6E2-E54E-9139-634618D761E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29">
              <a:extLst>
                <a:ext uri="{FF2B5EF4-FFF2-40B4-BE49-F238E27FC236}">
                  <a16:creationId xmlns:a16="http://schemas.microsoft.com/office/drawing/2014/main" id="{2341A7B3-A56D-104E-B0B4-01F4814E46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">
              <a:extLst>
                <a:ext uri="{FF2B5EF4-FFF2-40B4-BE49-F238E27FC236}">
                  <a16:creationId xmlns:a16="http://schemas.microsoft.com/office/drawing/2014/main" id="{374A7229-3C1B-C240-BEE6-FD814452F8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6">
              <a:extLst>
                <a:ext uri="{FF2B5EF4-FFF2-40B4-BE49-F238E27FC236}">
                  <a16:creationId xmlns:a16="http://schemas.microsoft.com/office/drawing/2014/main" id="{D271DB62-4175-F047-8942-0AFF99FC95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52" name="Group 551">
            <a:extLst>
              <a:ext uri="{FF2B5EF4-FFF2-40B4-BE49-F238E27FC236}">
                <a16:creationId xmlns:a16="http://schemas.microsoft.com/office/drawing/2014/main" id="{E056D449-356C-2644-8FC5-E8D60966C12F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4818CFF0-161B-3948-8C4D-24A74B20AC3D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55" name="Freeform 30">
                <a:extLst>
                  <a:ext uri="{FF2B5EF4-FFF2-40B4-BE49-F238E27FC236}">
                    <a16:creationId xmlns:a16="http://schemas.microsoft.com/office/drawing/2014/main" id="{A2465AA8-6D77-2D46-BB09-2E78B54016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31">
                <a:extLst>
                  <a:ext uri="{FF2B5EF4-FFF2-40B4-BE49-F238E27FC236}">
                    <a16:creationId xmlns:a16="http://schemas.microsoft.com/office/drawing/2014/main" id="{33DB0348-AF45-9D41-B4FC-D045FEA35D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32">
                <a:extLst>
                  <a:ext uri="{FF2B5EF4-FFF2-40B4-BE49-F238E27FC236}">
                    <a16:creationId xmlns:a16="http://schemas.microsoft.com/office/drawing/2014/main" id="{56D820C8-9077-2C40-A6B8-295EC5B52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33">
                <a:extLst>
                  <a:ext uri="{FF2B5EF4-FFF2-40B4-BE49-F238E27FC236}">
                    <a16:creationId xmlns:a16="http://schemas.microsoft.com/office/drawing/2014/main" id="{651DA472-296A-1246-AA4E-5DB47C4F8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34">
                <a:extLst>
                  <a:ext uri="{FF2B5EF4-FFF2-40B4-BE49-F238E27FC236}">
                    <a16:creationId xmlns:a16="http://schemas.microsoft.com/office/drawing/2014/main" id="{F4FE167F-E581-E947-8107-E1C0B788B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35">
                <a:extLst>
                  <a:ext uri="{FF2B5EF4-FFF2-40B4-BE49-F238E27FC236}">
                    <a16:creationId xmlns:a16="http://schemas.microsoft.com/office/drawing/2014/main" id="{CB2D8678-5112-7142-B30D-DD55743685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36">
                <a:extLst>
                  <a:ext uri="{FF2B5EF4-FFF2-40B4-BE49-F238E27FC236}">
                    <a16:creationId xmlns:a16="http://schemas.microsoft.com/office/drawing/2014/main" id="{A375C257-8BEA-1642-A80E-C19C65B135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37">
                <a:extLst>
                  <a:ext uri="{FF2B5EF4-FFF2-40B4-BE49-F238E27FC236}">
                    <a16:creationId xmlns:a16="http://schemas.microsoft.com/office/drawing/2014/main" id="{57952EA5-06FA-F446-BD4F-DE247A443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38">
                <a:extLst>
                  <a:ext uri="{FF2B5EF4-FFF2-40B4-BE49-F238E27FC236}">
                    <a16:creationId xmlns:a16="http://schemas.microsoft.com/office/drawing/2014/main" id="{09AE2C1B-3B35-9445-A51B-16648285D5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39">
                <a:extLst>
                  <a:ext uri="{FF2B5EF4-FFF2-40B4-BE49-F238E27FC236}">
                    <a16:creationId xmlns:a16="http://schemas.microsoft.com/office/drawing/2014/main" id="{A13F748D-6E6D-324B-98B4-89BBDF5C46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0">
                <a:extLst>
                  <a:ext uri="{FF2B5EF4-FFF2-40B4-BE49-F238E27FC236}">
                    <a16:creationId xmlns:a16="http://schemas.microsoft.com/office/drawing/2014/main" id="{470CC3AD-4B2E-FE47-9BE7-919C56A0EB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6" name="Freeform 41">
                <a:extLst>
                  <a:ext uri="{FF2B5EF4-FFF2-40B4-BE49-F238E27FC236}">
                    <a16:creationId xmlns:a16="http://schemas.microsoft.com/office/drawing/2014/main" id="{54952367-8E61-2641-AA6B-76B72FF84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7" name="Freeform 42">
                <a:extLst>
                  <a:ext uri="{FF2B5EF4-FFF2-40B4-BE49-F238E27FC236}">
                    <a16:creationId xmlns:a16="http://schemas.microsoft.com/office/drawing/2014/main" id="{0952869A-3EBE-4E48-8D27-9D881F9B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8" name="Freeform 43">
                <a:extLst>
                  <a:ext uri="{FF2B5EF4-FFF2-40B4-BE49-F238E27FC236}">
                    <a16:creationId xmlns:a16="http://schemas.microsoft.com/office/drawing/2014/main" id="{6120EF9B-7DAE-EE48-9820-5904CFB0D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9" name="Freeform 44">
                <a:extLst>
                  <a:ext uri="{FF2B5EF4-FFF2-40B4-BE49-F238E27FC236}">
                    <a16:creationId xmlns:a16="http://schemas.microsoft.com/office/drawing/2014/main" id="{A7735B8B-CFF7-CC41-BDD3-A65D04F84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0" name="Freeform 45">
                <a:extLst>
                  <a:ext uri="{FF2B5EF4-FFF2-40B4-BE49-F238E27FC236}">
                    <a16:creationId xmlns:a16="http://schemas.microsoft.com/office/drawing/2014/main" id="{CE0BCD6B-12CC-4E43-AF98-7FFDB9897F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1" name="Freeform 46">
                <a:extLst>
                  <a:ext uri="{FF2B5EF4-FFF2-40B4-BE49-F238E27FC236}">
                    <a16:creationId xmlns:a16="http://schemas.microsoft.com/office/drawing/2014/main" id="{3A73EABA-E340-7E47-9224-10FB17B87C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2" name="Freeform 47">
                <a:extLst>
                  <a:ext uri="{FF2B5EF4-FFF2-40B4-BE49-F238E27FC236}">
                    <a16:creationId xmlns:a16="http://schemas.microsoft.com/office/drawing/2014/main" id="{B6DBC829-FF39-1249-B4FD-16F75B708F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3" name="Freeform 48">
                <a:extLst>
                  <a:ext uri="{FF2B5EF4-FFF2-40B4-BE49-F238E27FC236}">
                    <a16:creationId xmlns:a16="http://schemas.microsoft.com/office/drawing/2014/main" id="{8BD59C07-49C3-6748-8066-1A841C306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4" name="Freeform 49">
                <a:extLst>
                  <a:ext uri="{FF2B5EF4-FFF2-40B4-BE49-F238E27FC236}">
                    <a16:creationId xmlns:a16="http://schemas.microsoft.com/office/drawing/2014/main" id="{389D8141-5176-BA42-81C8-184FC92C1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5" name="Freeform 50">
                <a:extLst>
                  <a:ext uri="{FF2B5EF4-FFF2-40B4-BE49-F238E27FC236}">
                    <a16:creationId xmlns:a16="http://schemas.microsoft.com/office/drawing/2014/main" id="{F2FF8B78-2813-E241-84D4-228F8343AC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6" name="Freeform 51">
                <a:extLst>
                  <a:ext uri="{FF2B5EF4-FFF2-40B4-BE49-F238E27FC236}">
                    <a16:creationId xmlns:a16="http://schemas.microsoft.com/office/drawing/2014/main" id="{7FC6AB10-D493-4740-89F0-8BCAA866EA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7" name="Freeform 52">
                <a:extLst>
                  <a:ext uri="{FF2B5EF4-FFF2-40B4-BE49-F238E27FC236}">
                    <a16:creationId xmlns:a16="http://schemas.microsoft.com/office/drawing/2014/main" id="{41474AD1-10E1-664E-A075-DFCAD71E22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8" name="Freeform 53">
                <a:extLst>
                  <a:ext uri="{FF2B5EF4-FFF2-40B4-BE49-F238E27FC236}">
                    <a16:creationId xmlns:a16="http://schemas.microsoft.com/office/drawing/2014/main" id="{B56D1E16-6EF8-934D-9D34-59288ED26A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79" name="Freeform 54">
                <a:extLst>
                  <a:ext uri="{FF2B5EF4-FFF2-40B4-BE49-F238E27FC236}">
                    <a16:creationId xmlns:a16="http://schemas.microsoft.com/office/drawing/2014/main" id="{6CC1D092-2BE0-7047-A485-50825C3216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0" name="Freeform 55">
                <a:extLst>
                  <a:ext uri="{FF2B5EF4-FFF2-40B4-BE49-F238E27FC236}">
                    <a16:creationId xmlns:a16="http://schemas.microsoft.com/office/drawing/2014/main" id="{5B4049D8-A3B3-D641-9711-A74D80FBB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1" name="Freeform 56">
                <a:extLst>
                  <a:ext uri="{FF2B5EF4-FFF2-40B4-BE49-F238E27FC236}">
                    <a16:creationId xmlns:a16="http://schemas.microsoft.com/office/drawing/2014/main" id="{1C43852E-29EB-0D4E-A19C-B5A46789A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82" name="Freeform 45">
                <a:extLst>
                  <a:ext uri="{FF2B5EF4-FFF2-40B4-BE49-F238E27FC236}">
                    <a16:creationId xmlns:a16="http://schemas.microsoft.com/office/drawing/2014/main" id="{5FE99887-CF27-6440-85C2-48BCFB4AC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54" name="Freeform 31">
              <a:extLst>
                <a:ext uri="{FF2B5EF4-FFF2-40B4-BE49-F238E27FC236}">
                  <a16:creationId xmlns:a16="http://schemas.microsoft.com/office/drawing/2014/main" id="{9FB6F3C2-0B63-F24D-8DAC-BB0BBEE1F7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4062312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1684</Words>
  <Application>Microsoft Office PowerPoint</Application>
  <PresentationFormat>Màn hình rộng</PresentationFormat>
  <Paragraphs>197</Paragraphs>
  <Slides>29</Slides>
  <Notes>24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8</vt:i4>
      </vt:variant>
      <vt:variant>
        <vt:lpstr>Chủ đề</vt:lpstr>
      </vt:variant>
      <vt:variant>
        <vt:i4>2</vt:i4>
      </vt:variant>
      <vt:variant>
        <vt:lpstr>Tiêu đề Bản chiếu</vt:lpstr>
      </vt:variant>
      <vt:variant>
        <vt:i4>29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Iosevka Term Extended</vt:lpstr>
      <vt:lpstr>Oxygen</vt:lpstr>
      <vt:lpstr>Roboto Regular</vt:lpstr>
      <vt:lpstr>Times New Roman</vt:lpstr>
      <vt:lpstr>Chủ đề Office</vt:lpstr>
      <vt:lpstr>Office Theme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  <vt:lpstr>Bản trình bày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Bản trình bày PowerPoint</dc:title>
  <dc:creator>Hoang Tran Nhat Minh 20204883</dc:creator>
  <cp:lastModifiedBy>Hoang Tran Nhat Minh 20204883</cp:lastModifiedBy>
  <cp:revision>181</cp:revision>
  <dcterms:created xsi:type="dcterms:W3CDTF">2021-12-18T03:12:28Z</dcterms:created>
  <dcterms:modified xsi:type="dcterms:W3CDTF">2021-12-23T17:07:41Z</dcterms:modified>
</cp:coreProperties>
</file>