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7" r:id="rId7"/>
    <p:sldId id="26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Oxygen" panose="02000503000000000000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242">
          <p15:clr>
            <a:srgbClr val="A4A3A4"/>
          </p15:clr>
        </p15:guide>
        <p15:guide id="3" pos="3840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5541">
          <p15:clr>
            <a:srgbClr val="A4A3A4"/>
          </p15:clr>
        </p15:guide>
        <p15:guide id="7" pos="2139">
          <p15:clr>
            <a:srgbClr val="A4A3A4"/>
          </p15:clr>
        </p15:guide>
        <p15:guide id="8" pos="438">
          <p15:clr>
            <a:srgbClr val="A4A3A4"/>
          </p15:clr>
        </p15:guide>
        <p15:guide id="9" orient="horz" pos="3271">
          <p15:clr>
            <a:srgbClr val="A4A3A4"/>
          </p15:clr>
        </p15:guide>
        <p15:guide id="10" pos="1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46" y="96"/>
      </p:cViewPr>
      <p:guideLst>
        <p:guide orient="horz" pos="2160"/>
        <p:guide pos="7242"/>
        <p:guide pos="3840"/>
        <p:guide orient="horz" pos="346"/>
        <p:guide orient="horz" pos="3974"/>
        <p:guide pos="5541"/>
        <p:guide pos="2139"/>
        <p:guide pos="438"/>
        <p:guide orient="horz" pos="3271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9d8ac71c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099d8ac7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g1099d8ac71c_0_6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99d8ac71c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1099d8ac71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g1099d8ac71c_0_22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9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47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llo">
  <p:cSld name="Hel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>
            <a:spLocks noGrp="1"/>
          </p:cNvSpPr>
          <p:nvPr>
            <p:ph type="pic" idx="2"/>
          </p:nvPr>
        </p:nvSpPr>
        <p:spPr>
          <a:xfrm>
            <a:off x="1317812" y="1304364"/>
            <a:ext cx="4043185" cy="43541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tercolor Splatters">
  <p:cSld name="Watercolor Splatter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General Slide">
  <p:cSld name="4_General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ative Break Picture">
  <p:cSld name="Creative Break Pictu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>
            <a:spLocks noGrp="1"/>
          </p:cNvSpPr>
          <p:nvPr>
            <p:ph type="pic" idx="2"/>
          </p:nvPr>
        </p:nvSpPr>
        <p:spPr>
          <a:xfrm>
            <a:off x="7096489" y="587699"/>
            <a:ext cx="4356000" cy="43570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 features">
  <p:cSld name="App feature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pp features">
  <p:cSld name="1_App feature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>
            <a:spLocks noGrp="1"/>
          </p:cNvSpPr>
          <p:nvPr>
            <p:ph type="pic" idx="2"/>
          </p:nvPr>
        </p:nvSpPr>
        <p:spPr>
          <a:xfrm>
            <a:off x="7067509" y="2286956"/>
            <a:ext cx="3697653" cy="23135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Web Mockup">
  <p:cSld name="Desktop Web Mocku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>
            <a:spLocks noGrp="1"/>
          </p:cNvSpPr>
          <p:nvPr>
            <p:ph type="pic" idx="2"/>
          </p:nvPr>
        </p:nvSpPr>
        <p:spPr>
          <a:xfrm>
            <a:off x="1693291" y="2168861"/>
            <a:ext cx="3679505" cy="20778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Building CP and MIP model</a:t>
            </a:r>
            <a:endParaRPr/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2"/>
                </a:solidFill>
              </a:rPr>
              <a:t>Problem Formulation</a:t>
            </a:r>
            <a:endParaRPr/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2282300" y="2109850"/>
            <a:ext cx="5927700" cy="985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R </a:t>
            </a:r>
            <a:r>
              <a:rPr lang="en-US" sz="2200">
                <a:solidFill>
                  <a:schemeClr val="dk1"/>
                </a:solidFill>
              </a:rPr>
              <a:t>= {1, … , n} is the set of given rectangles</a:t>
            </a: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Item i has weight </a:t>
            </a:r>
            <a:r>
              <a:rPr lang="en-US" sz="2200" b="1" i="1">
                <a:solidFill>
                  <a:schemeClr val="dk1"/>
                </a:solidFill>
              </a:rPr>
              <a:t>w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1200" b="1" i="1">
                <a:solidFill>
                  <a:schemeClr val="dk1"/>
                </a:solidFill>
              </a:rPr>
              <a:t>  </a:t>
            </a:r>
            <a:r>
              <a:rPr lang="en-US" sz="2200">
                <a:solidFill>
                  <a:schemeClr val="dk1"/>
                </a:solidFill>
              </a:rPr>
              <a:t>and height </a:t>
            </a:r>
            <a:r>
              <a:rPr lang="en-US" sz="2200" b="1" i="1">
                <a:solidFill>
                  <a:schemeClr val="dk1"/>
                </a:solidFill>
              </a:rPr>
              <a:t>h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endParaRPr sz="2200" baseline="-250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269089" y="3428995"/>
            <a:ext cx="5419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= {1, … , m} is the set of available bins</a:t>
            </a: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 k has width </a:t>
            </a:r>
            <a:r>
              <a:rPr lang="en-US" sz="2200" b="1" i="1">
                <a:solidFill>
                  <a:schemeClr val="dk1"/>
                </a:solidFill>
              </a:rPr>
              <a:t>W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, height </a:t>
            </a:r>
            <a:r>
              <a:rPr lang="en-US" sz="2200" b="1" i="1">
                <a:solidFill>
                  <a:schemeClr val="dk1"/>
                </a:solidFill>
              </a:rPr>
              <a:t>H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and cost </a:t>
            </a:r>
            <a:r>
              <a:rPr lang="en-US" sz="2200" b="1" i="1">
                <a:solidFill>
                  <a:schemeClr val="dk1"/>
                </a:solidFill>
              </a:rPr>
              <a:t>c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endParaRPr sz="2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Denotation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rot="-10230461">
            <a:off x="1964350" y="221260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 rot="-10230461">
            <a:off x="1964340" y="359070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1482776" y="-5846710"/>
            <a:ext cx="17398140" cy="7874905"/>
            <a:chOff x="-1482776" y="-5631558"/>
            <a:chExt cx="17398140" cy="7874905"/>
          </a:xfrm>
        </p:grpSpPr>
        <p:sp>
          <p:nvSpPr>
            <p:cNvPr id="116" name="Google Shape;116;p13"/>
            <p:cNvSpPr/>
            <p:nvPr/>
          </p:nvSpPr>
          <p:spPr>
            <a:xfrm rot="543536">
              <a:off x="1350015" y="-4753672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543536">
              <a:off x="-1389153" y="-1317645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543536">
              <a:off x="237530" y="-5000151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rot="543536">
              <a:off x="-736452" y="-1431588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543536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543536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543536">
              <a:off x="950380" y="-3402997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543536">
              <a:off x="-310890" y="143167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543536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543536">
              <a:off x="-167313" y="-3645701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543536">
              <a:off x="8514469" y="-3370146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3536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543536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543536">
              <a:off x="16725" y="-5087209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543536">
              <a:off x="3472536" y="-2982439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543536">
              <a:off x="12230918" y="-3320139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543536">
              <a:off x="4601063" y="-3963506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rot="543536">
              <a:off x="3142403" y="-433338"/>
              <a:ext cx="1060074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543536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543536">
              <a:off x="6240124" y="-2218266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543536">
              <a:off x="1404768" y="24257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543536">
              <a:off x="8427160" y="-2331030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543536">
              <a:off x="6038723" y="-3213682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543536">
              <a:off x="4772959" y="33176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rot="543536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543536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rot="543536">
              <a:off x="10536147" y="-335652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543536">
              <a:off x="2436734" y="43441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-2609257" y="4947386"/>
            <a:ext cx="15176506" cy="5377815"/>
            <a:chOff x="-2609257" y="4856362"/>
            <a:chExt cx="15176506" cy="5377815"/>
          </a:xfrm>
        </p:grpSpPr>
        <p:grpSp>
          <p:nvGrpSpPr>
            <p:cNvPr id="145" name="Google Shape;145;p13"/>
            <p:cNvGrpSpPr/>
            <p:nvPr/>
          </p:nvGrpSpPr>
          <p:grpSpPr>
            <a:xfrm>
              <a:off x="-2609257" y="4856362"/>
              <a:ext cx="15176506" cy="5377815"/>
              <a:chOff x="-2609257" y="4856362"/>
              <a:chExt cx="15176506" cy="5377815"/>
            </a:xfrm>
          </p:grpSpPr>
          <p:sp>
            <p:nvSpPr>
              <p:cNvPr id="146" name="Google Shape;146;p13"/>
              <p:cNvSpPr/>
              <p:nvPr/>
            </p:nvSpPr>
            <p:spPr>
              <a:xfrm rot="-10230460">
                <a:off x="4650590" y="6327328"/>
                <a:ext cx="5899454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 rot="-10230460">
                <a:off x="10881397" y="6141214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 rot="-10230460">
                <a:off x="5431363" y="6515404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 rot="-10230460">
                <a:off x="11606436" y="6832104"/>
                <a:ext cx="418401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 rot="-10230460">
                <a:off x="12128624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-10230460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10230460">
                <a:off x="4950087" y="5384855"/>
                <a:ext cx="5899452" cy="3072842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-10230460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10230460">
                <a:off x="4108581" y="7789124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-10230460">
                <a:off x="5737739" y="557082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rot="-10230460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rot="-10230460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rot="-10230460">
                <a:off x="11891224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rot="-10230460">
                <a:off x="-2422178" y="5388390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rot="-10230460">
                <a:off x="79403" y="6016859"/>
                <a:ext cx="589945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-10230460">
                <a:off x="-1874015" y="833201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 rot="-10230460">
                <a:off x="-736290" y="669564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 rot="-10230460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rot="-10230460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rot="-10230460">
                <a:off x="-517326" y="5651286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rot="-10230460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10230460">
                <a:off x="6324691" y="6684569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10230460">
                <a:off x="-637625" y="5261733"/>
                <a:ext cx="5139895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10230460">
                <a:off x="-1740319" y="6146629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10230460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-10230460">
                <a:off x="5173424" y="6288835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rot="-10230460">
                <a:off x="-2277819" y="8564985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 rot="-10230460">
                <a:off x="7014175" y="603512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13"/>
            <p:cNvSpPr/>
            <p:nvPr/>
          </p:nvSpPr>
          <p:spPr>
            <a:xfrm rot="-10230460">
              <a:off x="-681430" y="5853775"/>
              <a:ext cx="1618891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2424125" y="1730750"/>
            <a:ext cx="82068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o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∊ {0, 1} represents the orientation of rectangle i</a:t>
            </a:r>
            <a:endParaRPr sz="2200" baseline="-25000">
              <a:solidFill>
                <a:schemeClr val="dk1"/>
              </a:solidFill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424125" y="3272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u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is 1 iff bin k is used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Variables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 rot="10800000">
            <a:off x="1964350" y="180385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 rot="-10230461">
            <a:off x="1964340" y="251540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14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186" name="Google Shape;186;p14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4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15" name="Google Shape;215;p14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16" name="Google Shape;216;p14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14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638" y="3360212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 txBox="1"/>
          <p:nvPr/>
        </p:nvSpPr>
        <p:spPr>
          <a:xfrm>
            <a:off x="2424125" y="24423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l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r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, t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b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 are left, right, top and bottom coordinates of item i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2424125" y="41099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p</a:t>
            </a:r>
            <a:r>
              <a:rPr lang="en-US" sz="2200" b="1" i="1" baseline="-25000">
                <a:solidFill>
                  <a:schemeClr val="dk1"/>
                </a:solidFill>
              </a:rPr>
              <a:t>ik</a:t>
            </a:r>
            <a:r>
              <a:rPr lang="en-US" sz="2200">
                <a:solidFill>
                  <a:schemeClr val="dk1"/>
                </a:solidFill>
              </a:rPr>
              <a:t> is 1 iff item i is placed in bin k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8" name="Google Shape;248;p14"/>
          <p:cNvSpPr/>
          <p:nvPr/>
        </p:nvSpPr>
        <p:spPr>
          <a:xfrm rot="-10230461">
            <a:off x="1964340" y="418300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 rot="-10230461">
            <a:off x="1964340" y="505043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2424125" y="4947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y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= </a:t>
            </a:r>
            <a:r>
              <a:rPr lang="en-US" sz="2200" b="1" i="1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∊{1, … , m}, i.e. item i is placed in bin k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90899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0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(1)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1390900" y="2992413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&lt; j			(3)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CP model - Constraints</a:t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1017225" y="180385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 rot="-10230461">
            <a:off x="1017215" y="240484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513" y="3066050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/>
          <p:nvPr/>
        </p:nvSpPr>
        <p:spPr>
          <a:xfrm>
            <a:off x="1390900" y="2294913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(2)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1390899" y="3652025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&amp;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		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		(4)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4" name="Google Shape;324;p15"/>
          <p:cNvSpPr/>
          <p:nvPr/>
        </p:nvSpPr>
        <p:spPr>
          <a:xfrm rot="-10230461">
            <a:off x="1017215" y="371441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5"/>
          <p:cNvSpPr/>
          <p:nvPr/>
        </p:nvSpPr>
        <p:spPr>
          <a:xfrm rot="-10230461">
            <a:off x="1017215" y="442453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390899" y="4299725"/>
            <a:ext cx="12337423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ik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		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K	</a:t>
            </a:r>
            <a:r>
              <a:rPr lang="en-US" sz="2200" dirty="0">
                <a:solidFill>
                  <a:schemeClr val="dk1"/>
                </a:solidFill>
              </a:rPr>
              <a:t>		(5)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1017215" y="505043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Google Shape;328;p15"/>
              <p:cNvSpPr txBox="1"/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1				∀ k ∈ </a:t>
                </a:r>
                <a:r>
                  <a:rPr lang="en-US" sz="2200" b="1" i="1" dirty="0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			(6)</a:t>
                </a:r>
                <a:endParaRPr sz="22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328" name="Google Shape;328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blipFill>
                <a:blip r:embed="rId4"/>
                <a:stretch>
                  <a:fillRect l="-3740" t="-61321" b="-1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695325" y="1764100"/>
            <a:ext cx="114966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(1) If an item doesn’t rotate, its right = its left + its width and its top = its bottom + its height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695325" y="3007588"/>
            <a:ext cx="9479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(3) If two items are placed in the same bin, they can’t overlap each other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237990" y="950884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Constraints</a:t>
            </a:r>
            <a:endParaRPr/>
          </a:p>
        </p:txBody>
      </p:sp>
      <p:sp>
        <p:nvSpPr>
          <p:cNvPr id="337" name="Google Shape;337;p16"/>
          <p:cNvSpPr/>
          <p:nvPr/>
        </p:nvSpPr>
        <p:spPr>
          <a:xfrm rot="10800000">
            <a:off x="311200" y="180385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 rot="-10230461">
            <a:off x="311190" y="244020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16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340" name="Google Shape;340;p16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369" name="Google Shape;369;p16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370" name="Google Shape;370;p16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8" name="Google Shape;398;p16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88" y="3076537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6"/>
          <p:cNvSpPr txBox="1"/>
          <p:nvPr/>
        </p:nvSpPr>
        <p:spPr>
          <a:xfrm>
            <a:off x="695325" y="2361600"/>
            <a:ext cx="11420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(2) If the item rotates then its right = its left + its height and its top = its bottom + its width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695400" y="3654038"/>
            <a:ext cx="10801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(4) If one item is place in a bin then its right and top coordinates can’t exceed the bin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2" name="Google Shape;402;p16"/>
          <p:cNvSpPr/>
          <p:nvPr/>
        </p:nvSpPr>
        <p:spPr>
          <a:xfrm rot="-10230461">
            <a:off x="311190" y="374531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/>
          <p:nvPr/>
        </p:nvSpPr>
        <p:spPr>
          <a:xfrm rot="-10230461">
            <a:off x="311190" y="440883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695400" y="4300713"/>
            <a:ext cx="10377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(5) Item i is placed in bin k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5" name="Google Shape;405;p16"/>
          <p:cNvSpPr/>
          <p:nvPr/>
        </p:nvSpPr>
        <p:spPr>
          <a:xfrm rot="-10230461">
            <a:off x="311190" y="505043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695400" y="4947400"/>
            <a:ext cx="10377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(6) Bin k is used when at least one item is placed in it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81755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82651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86455" y="155778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15"/>
          <p:cNvSpPr txBox="1"/>
          <p:nvPr/>
        </p:nvSpPr>
        <p:spPr>
          <a:xfrm>
            <a:off x="1315847" y="1327648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63636"/>
              </a:lnSpc>
            </a:pP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0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baseline="-25000" dirty="0">
                <a:solidFill>
                  <a:schemeClr val="dk1"/>
                </a:solidFill>
              </a:rPr>
              <a:t>; </a:t>
            </a: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1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endParaRPr lang="it-IT" sz="22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/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blipFill>
                <a:blip r:embed="rId3"/>
                <a:stretch>
                  <a:fillRect l="-683" b="-36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Google Shape;257;p15">
            <a:extLst>
              <a:ext uri="{FF2B5EF4-FFF2-40B4-BE49-F238E27FC236}">
                <a16:creationId xmlns:a16="http://schemas.microsoft.com/office/drawing/2014/main" id="{70217C50-F940-49BE-B93E-197300EA6A20}"/>
              </a:ext>
            </a:extLst>
          </p:cNvPr>
          <p:cNvSpPr txBox="1"/>
          <p:nvPr/>
        </p:nvSpPr>
        <p:spPr>
          <a:xfrm>
            <a:off x="1359355" y="2343058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08" name="Google Shape;260;p15">
            <a:extLst>
              <a:ext uri="{FF2B5EF4-FFF2-40B4-BE49-F238E27FC236}">
                <a16:creationId xmlns:a16="http://schemas.microsoft.com/office/drawing/2014/main" id="{BC2A3505-315B-46D6-89BA-A415A1ED114D}"/>
              </a:ext>
            </a:extLst>
          </p:cNvPr>
          <p:cNvSpPr/>
          <p:nvPr/>
        </p:nvSpPr>
        <p:spPr>
          <a:xfrm rot="-10230461">
            <a:off x="1000833" y="256865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/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≥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                  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blipFill>
                <a:blip r:embed="rId4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55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Google Shape;256;p15"/>
              <p:cNvSpPr txBox="1"/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6" name="Google Shape;256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423" y="1778473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5"/>
          <p:cNvSpPr/>
          <p:nvPr/>
        </p:nvSpPr>
        <p:spPr>
          <a:xfrm rot="-10230461">
            <a:off x="998286" y="3712395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87537" y="443082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323;p15">
            <a:extLst>
              <a:ext uri="{FF2B5EF4-FFF2-40B4-BE49-F238E27FC236}">
                <a16:creationId xmlns:a16="http://schemas.microsoft.com/office/drawing/2014/main" id="{E126587F-5661-417E-9ED0-71101A1247DD}"/>
              </a:ext>
            </a:extLst>
          </p:cNvPr>
          <p:cNvSpPr txBox="1"/>
          <p:nvPr/>
        </p:nvSpPr>
        <p:spPr>
          <a:xfrm>
            <a:off x="1306073" y="1550202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&amp;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endParaRPr sz="22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/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63636"/>
                  </a:lnSpc>
                </a:pPr>
                <a:r>
                  <a:rPr lang="en-US" sz="2200" b="1" i="1" dirty="0" err="1">
                    <a:solidFill>
                      <a:schemeClr val="dk1"/>
                    </a:solidFill>
                  </a:rPr>
                  <a:t>p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ik</a:t>
                </a:r>
                <a:r>
                  <a:rPr lang="en-US" sz="2200" b="1" i="1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dirty="0">
                    <a:solidFill>
                      <a:schemeClr val="dk1"/>
                    </a:solidFill>
                  </a:rPr>
                  <a:t>=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y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i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k; 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ar-AE" sz="2200" b="1" dirty="0">
                    <a:solidFill>
                      <a:schemeClr val="dk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blipFill>
                <a:blip r:embed="rId5"/>
                <a:stretch>
                  <a:fillRect l="-642"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/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1</a:t>
                </a:r>
                <a:endParaRPr sz="22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blipFill>
                <a:blip r:embed="rId6"/>
                <a:stretch>
                  <a:fillRect l="-3796" t="-60748" b="-1149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/>
              <p:nvPr/>
            </p:nvSpPr>
            <p:spPr>
              <a:xfrm>
                <a:off x="1326754" y="4877089"/>
                <a:ext cx="11245281" cy="120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 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endParaRPr lang="en-US" sz="2200" b="1" i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4" y="4877089"/>
                <a:ext cx="11245281" cy="1202725"/>
              </a:xfrm>
              <a:prstGeom prst="rect">
                <a:avLst/>
              </a:prstGeom>
              <a:blipFill>
                <a:blip r:embed="rId7"/>
                <a:stretch>
                  <a:fillRect l="-705" t="-32995" b="-167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43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727</Words>
  <Application>Microsoft Office PowerPoint</Application>
  <PresentationFormat>Màn hình rộng</PresentationFormat>
  <Paragraphs>50</Paragraphs>
  <Slides>7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Cambria Math</vt:lpstr>
      <vt:lpstr>Arial</vt:lpstr>
      <vt:lpstr>Times New Roman</vt:lpstr>
      <vt:lpstr>Oxygen</vt:lpstr>
      <vt:lpstr>Calibri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Hoang Tran Nhat Minh 20204883</cp:lastModifiedBy>
  <cp:revision>7</cp:revision>
  <dcterms:modified xsi:type="dcterms:W3CDTF">2021-12-23T11:38:20Z</dcterms:modified>
</cp:coreProperties>
</file>