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3"/>
  </p:notesMasterIdLst>
  <p:sldIdLst>
    <p:sldId id="256" r:id="rId3"/>
    <p:sldId id="2039" r:id="rId4"/>
    <p:sldId id="262" r:id="rId5"/>
    <p:sldId id="2023" r:id="rId6"/>
    <p:sldId id="2040" r:id="rId7"/>
    <p:sldId id="2042" r:id="rId8"/>
    <p:sldId id="2043" r:id="rId9"/>
    <p:sldId id="263" r:id="rId10"/>
    <p:sldId id="2011" r:id="rId11"/>
    <p:sldId id="20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91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43" autoAdjust="0"/>
  </p:normalViewPr>
  <p:slideViewPr>
    <p:cSldViewPr snapToGrid="0">
      <p:cViewPr varScale="1">
        <p:scale>
          <a:sx n="80" d="100"/>
          <a:sy n="80" d="100"/>
        </p:scale>
        <p:origin x="5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E185-E91E-4CE1-A631-FC4B0A1C2FD8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4707D-54EE-4097-86F9-7E59B9D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5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1879E4-2D9A-4FAE-AA84-47E76A30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90EAA3C-1DE9-4735-A33A-6417892C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88C0E2-5E1B-4D03-B7BB-D6FF99C0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2C57FE8-25E1-4954-9DE6-7ED67DD6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A8F9FF-9583-4327-82FF-20F83421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13F784-427B-4A8E-BC6E-FD3BF10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D76D1E4-A9F4-4352-95FC-2CA016612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82C290B-19EC-4988-A871-0DBA11C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BE9BF0-BE96-4BFC-A972-9ACA9F40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4639D3-C65A-4638-BCED-615F91E4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746F5B1-6A8C-4B0F-A769-CE101D443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30CDF9-52B9-48E0-AA4D-BA4AC5D2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7B371B2-A283-4E8F-BB8A-77CE5425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813475B-EA7D-46D4-A24D-13ED4DC7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7DF38E0-4F5A-4503-BBDA-5091540D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4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50601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21401-94C2-DC4B-B9F4-33C7D70E93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17812" y="1304364"/>
            <a:ext cx="4043185" cy="4354199"/>
          </a:xfrm>
          <a:custGeom>
            <a:avLst/>
            <a:gdLst>
              <a:gd name="connsiteX0" fmla="*/ 2340000 w 4680000"/>
              <a:gd name="connsiteY0" fmla="*/ 0 h 5040000"/>
              <a:gd name="connsiteX1" fmla="*/ 4680000 w 4680000"/>
              <a:gd name="connsiteY1" fmla="*/ 2520000 h 5040000"/>
              <a:gd name="connsiteX2" fmla="*/ 2340000 w 4680000"/>
              <a:gd name="connsiteY2" fmla="*/ 5040000 h 5040000"/>
              <a:gd name="connsiteX3" fmla="*/ 0 w 4680000"/>
              <a:gd name="connsiteY3" fmla="*/ 2520000 h 5040000"/>
              <a:gd name="connsiteX4" fmla="*/ 2340000 w 4680000"/>
              <a:gd name="connsiteY4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0" h="5040000">
                <a:moveTo>
                  <a:pt x="2340000" y="0"/>
                </a:moveTo>
                <a:cubicBezTo>
                  <a:pt x="3632346" y="0"/>
                  <a:pt x="4680000" y="1128242"/>
                  <a:pt x="4680000" y="2520000"/>
                </a:cubicBezTo>
                <a:cubicBezTo>
                  <a:pt x="4680000" y="3911758"/>
                  <a:pt x="3632346" y="5040000"/>
                  <a:pt x="2340000" y="5040000"/>
                </a:cubicBezTo>
                <a:cubicBezTo>
                  <a:pt x="1047654" y="5040000"/>
                  <a:pt x="0" y="3911758"/>
                  <a:pt x="0" y="2520000"/>
                </a:cubicBezTo>
                <a:cubicBezTo>
                  <a:pt x="0" y="1128242"/>
                  <a:pt x="1047654" y="0"/>
                  <a:pt x="234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84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64676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C99133-722E-4F49-8964-548F2674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68F337-1182-4635-A3F1-60EFCF86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46B11-C839-4BEA-A0EA-9046856A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DBB048B-E47F-4A77-BDB1-28A445AF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A4BD018-BF17-4C50-A620-4184C82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7CBD86-CC82-47EF-8F46-8C4463E0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95DB3DC-34C6-4BA4-91BF-36C12DC6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79FFB92-D3E5-4B18-B074-9F4EB86B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55B432-16C2-49F8-B7B0-838C4C9A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156AB91-1A81-492A-871F-D00FB16B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99EEC7-D9D7-49C9-A825-263F6822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52BCE50-6980-488E-9C13-6B9B19BCE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D79F67E-21A8-4ECE-B716-E8EB827D1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7A6A75B-974A-4FC8-B42A-8D972CD3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0B4ACA-711C-4AA0-AB14-98787969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790277-262D-406B-A935-23D6D11A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23A416-D50E-4F85-9DA2-B5892DEC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652DC48-9709-428B-8BBB-F6DCF5A8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080376E-9333-480D-9B2E-42917D582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D6611D8-0663-468A-BB92-A7E0E720E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6F92F76-CC75-4C14-9B26-56E6C5F13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C9B9139-1052-4436-94BB-B3EC41DF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4D72578-2598-4D88-88F5-05281EE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2DD03D5-7BFF-46D2-94F0-2298DB66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DD44F9-A012-45B3-B9B6-6A8D7DE9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F250BA3-D962-4819-A7B0-0166D235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23934FB-9AF4-43BD-9399-FDB15FC9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5E17F38-A6BD-420A-B9DE-B4CD269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EE2FA09-3FEF-4C21-BEA2-73EA9303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CF51903-8475-46B4-BF5A-F6B9D824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C49D35-A660-4706-A975-9536CFDD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9B8BC4-1E18-4FF6-B6C1-7CCF3D38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5EA42A-B1FF-4D8A-A23F-86499046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101A09A-B1D8-465B-957B-63007FB2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3C65E15-BC6A-4FBE-A293-6FB71DDE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BF60FA7-F2AF-4439-B5E9-45FBE903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D89F1F-6B44-4D85-AE49-3D4E6C78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D38CA0-0821-4158-B463-F7A71A2C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D47CDAD-FA84-4950-893C-5B2FB3FC3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81E8788-C23E-437E-8726-813B1D1A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C04CE2-C41D-4CD7-BCDF-2C805369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9983703-DEB0-45C6-8B79-7A905BDB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8CE2C5C-DD91-4AFE-AFA0-05CF639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B92C6E1-FF72-4261-AB10-4F7C8177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F3B1DB-9849-4F6A-953E-29DF0D40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1120D8-14B5-4C09-B99F-0520E8123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47A7-C5AC-4633-BC3C-D75C9085109B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ABB985-651E-438D-BCE6-D3FD561FB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94623F-EAF1-43AE-A84E-B6CB0F1DE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2021-12-18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2212163"/>
            <a:ext cx="9042055" cy="18876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General 2D Bin Packing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056871" y="4157785"/>
            <a:ext cx="591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Oxygen" panose="02000503000000090004" pitchFamily="2" charset="77"/>
                <a:cs typeface="Arima Madurai Light" pitchFamily="2" charset="77"/>
              </a:rPr>
              <a:t>A difficult but interesting problem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2365493" y="3834113"/>
            <a:ext cx="7481894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Something </a:t>
            </a:r>
            <a:r>
              <a:rPr lang="en-US" sz="2200" dirty="0" err="1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something</a:t>
            </a:r>
            <a:r>
              <a:rPr lang="en-US" sz="220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…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1966821" y="2571660"/>
            <a:ext cx="8289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Formal definition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38060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1762" y="2056495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Hoàng Trần Nhật Minh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Who are we?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9">
            <a:extLst>
              <a:ext uri="{FF2B5EF4-FFF2-40B4-BE49-F238E27FC236}">
                <a16:creationId xmlns:a16="http://schemas.microsoft.com/office/drawing/2014/main" id="{2AFAE51C-8F39-4110-894F-0FF89E05872D}"/>
              </a:ext>
            </a:extLst>
          </p:cNvPr>
          <p:cNvSpPr txBox="1"/>
          <p:nvPr/>
        </p:nvSpPr>
        <p:spPr>
          <a:xfrm>
            <a:off x="1410822" y="2677131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Hoàng Phúc</a:t>
            </a:r>
          </a:p>
        </p:txBody>
      </p:sp>
      <p:sp>
        <p:nvSpPr>
          <p:cNvPr id="71" name="TextBox 59">
            <a:extLst>
              <a:ext uri="{FF2B5EF4-FFF2-40B4-BE49-F238E27FC236}">
                <a16:creationId xmlns:a16="http://schemas.microsoft.com/office/drawing/2014/main" id="{3AAC587F-6B81-462C-A791-676EA2B1FB58}"/>
              </a:ext>
            </a:extLst>
          </p:cNvPr>
          <p:cNvSpPr txBox="1"/>
          <p:nvPr/>
        </p:nvSpPr>
        <p:spPr>
          <a:xfrm>
            <a:off x="1411762" y="3277992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Hải Long</a:t>
            </a:r>
          </a:p>
        </p:txBody>
      </p:sp>
      <p:sp>
        <p:nvSpPr>
          <p:cNvPr id="72" name="TextBox 59">
            <a:extLst>
              <a:ext uri="{FF2B5EF4-FFF2-40B4-BE49-F238E27FC236}">
                <a16:creationId xmlns:a16="http://schemas.microsoft.com/office/drawing/2014/main" id="{C8413276-903A-459E-90D1-4F93832DAC77}"/>
              </a:ext>
            </a:extLst>
          </p:cNvPr>
          <p:cNvSpPr txBox="1"/>
          <p:nvPr/>
        </p:nvSpPr>
        <p:spPr>
          <a:xfrm>
            <a:off x="1417797" y="3875873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Ngọc Dũng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99D8247-5F95-499F-BD13-F79E09177D15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6" y="4018515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2617494" y="4364143"/>
            <a:ext cx="7137970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Ok, I got “</a:t>
            </a:r>
            <a:r>
              <a:rPr lang="en-US" sz="20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”, but what is “</a:t>
            </a:r>
            <a:r>
              <a:rPr lang="en-US" sz="2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”?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617495" y="2126450"/>
            <a:ext cx="715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Introduction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dirty="0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64" name="TextBox 260">
            <a:extLst>
              <a:ext uri="{FF2B5EF4-FFF2-40B4-BE49-F238E27FC236}">
                <a16:creationId xmlns:a16="http://schemas.microsoft.com/office/drawing/2014/main" id="{F842E8D9-4D6F-415C-A4E9-17BBE900F7FB}"/>
              </a:ext>
            </a:extLst>
          </p:cNvPr>
          <p:cNvSpPr txBox="1"/>
          <p:nvPr/>
        </p:nvSpPr>
        <p:spPr>
          <a:xfrm>
            <a:off x="2617494" y="3562126"/>
            <a:ext cx="71379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General </a:t>
            </a:r>
            <a:r>
              <a:rPr lang="en-US" sz="35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35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 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42437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Items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563029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 lot of “</a:t>
            </a:r>
            <a:r>
              <a:rPr lang="en-US" sz="24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 items,    generally in different </a:t>
            </a:r>
            <a:r>
              <a:rPr lang="en-US" sz="2400" dirty="0">
                <a:highlight>
                  <a:srgbClr val="0000FF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need to transport them </a:t>
            </a:r>
            <a:r>
              <a:rPr lang="en-US" sz="2400" dirty="0">
                <a:highlight>
                  <a:srgbClr val="008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all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Don’t disappoint our customers.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95" name="Hình chữ nhật 94">
            <a:extLst>
              <a:ext uri="{FF2B5EF4-FFF2-40B4-BE49-F238E27FC236}">
                <a16:creationId xmlns:a16="http://schemas.microsoft.com/office/drawing/2014/main" id="{D2C5CBB1-A030-4865-AC6C-DECB3F921A9A}"/>
              </a:ext>
            </a:extLst>
          </p:cNvPr>
          <p:cNvSpPr/>
          <p:nvPr/>
        </p:nvSpPr>
        <p:spPr>
          <a:xfrm>
            <a:off x="4959755" y="2451167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ình chữ nhật 95">
            <a:extLst>
              <a:ext uri="{FF2B5EF4-FFF2-40B4-BE49-F238E27FC236}">
                <a16:creationId xmlns:a16="http://schemas.microsoft.com/office/drawing/2014/main" id="{1D5780B6-3D90-48FD-830F-0AD0E5DCB2F4}"/>
              </a:ext>
            </a:extLst>
          </p:cNvPr>
          <p:cNvSpPr/>
          <p:nvPr/>
        </p:nvSpPr>
        <p:spPr>
          <a:xfrm rot="5400000">
            <a:off x="3514437" y="376573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ình chữ nhật 96">
            <a:extLst>
              <a:ext uri="{FF2B5EF4-FFF2-40B4-BE49-F238E27FC236}">
                <a16:creationId xmlns:a16="http://schemas.microsoft.com/office/drawing/2014/main" id="{886A189E-9F52-4312-B649-24E4805B005D}"/>
              </a:ext>
            </a:extLst>
          </p:cNvPr>
          <p:cNvSpPr/>
          <p:nvPr/>
        </p:nvSpPr>
        <p:spPr>
          <a:xfrm>
            <a:off x="1322155" y="4673591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ình chữ nhật 97">
            <a:extLst>
              <a:ext uri="{FF2B5EF4-FFF2-40B4-BE49-F238E27FC236}">
                <a16:creationId xmlns:a16="http://schemas.microsoft.com/office/drawing/2014/main" id="{BBAC49D6-44D3-4338-BBB4-09F9DC0BAA15}"/>
              </a:ext>
            </a:extLst>
          </p:cNvPr>
          <p:cNvSpPr/>
          <p:nvPr/>
        </p:nvSpPr>
        <p:spPr>
          <a:xfrm rot="5400000">
            <a:off x="3978071" y="374275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ình chữ nhật 98">
            <a:extLst>
              <a:ext uri="{FF2B5EF4-FFF2-40B4-BE49-F238E27FC236}">
                <a16:creationId xmlns:a16="http://schemas.microsoft.com/office/drawing/2014/main" id="{C9A5B71B-DE09-46DB-8DDE-38B921A61816}"/>
              </a:ext>
            </a:extLst>
          </p:cNvPr>
          <p:cNvSpPr/>
          <p:nvPr/>
        </p:nvSpPr>
        <p:spPr>
          <a:xfrm rot="5400000">
            <a:off x="266812" y="2205990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A6702D3C-3DCC-44AD-9D6D-82E7E3E42804}"/>
              </a:ext>
            </a:extLst>
          </p:cNvPr>
          <p:cNvSpPr/>
          <p:nvPr/>
        </p:nvSpPr>
        <p:spPr>
          <a:xfrm>
            <a:off x="2550088" y="2250925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53343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672089"/>
            <a:ext cx="5192170" cy="208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have no car, so we rent some.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can </a:t>
            </a: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if we don’t use a car.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general, the cars have different </a:t>
            </a:r>
            <a:r>
              <a:rPr lang="en-US" sz="2400" dirty="0">
                <a:highlight>
                  <a:srgbClr val="0000FF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and </a:t>
            </a:r>
            <a:r>
              <a:rPr lang="en-US" sz="2400" dirty="0">
                <a:highlight>
                  <a:srgbClr val="80800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  <a:endCxn id="86" idx="0"/>
          </p:cNvCxnSpPr>
          <p:nvPr/>
        </p:nvCxnSpPr>
        <p:spPr>
          <a:xfrm rot="16200000" flipH="1">
            <a:off x="5368794" y="4596269"/>
            <a:ext cx="1140430" cy="708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5281202" y="5520811"/>
            <a:ext cx="2024268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Seriously?</a:t>
            </a:r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C035D134-4EDA-4F1F-B0C6-4A161959E8E3}"/>
              </a:ext>
            </a:extLst>
          </p:cNvPr>
          <p:cNvSpPr/>
          <p:nvPr/>
        </p:nvSpPr>
        <p:spPr>
          <a:xfrm>
            <a:off x="436345" y="1047891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ình chữ nhật 100">
            <a:extLst>
              <a:ext uri="{FF2B5EF4-FFF2-40B4-BE49-F238E27FC236}">
                <a16:creationId xmlns:a16="http://schemas.microsoft.com/office/drawing/2014/main" id="{9D88F054-DA20-439B-A7FF-24A9D3FF816C}"/>
              </a:ext>
            </a:extLst>
          </p:cNvPr>
          <p:cNvSpPr/>
          <p:nvPr/>
        </p:nvSpPr>
        <p:spPr>
          <a:xfrm>
            <a:off x="3865420" y="1043809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Hình chữ nhật 101">
            <a:extLst>
              <a:ext uri="{FF2B5EF4-FFF2-40B4-BE49-F238E27FC236}">
                <a16:creationId xmlns:a16="http://schemas.microsoft.com/office/drawing/2014/main" id="{B6178378-0A64-4CFF-AE88-DBC0F3A52E20}"/>
              </a:ext>
            </a:extLst>
          </p:cNvPr>
          <p:cNvSpPr/>
          <p:nvPr/>
        </p:nvSpPr>
        <p:spPr>
          <a:xfrm>
            <a:off x="436345" y="4716747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ình chữ nhật 102">
            <a:extLst>
              <a:ext uri="{FF2B5EF4-FFF2-40B4-BE49-F238E27FC236}">
                <a16:creationId xmlns:a16="http://schemas.microsoft.com/office/drawing/2014/main" id="{BCF941A0-EFC7-4CB0-B8E1-0F86B4168A09}"/>
              </a:ext>
            </a:extLst>
          </p:cNvPr>
          <p:cNvSpPr/>
          <p:nvPr/>
        </p:nvSpPr>
        <p:spPr>
          <a:xfrm>
            <a:off x="3512541" y="3558944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12">
            <a:extLst>
              <a:ext uri="{FF2B5EF4-FFF2-40B4-BE49-F238E27FC236}">
                <a16:creationId xmlns:a16="http://schemas.microsoft.com/office/drawing/2014/main" id="{3FD4F59B-4AB6-4031-9B97-F009B04855A5}"/>
              </a:ext>
            </a:extLst>
          </p:cNvPr>
          <p:cNvSpPr txBox="1"/>
          <p:nvPr/>
        </p:nvSpPr>
        <p:spPr>
          <a:xfrm>
            <a:off x="821383" y="23470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97" name="TextBox 12">
            <a:extLst>
              <a:ext uri="{FF2B5EF4-FFF2-40B4-BE49-F238E27FC236}">
                <a16:creationId xmlns:a16="http://schemas.microsoft.com/office/drawing/2014/main" id="{7B0BA691-7611-442B-BE80-AAD680A62CC9}"/>
              </a:ext>
            </a:extLst>
          </p:cNvPr>
          <p:cNvSpPr txBox="1"/>
          <p:nvPr/>
        </p:nvSpPr>
        <p:spPr>
          <a:xfrm>
            <a:off x="3728308" y="186356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8" name="TextBox 12">
            <a:extLst>
              <a:ext uri="{FF2B5EF4-FFF2-40B4-BE49-F238E27FC236}">
                <a16:creationId xmlns:a16="http://schemas.microsoft.com/office/drawing/2014/main" id="{EF9DDD29-4146-42DC-9600-8A4948077A2C}"/>
              </a:ext>
            </a:extLst>
          </p:cNvPr>
          <p:cNvSpPr txBox="1"/>
          <p:nvPr/>
        </p:nvSpPr>
        <p:spPr>
          <a:xfrm>
            <a:off x="1977833" y="482919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792E8D24-E969-4C8B-B834-9A3130538930}"/>
              </a:ext>
            </a:extLst>
          </p:cNvPr>
          <p:cNvSpPr txBox="1"/>
          <p:nvPr/>
        </p:nvSpPr>
        <p:spPr>
          <a:xfrm>
            <a:off x="3716942" y="370907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</p:spTree>
    <p:extLst>
      <p:ext uri="{BB962C8B-B14F-4D97-AF65-F5344CB8AC3E}">
        <p14:creationId xmlns:p14="http://schemas.microsoft.com/office/powerpoint/2010/main" val="15577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6223980" y="843224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9653055" y="839142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6223980" y="4512080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9300176" y="3354277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21768" y="4709524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10525866" y="5416333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7201808" y="863862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6251242" y="4533534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7084489" y="4541876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6252142" y="851990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8979603" y="1544172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7307946" y="215892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6659722" y="2213310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9528957" y="1625269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9518657" y="346872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7826860" y="464066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cxnSp>
        <p:nvCxnSpPr>
          <p:cNvPr id="104" name="Đường kết nối: Cong 103">
            <a:extLst>
              <a:ext uri="{FF2B5EF4-FFF2-40B4-BE49-F238E27FC236}">
                <a16:creationId xmlns:a16="http://schemas.microsoft.com/office/drawing/2014/main" id="{1667AEC4-DC5E-4CB8-B945-8E7C6BD60DB2}"/>
              </a:ext>
            </a:extLst>
          </p:cNvPr>
          <p:cNvCxnSpPr>
            <a:cxnSpLocks/>
            <a:stCxn id="123" idx="3"/>
            <a:endCxn id="73" idx="1"/>
          </p:cNvCxnSpPr>
          <p:nvPr/>
        </p:nvCxnSpPr>
        <p:spPr>
          <a:xfrm>
            <a:off x="4955873" y="2661277"/>
            <a:ext cx="1268107" cy="223569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2">
            <a:extLst>
              <a:ext uri="{FF2B5EF4-FFF2-40B4-BE49-F238E27FC236}">
                <a16:creationId xmlns:a16="http://schemas.microsoft.com/office/drawing/2014/main" id="{5B1D74FB-B240-4242-AD7F-39D90EAF3393}"/>
              </a:ext>
            </a:extLst>
          </p:cNvPr>
          <p:cNvSpPr txBox="1"/>
          <p:nvPr/>
        </p:nvSpPr>
        <p:spPr>
          <a:xfrm>
            <a:off x="6054651" y="5411582"/>
            <a:ext cx="4828809" cy="55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bg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  <p:sp>
        <p:nvSpPr>
          <p:cNvPr id="123" name="Hình chữ nhật 122">
            <a:extLst>
              <a:ext uri="{FF2B5EF4-FFF2-40B4-BE49-F238E27FC236}">
                <a16:creationId xmlns:a16="http://schemas.microsoft.com/office/drawing/2014/main" id="{B30C164E-B4B8-41B9-9EFB-E3BAD211DBB6}"/>
              </a:ext>
            </a:extLst>
          </p:cNvPr>
          <p:cNvSpPr/>
          <p:nvPr/>
        </p:nvSpPr>
        <p:spPr>
          <a:xfrm>
            <a:off x="4171105" y="2306030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85981821-05CA-4B22-B68C-0C4BDBA74472}"/>
              </a:ext>
            </a:extLst>
          </p:cNvPr>
          <p:cNvSpPr/>
          <p:nvPr/>
        </p:nvSpPr>
        <p:spPr>
          <a:xfrm rot="5400000">
            <a:off x="2725787" y="231436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181E0174-9E0C-4E45-A449-287DB76EEA90}"/>
              </a:ext>
            </a:extLst>
          </p:cNvPr>
          <p:cNvSpPr/>
          <p:nvPr/>
        </p:nvSpPr>
        <p:spPr>
          <a:xfrm>
            <a:off x="533505" y="4528454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ình chữ nhật 127">
            <a:extLst>
              <a:ext uri="{FF2B5EF4-FFF2-40B4-BE49-F238E27FC236}">
                <a16:creationId xmlns:a16="http://schemas.microsoft.com/office/drawing/2014/main" id="{CFBC72DD-F5B4-4374-A4CA-FE2878B4F679}"/>
              </a:ext>
            </a:extLst>
          </p:cNvPr>
          <p:cNvSpPr/>
          <p:nvPr/>
        </p:nvSpPr>
        <p:spPr>
          <a:xfrm rot="5400000">
            <a:off x="3189421" y="3597621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ình chữ nhật 128">
            <a:extLst>
              <a:ext uri="{FF2B5EF4-FFF2-40B4-BE49-F238E27FC236}">
                <a16:creationId xmlns:a16="http://schemas.microsoft.com/office/drawing/2014/main" id="{40588F81-740E-41D5-BF88-A1EC39C075C9}"/>
              </a:ext>
            </a:extLst>
          </p:cNvPr>
          <p:cNvSpPr/>
          <p:nvPr/>
        </p:nvSpPr>
        <p:spPr>
          <a:xfrm rot="5400000">
            <a:off x="-521838" y="2060853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ình chữ nhật 129">
            <a:extLst>
              <a:ext uri="{FF2B5EF4-FFF2-40B4-BE49-F238E27FC236}">
                <a16:creationId xmlns:a16="http://schemas.microsoft.com/office/drawing/2014/main" id="{ACCC39F7-5262-46B7-93DB-000CB7AE4BD7}"/>
              </a:ext>
            </a:extLst>
          </p:cNvPr>
          <p:cNvSpPr/>
          <p:nvPr/>
        </p:nvSpPr>
        <p:spPr>
          <a:xfrm>
            <a:off x="1761438" y="2105788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Đường kết nối: Cong 133">
            <a:extLst>
              <a:ext uri="{FF2B5EF4-FFF2-40B4-BE49-F238E27FC236}">
                <a16:creationId xmlns:a16="http://schemas.microsoft.com/office/drawing/2014/main" id="{5B3C56DA-547F-4C38-A4A0-EF983868CF7C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335831" y="1686634"/>
            <a:ext cx="1916311" cy="32792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/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blipFill>
                <a:blip r:embed="rId2"/>
                <a:stretch>
                  <a:fillRect t="-2857" b="-15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6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508428" y="856602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3937503" y="852520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508428" y="4525458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3584624" y="3367655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6216" y="4722902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4810314" y="5429711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1486256" y="877240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535690" y="4546912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1368937" y="4555254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536590" y="865368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3264051" y="1557550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1592394" y="2172306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944170" y="22266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3813405" y="163864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3803105" y="3482102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2111308" y="4654045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8" name="TextBox 10">
            <a:extLst>
              <a:ext uri="{FF2B5EF4-FFF2-40B4-BE49-F238E27FC236}">
                <a16:creationId xmlns:a16="http://schemas.microsoft.com/office/drawing/2014/main" id="{209AAC86-68DA-4CB5-B6C2-0A93946022F1}"/>
              </a:ext>
            </a:extLst>
          </p:cNvPr>
          <p:cNvSpPr txBox="1"/>
          <p:nvPr/>
        </p:nvSpPr>
        <p:spPr>
          <a:xfrm>
            <a:off x="6677527" y="1039502"/>
            <a:ext cx="5175854" cy="157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Cost and Objective</a:t>
            </a: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1A697445-0D68-4B4F-AF1D-2CE0E76A0297}"/>
              </a:ext>
            </a:extLst>
          </p:cNvPr>
          <p:cNvSpPr txBox="1"/>
          <p:nvPr/>
        </p:nvSpPr>
        <p:spPr>
          <a:xfrm>
            <a:off x="6727058" y="2866395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total cost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= sum of rental fees of used cars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want to </a:t>
            </a:r>
            <a:r>
              <a:rPr lang="en-US" sz="2400" dirty="0">
                <a:highlight>
                  <a:srgbClr val="00800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minimize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this cost.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</p:spTree>
    <p:extLst>
      <p:ext uri="{BB962C8B-B14F-4D97-AF65-F5344CB8AC3E}">
        <p14:creationId xmlns:p14="http://schemas.microsoft.com/office/powerpoint/2010/main" val="3138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>
            <a:extLst>
              <a:ext uri="{FF2B5EF4-FFF2-40B4-BE49-F238E27FC236}">
                <a16:creationId xmlns:a16="http://schemas.microsoft.com/office/drawing/2014/main" id="{9BA2F5FE-5F1B-9B41-94A0-24381582FCE0}"/>
              </a:ext>
            </a:extLst>
          </p:cNvPr>
          <p:cNvGrpSpPr/>
          <p:nvPr/>
        </p:nvGrpSpPr>
        <p:grpSpPr>
          <a:xfrm>
            <a:off x="-1291322" y="-5302361"/>
            <a:ext cx="17041188" cy="6786207"/>
            <a:chOff x="-1389153" y="-5087209"/>
            <a:chExt cx="17041188" cy="6786207"/>
          </a:xfrm>
        </p:grpSpPr>
        <p:sp>
          <p:nvSpPr>
            <p:cNvPr id="508" name="Freeform 3">
              <a:extLst>
                <a:ext uri="{FF2B5EF4-FFF2-40B4-BE49-F238E27FC236}">
                  <a16:creationId xmlns:a16="http://schemas.microsoft.com/office/drawing/2014/main" id="{BA186AE8-696E-F349-9FB3-5C968AFFC7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4">
              <a:extLst>
                <a:ext uri="{FF2B5EF4-FFF2-40B4-BE49-F238E27FC236}">
                  <a16:creationId xmlns:a16="http://schemas.microsoft.com/office/drawing/2014/main" id="{0DC32444-D5FC-494B-B894-9E1EACE708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5">
              <a:extLst>
                <a:ext uri="{FF2B5EF4-FFF2-40B4-BE49-F238E27FC236}">
                  <a16:creationId xmlns:a16="http://schemas.microsoft.com/office/drawing/2014/main" id="{7DD7BBF1-0698-8F47-8DF4-39B27D311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6">
              <a:extLst>
                <a:ext uri="{FF2B5EF4-FFF2-40B4-BE49-F238E27FC236}">
                  <a16:creationId xmlns:a16="http://schemas.microsoft.com/office/drawing/2014/main" id="{053305D1-6F85-F346-8699-4A62E74767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7">
              <a:extLst>
                <a:ext uri="{FF2B5EF4-FFF2-40B4-BE49-F238E27FC236}">
                  <a16:creationId xmlns:a16="http://schemas.microsoft.com/office/drawing/2014/main" id="{F3F8150C-8349-7D46-852A-E71A0615F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">
              <a:extLst>
                <a:ext uri="{FF2B5EF4-FFF2-40B4-BE49-F238E27FC236}">
                  <a16:creationId xmlns:a16="http://schemas.microsoft.com/office/drawing/2014/main" id="{6C28A856-1CC8-4141-B98E-987017D80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9">
              <a:extLst>
                <a:ext uri="{FF2B5EF4-FFF2-40B4-BE49-F238E27FC236}">
                  <a16:creationId xmlns:a16="http://schemas.microsoft.com/office/drawing/2014/main" id="{835DD6C3-7817-1A4D-9870-2001CBE3D5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0">
              <a:extLst>
                <a:ext uri="{FF2B5EF4-FFF2-40B4-BE49-F238E27FC236}">
                  <a16:creationId xmlns:a16="http://schemas.microsoft.com/office/drawing/2014/main" id="{BB7C2662-D09E-C94D-B885-26002E36CF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1">
              <a:extLst>
                <a:ext uri="{FF2B5EF4-FFF2-40B4-BE49-F238E27FC236}">
                  <a16:creationId xmlns:a16="http://schemas.microsoft.com/office/drawing/2014/main" id="{7972D198-D6F0-4942-B20F-15E4E5AF0D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2">
              <a:extLst>
                <a:ext uri="{FF2B5EF4-FFF2-40B4-BE49-F238E27FC236}">
                  <a16:creationId xmlns:a16="http://schemas.microsoft.com/office/drawing/2014/main" id="{85363D64-8109-1346-B360-708BFF5B4B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3">
              <a:extLst>
                <a:ext uri="{FF2B5EF4-FFF2-40B4-BE49-F238E27FC236}">
                  <a16:creationId xmlns:a16="http://schemas.microsoft.com/office/drawing/2014/main" id="{30DE08C0-ED80-C94E-8886-C5053D22C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4">
              <a:extLst>
                <a:ext uri="{FF2B5EF4-FFF2-40B4-BE49-F238E27FC236}">
                  <a16:creationId xmlns:a16="http://schemas.microsoft.com/office/drawing/2014/main" id="{77F43FD7-A76D-E14D-861C-785E131CEC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5">
              <a:extLst>
                <a:ext uri="{FF2B5EF4-FFF2-40B4-BE49-F238E27FC236}">
                  <a16:creationId xmlns:a16="http://schemas.microsoft.com/office/drawing/2014/main" id="{D46BBE5D-1E57-EE43-9D2A-C6929FDD87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6">
              <a:extLst>
                <a:ext uri="{FF2B5EF4-FFF2-40B4-BE49-F238E27FC236}">
                  <a16:creationId xmlns:a16="http://schemas.microsoft.com/office/drawing/2014/main" id="{5695059F-B10B-7F41-B279-518280D45C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7">
              <a:extLst>
                <a:ext uri="{FF2B5EF4-FFF2-40B4-BE49-F238E27FC236}">
                  <a16:creationId xmlns:a16="http://schemas.microsoft.com/office/drawing/2014/main" id="{031442E2-DDC5-E744-BADD-0E401EE3F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8">
              <a:extLst>
                <a:ext uri="{FF2B5EF4-FFF2-40B4-BE49-F238E27FC236}">
                  <a16:creationId xmlns:a16="http://schemas.microsoft.com/office/drawing/2014/main" id="{CAC2EC43-A8ED-CA4E-B47E-3EB12E5E0B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9">
              <a:extLst>
                <a:ext uri="{FF2B5EF4-FFF2-40B4-BE49-F238E27FC236}">
                  <a16:creationId xmlns:a16="http://schemas.microsoft.com/office/drawing/2014/main" id="{759EF8D4-3E9F-304B-BD84-09FDB047B7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0">
              <a:extLst>
                <a:ext uri="{FF2B5EF4-FFF2-40B4-BE49-F238E27FC236}">
                  <a16:creationId xmlns:a16="http://schemas.microsoft.com/office/drawing/2014/main" id="{0A281090-0644-4E41-8D96-F4EECBED85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1">
              <a:extLst>
                <a:ext uri="{FF2B5EF4-FFF2-40B4-BE49-F238E27FC236}">
                  <a16:creationId xmlns:a16="http://schemas.microsoft.com/office/drawing/2014/main" id="{FD9BCB88-6CF1-EF4A-8AAA-9A9555972D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2">
              <a:extLst>
                <a:ext uri="{FF2B5EF4-FFF2-40B4-BE49-F238E27FC236}">
                  <a16:creationId xmlns:a16="http://schemas.microsoft.com/office/drawing/2014/main" id="{3CEEF78B-9617-784E-A5AC-0887D32B63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3">
              <a:extLst>
                <a:ext uri="{FF2B5EF4-FFF2-40B4-BE49-F238E27FC236}">
                  <a16:creationId xmlns:a16="http://schemas.microsoft.com/office/drawing/2014/main" id="{0855CC12-2776-6B43-929B-7FFDC706EB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4">
              <a:extLst>
                <a:ext uri="{FF2B5EF4-FFF2-40B4-BE49-F238E27FC236}">
                  <a16:creationId xmlns:a16="http://schemas.microsoft.com/office/drawing/2014/main" id="{A2904E98-81E3-7845-9E5E-CAD2B8DE40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5">
              <a:extLst>
                <a:ext uri="{FF2B5EF4-FFF2-40B4-BE49-F238E27FC236}">
                  <a16:creationId xmlns:a16="http://schemas.microsoft.com/office/drawing/2014/main" id="{C2A41227-0AD9-F644-B758-E920E8A08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6">
              <a:extLst>
                <a:ext uri="{FF2B5EF4-FFF2-40B4-BE49-F238E27FC236}">
                  <a16:creationId xmlns:a16="http://schemas.microsoft.com/office/drawing/2014/main" id="{D93B1137-57ED-964C-BB32-0B1F7BFB33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7">
              <a:extLst>
                <a:ext uri="{FF2B5EF4-FFF2-40B4-BE49-F238E27FC236}">
                  <a16:creationId xmlns:a16="http://schemas.microsoft.com/office/drawing/2014/main" id="{97BDF8C6-8336-1D4D-904F-67F939637E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8">
              <a:extLst>
                <a:ext uri="{FF2B5EF4-FFF2-40B4-BE49-F238E27FC236}">
                  <a16:creationId xmlns:a16="http://schemas.microsoft.com/office/drawing/2014/main" id="{F489DE0F-5156-8D46-828A-F719D6699D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9">
              <a:extLst>
                <a:ext uri="{FF2B5EF4-FFF2-40B4-BE49-F238E27FC236}">
                  <a16:creationId xmlns:a16="http://schemas.microsoft.com/office/drawing/2014/main" id="{CE780966-E22F-2045-9046-5A69C03FB1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">
              <a:extLst>
                <a:ext uri="{FF2B5EF4-FFF2-40B4-BE49-F238E27FC236}">
                  <a16:creationId xmlns:a16="http://schemas.microsoft.com/office/drawing/2014/main" id="{259F1724-689F-CE49-A8E4-E1660371A5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6">
              <a:extLst>
                <a:ext uri="{FF2B5EF4-FFF2-40B4-BE49-F238E27FC236}">
                  <a16:creationId xmlns:a16="http://schemas.microsoft.com/office/drawing/2014/main" id="{F19E7C32-AB81-7C42-9284-1F44520968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4068A-FD19-A143-861F-05838E59AC9C}"/>
              </a:ext>
            </a:extLst>
          </p:cNvPr>
          <p:cNvGrpSpPr/>
          <p:nvPr/>
        </p:nvGrpSpPr>
        <p:grpSpPr>
          <a:xfrm>
            <a:off x="-2422178" y="5490332"/>
            <a:ext cx="14922466" cy="4506760"/>
            <a:chOff x="-2422178" y="5261733"/>
            <a:chExt cx="14922466" cy="4506760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5739406A-4190-F045-A1A2-B11D7B47899B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7" name="Freeform 30">
                <a:extLst>
                  <a:ext uri="{FF2B5EF4-FFF2-40B4-BE49-F238E27FC236}">
                    <a16:creationId xmlns:a16="http://schemas.microsoft.com/office/drawing/2014/main" id="{542EB1DC-76DF-8B4D-8361-64357392E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8" name="Freeform 31">
                <a:extLst>
                  <a:ext uri="{FF2B5EF4-FFF2-40B4-BE49-F238E27FC236}">
                    <a16:creationId xmlns:a16="http://schemas.microsoft.com/office/drawing/2014/main" id="{9361460F-35EA-C442-9951-DE286FD2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2">
                <a:extLst>
                  <a:ext uri="{FF2B5EF4-FFF2-40B4-BE49-F238E27FC236}">
                    <a16:creationId xmlns:a16="http://schemas.microsoft.com/office/drawing/2014/main" id="{5C69853B-6DA8-2F47-96E3-608E7F219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3">
                <a:extLst>
                  <a:ext uri="{FF2B5EF4-FFF2-40B4-BE49-F238E27FC236}">
                    <a16:creationId xmlns:a16="http://schemas.microsoft.com/office/drawing/2014/main" id="{23A41B9C-19C7-F142-A40D-5E187B88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4">
                <a:extLst>
                  <a:ext uri="{FF2B5EF4-FFF2-40B4-BE49-F238E27FC236}">
                    <a16:creationId xmlns:a16="http://schemas.microsoft.com/office/drawing/2014/main" id="{67837138-FC95-244D-BEAD-F89BAC44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5">
                <a:extLst>
                  <a:ext uri="{FF2B5EF4-FFF2-40B4-BE49-F238E27FC236}">
                    <a16:creationId xmlns:a16="http://schemas.microsoft.com/office/drawing/2014/main" id="{A1D30F2E-C61F-FD4C-BF5B-A4F1B8301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6">
                <a:extLst>
                  <a:ext uri="{FF2B5EF4-FFF2-40B4-BE49-F238E27FC236}">
                    <a16:creationId xmlns:a16="http://schemas.microsoft.com/office/drawing/2014/main" id="{0D3E640B-9A87-B249-9F73-88BA0DFB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7">
                <a:extLst>
                  <a:ext uri="{FF2B5EF4-FFF2-40B4-BE49-F238E27FC236}">
                    <a16:creationId xmlns:a16="http://schemas.microsoft.com/office/drawing/2014/main" id="{FFB18F27-DE50-D344-80C7-EF1B1031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8">
                <a:extLst>
                  <a:ext uri="{FF2B5EF4-FFF2-40B4-BE49-F238E27FC236}">
                    <a16:creationId xmlns:a16="http://schemas.microsoft.com/office/drawing/2014/main" id="{20DB3321-DFC8-164D-BB27-337CE18F1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9">
                <a:extLst>
                  <a:ext uri="{FF2B5EF4-FFF2-40B4-BE49-F238E27FC236}">
                    <a16:creationId xmlns:a16="http://schemas.microsoft.com/office/drawing/2014/main" id="{2E3FB8A6-3C8C-C64D-96D3-6C619254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40">
                <a:extLst>
                  <a:ext uri="{FF2B5EF4-FFF2-40B4-BE49-F238E27FC236}">
                    <a16:creationId xmlns:a16="http://schemas.microsoft.com/office/drawing/2014/main" id="{C0C388E3-2727-3E42-BA52-D095A9E61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1">
                <a:extLst>
                  <a:ext uri="{FF2B5EF4-FFF2-40B4-BE49-F238E27FC236}">
                    <a16:creationId xmlns:a16="http://schemas.microsoft.com/office/drawing/2014/main" id="{1C82F94C-8C5E-E043-AFD7-90C15AF8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2">
                <a:extLst>
                  <a:ext uri="{FF2B5EF4-FFF2-40B4-BE49-F238E27FC236}">
                    <a16:creationId xmlns:a16="http://schemas.microsoft.com/office/drawing/2014/main" id="{4B539C4B-5F87-7147-BC25-ED600AF3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3">
                <a:extLst>
                  <a:ext uri="{FF2B5EF4-FFF2-40B4-BE49-F238E27FC236}">
                    <a16:creationId xmlns:a16="http://schemas.microsoft.com/office/drawing/2014/main" id="{C6CA5A61-B95A-EB4F-AEBB-4AD38711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4">
                <a:extLst>
                  <a:ext uri="{FF2B5EF4-FFF2-40B4-BE49-F238E27FC236}">
                    <a16:creationId xmlns:a16="http://schemas.microsoft.com/office/drawing/2014/main" id="{2EF71FD1-1555-C541-96D2-97351F521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5">
                <a:extLst>
                  <a:ext uri="{FF2B5EF4-FFF2-40B4-BE49-F238E27FC236}">
                    <a16:creationId xmlns:a16="http://schemas.microsoft.com/office/drawing/2014/main" id="{F56B3B2C-1E0B-1144-8A8A-7497FD9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6">
                <a:extLst>
                  <a:ext uri="{FF2B5EF4-FFF2-40B4-BE49-F238E27FC236}">
                    <a16:creationId xmlns:a16="http://schemas.microsoft.com/office/drawing/2014/main" id="{78D2C1AE-CDE7-364F-902D-4020A743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7">
                <a:extLst>
                  <a:ext uri="{FF2B5EF4-FFF2-40B4-BE49-F238E27FC236}">
                    <a16:creationId xmlns:a16="http://schemas.microsoft.com/office/drawing/2014/main" id="{AC1275D7-DDE7-7645-BB39-04A8178B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8">
                <a:extLst>
                  <a:ext uri="{FF2B5EF4-FFF2-40B4-BE49-F238E27FC236}">
                    <a16:creationId xmlns:a16="http://schemas.microsoft.com/office/drawing/2014/main" id="{5C139C83-0AC0-044E-99A9-293E383E5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9">
                <a:extLst>
                  <a:ext uri="{FF2B5EF4-FFF2-40B4-BE49-F238E27FC236}">
                    <a16:creationId xmlns:a16="http://schemas.microsoft.com/office/drawing/2014/main" id="{A60B23F8-20F3-D04C-BDF9-B8E68E00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50">
                <a:extLst>
                  <a:ext uri="{FF2B5EF4-FFF2-40B4-BE49-F238E27FC236}">
                    <a16:creationId xmlns:a16="http://schemas.microsoft.com/office/drawing/2014/main" id="{F95CE893-64F4-0C47-9C5B-C480A53D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1">
                <a:extLst>
                  <a:ext uri="{FF2B5EF4-FFF2-40B4-BE49-F238E27FC236}">
                    <a16:creationId xmlns:a16="http://schemas.microsoft.com/office/drawing/2014/main" id="{42729273-57D9-714E-8164-AD9812C7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2">
                <a:extLst>
                  <a:ext uri="{FF2B5EF4-FFF2-40B4-BE49-F238E27FC236}">
                    <a16:creationId xmlns:a16="http://schemas.microsoft.com/office/drawing/2014/main" id="{0AA4165E-AA25-E244-A811-C81452B23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3">
                <a:extLst>
                  <a:ext uri="{FF2B5EF4-FFF2-40B4-BE49-F238E27FC236}">
                    <a16:creationId xmlns:a16="http://schemas.microsoft.com/office/drawing/2014/main" id="{B2E7B7F1-5128-CC4C-A39C-570D6DEB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4">
                <a:extLst>
                  <a:ext uri="{FF2B5EF4-FFF2-40B4-BE49-F238E27FC236}">
                    <a16:creationId xmlns:a16="http://schemas.microsoft.com/office/drawing/2014/main" id="{5F5AAFA0-384B-0E49-8F70-09840DB6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5">
                <a:extLst>
                  <a:ext uri="{FF2B5EF4-FFF2-40B4-BE49-F238E27FC236}">
                    <a16:creationId xmlns:a16="http://schemas.microsoft.com/office/drawing/2014/main" id="{27277D38-48F8-9D44-B4F9-DAA1E898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6">
                <a:extLst>
                  <a:ext uri="{FF2B5EF4-FFF2-40B4-BE49-F238E27FC236}">
                    <a16:creationId xmlns:a16="http://schemas.microsoft.com/office/drawing/2014/main" id="{CE1F6702-A8BC-454E-BDC6-984856C8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45">
                <a:extLst>
                  <a:ext uri="{FF2B5EF4-FFF2-40B4-BE49-F238E27FC236}">
                    <a16:creationId xmlns:a16="http://schemas.microsoft.com/office/drawing/2014/main" id="{CEE8FBB5-9B06-F342-B0FD-CAC77EA6B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B2276C39-BEEC-6041-8491-7DD0C6011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A20654-9A36-4793-9832-3EA9C412B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9" y="1444815"/>
            <a:ext cx="55911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10">
            <a:extLst>
              <a:ext uri="{FF2B5EF4-FFF2-40B4-BE49-F238E27FC236}">
                <a16:creationId xmlns:a16="http://schemas.microsoft.com/office/drawing/2014/main" id="{988EBF3F-D321-4635-A5FB-A697C29F0748}"/>
              </a:ext>
            </a:extLst>
          </p:cNvPr>
          <p:cNvSpPr txBox="1"/>
          <p:nvPr/>
        </p:nvSpPr>
        <p:spPr>
          <a:xfrm>
            <a:off x="6677527" y="789294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Remark</a:t>
            </a:r>
          </a:p>
        </p:txBody>
      </p:sp>
      <p:sp>
        <p:nvSpPr>
          <p:cNvPr id="108" name="TextBox 59">
            <a:extLst>
              <a:ext uri="{FF2B5EF4-FFF2-40B4-BE49-F238E27FC236}">
                <a16:creationId xmlns:a16="http://schemas.microsoft.com/office/drawing/2014/main" id="{95641C8D-A5A7-4650-8176-59E7A0DCF699}"/>
              </a:ext>
            </a:extLst>
          </p:cNvPr>
          <p:cNvSpPr txBox="1"/>
          <p:nvPr/>
        </p:nvSpPr>
        <p:spPr>
          <a:xfrm>
            <a:off x="6947214" y="3124567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must be in one car</a:t>
            </a:r>
          </a:p>
        </p:txBody>
      </p:sp>
      <p:sp>
        <p:nvSpPr>
          <p:cNvPr id="109" name="Freeform 55">
            <a:extLst>
              <a:ext uri="{FF2B5EF4-FFF2-40B4-BE49-F238E27FC236}">
                <a16:creationId xmlns:a16="http://schemas.microsoft.com/office/drawing/2014/main" id="{BD39BBFD-76E8-48EB-8BAB-A06306E1AD2F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163958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0" name="Freeform 55">
            <a:extLst>
              <a:ext uri="{FF2B5EF4-FFF2-40B4-BE49-F238E27FC236}">
                <a16:creationId xmlns:a16="http://schemas.microsoft.com/office/drawing/2014/main" id="{5613DC0E-A102-4BAE-A431-95B5A352942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982" y="22392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1" name="Freeform 55">
            <a:extLst>
              <a:ext uri="{FF2B5EF4-FFF2-40B4-BE49-F238E27FC236}">
                <a16:creationId xmlns:a16="http://schemas.microsoft.com/office/drawing/2014/main" id="{969EE832-0374-4C3D-BBE2-7E3B670EF6DE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867" y="327571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/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600" noProof="1">
                    <a:latin typeface="Oxygen" panose="02000503000000000000" pitchFamily="2" charset="0"/>
                    <a:ea typeface="Lato Light" panose="020F0502020204030203" pitchFamily="34" charset="0"/>
                    <a:cs typeface="Arima Madurai Light" pitchFamily="2" charset="77"/>
                  </a:rPr>
                  <a:t>All items in a car must somehow fit it orthogonally, in which items are 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Oxygen" panose="02000503000000000000" pitchFamily="2" charset="0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blipFill>
                <a:blip r:embed="rId3"/>
                <a:stretch>
                  <a:fillRect l="-2171" t="-2542" r="-2654" b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59">
            <a:extLst>
              <a:ext uri="{FF2B5EF4-FFF2-40B4-BE49-F238E27FC236}">
                <a16:creationId xmlns:a16="http://schemas.microsoft.com/office/drawing/2014/main" id="{259E0123-D7E4-489F-915D-02FA3C119670}"/>
              </a:ext>
            </a:extLst>
          </p:cNvPr>
          <p:cNvSpPr txBox="1"/>
          <p:nvPr/>
        </p:nvSpPr>
        <p:spPr>
          <a:xfrm>
            <a:off x="6925639" y="5283774"/>
            <a:ext cx="5072209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Cost is the sum of fees of all used cars, minimize it</a:t>
            </a:r>
          </a:p>
        </p:txBody>
      </p:sp>
      <p:sp>
        <p:nvSpPr>
          <p:cNvPr id="115" name="Freeform 55">
            <a:extLst>
              <a:ext uri="{FF2B5EF4-FFF2-40B4-BE49-F238E27FC236}">
                <a16:creationId xmlns:a16="http://schemas.microsoft.com/office/drawing/2014/main" id="{0FF00668-1D1B-4DC5-B23B-723A7D99EE04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753" y="3872113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24" name="TextBox 59">
            <a:extLst>
              <a:ext uri="{FF2B5EF4-FFF2-40B4-BE49-F238E27FC236}">
                <a16:creationId xmlns:a16="http://schemas.microsoft.com/office/drawing/2014/main" id="{EC1E2BE9-A2F4-4086-8437-5F53DD81A74C}"/>
              </a:ext>
            </a:extLst>
          </p:cNvPr>
          <p:cNvSpPr txBox="1"/>
          <p:nvPr/>
        </p:nvSpPr>
        <p:spPr>
          <a:xfrm>
            <a:off x="6940897" y="1501846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has a size</a:t>
            </a:r>
          </a:p>
        </p:txBody>
      </p:sp>
      <p:sp>
        <p:nvSpPr>
          <p:cNvPr id="125" name="TextBox 59">
            <a:extLst>
              <a:ext uri="{FF2B5EF4-FFF2-40B4-BE49-F238E27FC236}">
                <a16:creationId xmlns:a16="http://schemas.microsoft.com/office/drawing/2014/main" id="{7F48CCEB-A553-442A-9742-A9C4173A9FC5}"/>
              </a:ext>
            </a:extLst>
          </p:cNvPr>
          <p:cNvSpPr txBox="1"/>
          <p:nvPr/>
        </p:nvSpPr>
        <p:spPr>
          <a:xfrm>
            <a:off x="6954315" y="2087343"/>
            <a:ext cx="5043533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car has a size capacity and a cost</a:t>
            </a:r>
          </a:p>
        </p:txBody>
      </p:sp>
      <p:sp>
        <p:nvSpPr>
          <p:cNvPr id="126" name="Freeform 55">
            <a:extLst>
              <a:ext uri="{FF2B5EF4-FFF2-40B4-BE49-F238E27FC236}">
                <a16:creationId xmlns:a16="http://schemas.microsoft.com/office/drawing/2014/main" id="{DA4DF185-E30E-431F-A3C4-59081FACCFD2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543026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216373" y="2923938"/>
            <a:ext cx="3340294" cy="197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are variations like: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cost is the number of cars used (rental fee = 1)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Items are not rotatable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Which are much simpler.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7" y="2266889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“General”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1111504"/>
            <a:ext cx="9423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But why “General 2D Bin Packing”?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670233" y="2923938"/>
            <a:ext cx="3340294" cy="81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articles and papers, instead of “car”, they wrote “bin”.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2266889"/>
            <a:ext cx="817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“Bin”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434994" y="2923938"/>
            <a:ext cx="3340294" cy="197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first version of this problem is one-dimensional, each item has “weight” instead of “size”. It is already an NP-hard problem.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2266889"/>
            <a:ext cx="766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“2D”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E056D449-356C-2644-8FC5-E8D60966C12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4818CFF0-161B-3948-8C4D-24A74B20AC3D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A2465AA8-6D77-2D46-BB09-2E78B540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31">
                <a:extLst>
                  <a:ext uri="{FF2B5EF4-FFF2-40B4-BE49-F238E27FC236}">
                    <a16:creationId xmlns:a16="http://schemas.microsoft.com/office/drawing/2014/main" id="{33DB0348-AF45-9D41-B4FC-D045FEA3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32">
                <a:extLst>
                  <a:ext uri="{FF2B5EF4-FFF2-40B4-BE49-F238E27FC236}">
                    <a16:creationId xmlns:a16="http://schemas.microsoft.com/office/drawing/2014/main" id="{56D820C8-9077-2C40-A6B8-295EC5B52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33">
                <a:extLst>
                  <a:ext uri="{FF2B5EF4-FFF2-40B4-BE49-F238E27FC236}">
                    <a16:creationId xmlns:a16="http://schemas.microsoft.com/office/drawing/2014/main" id="{651DA472-296A-1246-AA4E-5DB47C4F8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34">
                <a:extLst>
                  <a:ext uri="{FF2B5EF4-FFF2-40B4-BE49-F238E27FC236}">
                    <a16:creationId xmlns:a16="http://schemas.microsoft.com/office/drawing/2014/main" id="{F4FE167F-E581-E947-8107-E1C0B788B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35">
                <a:extLst>
                  <a:ext uri="{FF2B5EF4-FFF2-40B4-BE49-F238E27FC236}">
                    <a16:creationId xmlns:a16="http://schemas.microsoft.com/office/drawing/2014/main" id="{CB2D8678-5112-7142-B30D-DD5574368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36">
                <a:extLst>
                  <a:ext uri="{FF2B5EF4-FFF2-40B4-BE49-F238E27FC236}">
                    <a16:creationId xmlns:a16="http://schemas.microsoft.com/office/drawing/2014/main" id="{A375C257-8BEA-1642-A80E-C19C65B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37">
                <a:extLst>
                  <a:ext uri="{FF2B5EF4-FFF2-40B4-BE49-F238E27FC236}">
                    <a16:creationId xmlns:a16="http://schemas.microsoft.com/office/drawing/2014/main" id="{57952EA5-06FA-F446-BD4F-DE247A44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38">
                <a:extLst>
                  <a:ext uri="{FF2B5EF4-FFF2-40B4-BE49-F238E27FC236}">
                    <a16:creationId xmlns:a16="http://schemas.microsoft.com/office/drawing/2014/main" id="{09AE2C1B-3B35-9445-A51B-16648285D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39">
                <a:extLst>
                  <a:ext uri="{FF2B5EF4-FFF2-40B4-BE49-F238E27FC236}">
                    <a16:creationId xmlns:a16="http://schemas.microsoft.com/office/drawing/2014/main" id="{A13F748D-6E6D-324B-98B4-89BBDF5C4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0">
                <a:extLst>
                  <a:ext uri="{FF2B5EF4-FFF2-40B4-BE49-F238E27FC236}">
                    <a16:creationId xmlns:a16="http://schemas.microsoft.com/office/drawing/2014/main" id="{470CC3AD-4B2E-FE47-9BE7-919C56A0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6" name="Freeform 41">
                <a:extLst>
                  <a:ext uri="{FF2B5EF4-FFF2-40B4-BE49-F238E27FC236}">
                    <a16:creationId xmlns:a16="http://schemas.microsoft.com/office/drawing/2014/main" id="{54952367-8E61-2641-AA6B-76B72FF84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7" name="Freeform 42">
                <a:extLst>
                  <a:ext uri="{FF2B5EF4-FFF2-40B4-BE49-F238E27FC236}">
                    <a16:creationId xmlns:a16="http://schemas.microsoft.com/office/drawing/2014/main" id="{0952869A-3EBE-4E48-8D27-9D881F9B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8" name="Freeform 43">
                <a:extLst>
                  <a:ext uri="{FF2B5EF4-FFF2-40B4-BE49-F238E27FC236}">
                    <a16:creationId xmlns:a16="http://schemas.microsoft.com/office/drawing/2014/main" id="{6120EF9B-7DAE-EE48-9820-5904CFB0D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9" name="Freeform 44">
                <a:extLst>
                  <a:ext uri="{FF2B5EF4-FFF2-40B4-BE49-F238E27FC236}">
                    <a16:creationId xmlns:a16="http://schemas.microsoft.com/office/drawing/2014/main" id="{A7735B8B-CFF7-CC41-BDD3-A65D04F8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0" name="Freeform 45">
                <a:extLst>
                  <a:ext uri="{FF2B5EF4-FFF2-40B4-BE49-F238E27FC236}">
                    <a16:creationId xmlns:a16="http://schemas.microsoft.com/office/drawing/2014/main" id="{CE0BCD6B-12CC-4E43-AF98-7FFDB989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1" name="Freeform 46">
                <a:extLst>
                  <a:ext uri="{FF2B5EF4-FFF2-40B4-BE49-F238E27FC236}">
                    <a16:creationId xmlns:a16="http://schemas.microsoft.com/office/drawing/2014/main" id="{3A73EABA-E340-7E47-9224-10FB17B8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2" name="Freeform 47">
                <a:extLst>
                  <a:ext uri="{FF2B5EF4-FFF2-40B4-BE49-F238E27FC236}">
                    <a16:creationId xmlns:a16="http://schemas.microsoft.com/office/drawing/2014/main" id="{B6DBC829-FF39-1249-B4FD-16F75B708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3" name="Freeform 48">
                <a:extLst>
                  <a:ext uri="{FF2B5EF4-FFF2-40B4-BE49-F238E27FC236}">
                    <a16:creationId xmlns:a16="http://schemas.microsoft.com/office/drawing/2014/main" id="{8BD59C07-49C3-6748-8066-1A841C306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4" name="Freeform 49">
                <a:extLst>
                  <a:ext uri="{FF2B5EF4-FFF2-40B4-BE49-F238E27FC236}">
                    <a16:creationId xmlns:a16="http://schemas.microsoft.com/office/drawing/2014/main" id="{389D8141-5176-BA42-81C8-184FC92C1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5" name="Freeform 50">
                <a:extLst>
                  <a:ext uri="{FF2B5EF4-FFF2-40B4-BE49-F238E27FC236}">
                    <a16:creationId xmlns:a16="http://schemas.microsoft.com/office/drawing/2014/main" id="{F2FF8B78-2813-E241-84D4-228F8343A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6" name="Freeform 51">
                <a:extLst>
                  <a:ext uri="{FF2B5EF4-FFF2-40B4-BE49-F238E27FC236}">
                    <a16:creationId xmlns:a16="http://schemas.microsoft.com/office/drawing/2014/main" id="{7FC6AB10-D493-4740-89F0-8BCAA866E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7" name="Freeform 52">
                <a:extLst>
                  <a:ext uri="{FF2B5EF4-FFF2-40B4-BE49-F238E27FC236}">
                    <a16:creationId xmlns:a16="http://schemas.microsoft.com/office/drawing/2014/main" id="{41474AD1-10E1-664E-A075-DFCAD71E2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8" name="Freeform 53">
                <a:extLst>
                  <a:ext uri="{FF2B5EF4-FFF2-40B4-BE49-F238E27FC236}">
                    <a16:creationId xmlns:a16="http://schemas.microsoft.com/office/drawing/2014/main" id="{B56D1E16-6EF8-934D-9D34-59288ED26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9" name="Freeform 54">
                <a:extLst>
                  <a:ext uri="{FF2B5EF4-FFF2-40B4-BE49-F238E27FC236}">
                    <a16:creationId xmlns:a16="http://schemas.microsoft.com/office/drawing/2014/main" id="{6CC1D092-2BE0-7047-A485-50825C32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0" name="Freeform 55">
                <a:extLst>
                  <a:ext uri="{FF2B5EF4-FFF2-40B4-BE49-F238E27FC236}">
                    <a16:creationId xmlns:a16="http://schemas.microsoft.com/office/drawing/2014/main" id="{5B4049D8-A3B3-D641-9711-A74D80FB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1" name="Freeform 56">
                <a:extLst>
                  <a:ext uri="{FF2B5EF4-FFF2-40B4-BE49-F238E27FC236}">
                    <a16:creationId xmlns:a16="http://schemas.microsoft.com/office/drawing/2014/main" id="{1C43852E-29EB-0D4E-A19C-B5A46789A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2" name="Freeform 45">
                <a:extLst>
                  <a:ext uri="{FF2B5EF4-FFF2-40B4-BE49-F238E27FC236}">
                    <a16:creationId xmlns:a16="http://schemas.microsoft.com/office/drawing/2014/main" id="{5FE99887-CF27-6440-85C2-48BCFB4A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54" name="Freeform 31">
              <a:extLst>
                <a:ext uri="{FF2B5EF4-FFF2-40B4-BE49-F238E27FC236}">
                  <a16:creationId xmlns:a16="http://schemas.microsoft.com/office/drawing/2014/main" id="{9FB6F3C2-0B63-F24D-8DAC-BB0BBEE1F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40623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325</Words>
  <Application>Microsoft Office PowerPoint</Application>
  <PresentationFormat>Màn hình rộng</PresentationFormat>
  <Paragraphs>63</Paragraphs>
  <Slides>10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Oxygen</vt:lpstr>
      <vt:lpstr>Roboto Regular</vt:lpstr>
      <vt:lpstr>Times New Roman</vt:lpstr>
      <vt:lpstr>Chủ đề Office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Hoang Tran Nhat Minh 20204883</dc:creator>
  <cp:lastModifiedBy>Hoang Tran Nhat Minh 20204883</cp:lastModifiedBy>
  <cp:revision>106</cp:revision>
  <dcterms:created xsi:type="dcterms:W3CDTF">2021-12-18T03:12:28Z</dcterms:created>
  <dcterms:modified xsi:type="dcterms:W3CDTF">2021-12-18T05:49:41Z</dcterms:modified>
</cp:coreProperties>
</file>