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Oxygen" panose="02000503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42">
          <p15:clr>
            <a:srgbClr val="A4A3A4"/>
          </p15:clr>
        </p15:guide>
        <p15:guide id="3" pos="3840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5541">
          <p15:clr>
            <a:srgbClr val="A4A3A4"/>
          </p15:clr>
        </p15:guide>
        <p15:guide id="7" pos="2139">
          <p15:clr>
            <a:srgbClr val="A4A3A4"/>
          </p15:clr>
        </p15:guide>
        <p15:guide id="8" pos="438">
          <p15:clr>
            <a:srgbClr val="A4A3A4"/>
          </p15:clr>
        </p15:guide>
        <p15:guide id="9" orient="horz" pos="3271">
          <p15:clr>
            <a:srgbClr val="A4A3A4"/>
          </p15:clr>
        </p15:guide>
        <p15:guide id="10" pos="1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46" y="96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llo">
  <p:cSld name="Hel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1317812" y="1304364"/>
            <a:ext cx="4043185" cy="43541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Splatters">
  <p:cSld name="Watercolor Splatter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">
  <p:cSld name="4_General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ative Break Picture">
  <p:cSld name="Creative Break Pictu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7096489" y="587699"/>
            <a:ext cx="4356000" cy="4357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 features">
  <p:cSld name="App featur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pp features">
  <p:cSld name="1_App feature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7067509" y="2286956"/>
            <a:ext cx="3697653" cy="23135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Web Mockup">
  <p:cSld name="Desktop Web Mocku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>
            <a:spLocks noGrp="1"/>
          </p:cNvSpPr>
          <p:nvPr>
            <p:ph type="pic" idx="2"/>
          </p:nvPr>
        </p:nvSpPr>
        <p:spPr>
          <a:xfrm>
            <a:off x="1693291" y="2168861"/>
            <a:ext cx="3679505" cy="20778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Building CP and MIP model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2"/>
                </a:solidFill>
              </a:rPr>
              <a:t>Problem Formulation</a:t>
            </a:r>
            <a:endParaRPr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985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R </a:t>
            </a:r>
            <a:r>
              <a:rPr lang="en-US" sz="2200">
                <a:solidFill>
                  <a:schemeClr val="dk1"/>
                </a:solidFill>
              </a:rPr>
              <a:t>= {1, … , n} is the set of given rectangles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Item i has weight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1200" b="1" i="1">
                <a:solidFill>
                  <a:schemeClr val="dk1"/>
                </a:solidFill>
              </a:rPr>
              <a:t>  </a:t>
            </a:r>
            <a:r>
              <a:rPr lang="en-US" sz="2200">
                <a:solidFill>
                  <a:schemeClr val="dk1"/>
                </a:solidFill>
              </a:rPr>
              <a:t>and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endParaRPr sz="2200" baseline="-25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= {1, … , m} is the set of available bins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 k has width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,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and cost </a:t>
            </a:r>
            <a:r>
              <a:rPr lang="en-US" sz="2200" b="1" i="1">
                <a:solidFill>
                  <a:schemeClr val="dk1"/>
                </a:solidFill>
              </a:rPr>
              <a:t>c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endParaRPr sz="2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Denotation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36" y="2300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26" y="367869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o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∊ {0, 1} represents the orientation of rectangle i</a:t>
            </a:r>
            <a:endParaRPr sz="2200" baseline="-25000"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u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is 1 iff bin k is used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Variables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0928" y="197324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0918" y="26847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6" y="352960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l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r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, t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b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 are left, right, top and bottom coordinates of item 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p</a:t>
            </a:r>
            <a:r>
              <a:rPr lang="en-US" sz="2200" b="1" i="1" baseline="-25000">
                <a:solidFill>
                  <a:schemeClr val="dk1"/>
                </a:solidFill>
              </a:rPr>
              <a:t>ik</a:t>
            </a:r>
            <a:r>
              <a:rPr lang="en-US" sz="2200">
                <a:solidFill>
                  <a:schemeClr val="dk1"/>
                </a:solidFill>
              </a:rPr>
              <a:t> is 1 iff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0918" y="43523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0918" y="5219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y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∊{1, … , m}, i.e. item i is placed in bin 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(1)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&lt; j			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CP model - Constraints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95557" y="197361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995547" y="257460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5" y="3235808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(2)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		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		(4)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995547" y="388417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995547" y="45942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ik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		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	</a:t>
            </a:r>
            <a:r>
              <a:rPr lang="en-US" sz="2200" dirty="0">
                <a:solidFill>
                  <a:schemeClr val="dk1"/>
                </a:solidFill>
              </a:rPr>
              <a:t>		(5)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95547" y="52201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(6)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(1) If an item doesn’t rotate, its right = its left + its width and its top = its bottom + its height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(3) If two items are placed in the same bin, they can’t overlap each other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Constraints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08388" y="197166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08378" y="260801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6" y="324434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(2) If the item rotates then its right = its left + its height and its top = its bottom + its width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(4) If one item is place in a bin then its right and top coordinates can’t exceed the bin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08378" y="3913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08378" y="45766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(5) Item </a:t>
            </a:r>
            <a:r>
              <a:rPr lang="en-US" sz="2200" b="1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is placed in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08378" y="52182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(6)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 is used when at least one item is placed in it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  </a:t>
            </a:r>
            <a:r>
              <a:rPr lang="en-US" sz="2200" b="1" dirty="0">
                <a:solidFill>
                  <a:schemeClr val="dk1"/>
                </a:solidFill>
              </a:rPr>
              <a:t> (1);</a:t>
            </a:r>
            <a:r>
              <a:rPr lang="en-US" sz="2200" dirty="0">
                <a:solidFill>
                  <a:schemeClr val="dk1"/>
                </a:solidFill>
              </a:rPr>
              <a:t>	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 </a:t>
            </a:r>
            <a:r>
              <a:rPr lang="en-US" sz="2200" b="1" dirty="0">
                <a:solidFill>
                  <a:schemeClr val="dk1"/>
                </a:solidFill>
              </a:rPr>
              <a:t>(2)</a:t>
            </a:r>
            <a:endParaRPr lang="it-IT" sz="2200" b="1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;   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3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				</a:t>
            </a:r>
            <a:r>
              <a:rPr lang="en-US" sz="2200" b="1" dirty="0">
                <a:solidFill>
                  <a:schemeClr val="dk1"/>
                </a:solidFill>
              </a:rPr>
              <a:t>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 rot="-10230461">
            <a:off x="959581" y="372227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59582" y="4456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550202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 						</a:t>
            </a:r>
            <a:r>
              <a:rPr lang="en-US" sz="2200" b="1" dirty="0">
                <a:solidFill>
                  <a:schemeClr val="dk1"/>
                </a:solidFill>
              </a:rPr>
              <a:t>(4)</a:t>
            </a:r>
            <a:endParaRPr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r>
                  <a:rPr lang="ar-AE" sz="2200" b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				(5)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4"/>
                <a:stretch>
                  <a:fillRect l="-642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  							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(6)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blipFill>
                <a:blip r:embed="rId5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blipFill>
                <a:blip r:embed="rId7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325;p15">
            <a:extLst>
              <a:ext uri="{FF2B5EF4-FFF2-40B4-BE49-F238E27FC236}">
                <a16:creationId xmlns:a16="http://schemas.microsoft.com/office/drawing/2014/main" id="{2DE91B50-4F89-43A5-A1F4-4F90E1F18C0E}"/>
              </a:ext>
            </a:extLst>
          </p:cNvPr>
          <p:cNvSpPr/>
          <p:nvPr/>
        </p:nvSpPr>
        <p:spPr>
          <a:xfrm rot="-10230461">
            <a:off x="959581" y="1822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767</Words>
  <Application>Microsoft Office PowerPoint</Application>
  <PresentationFormat>Màn hình rộng</PresentationFormat>
  <Paragraphs>50</Paragraphs>
  <Slides>7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Oxygen</vt:lpstr>
      <vt:lpstr>Cambria Math</vt:lpstr>
      <vt:lpstr>Arial</vt:lpstr>
      <vt:lpstr>Times New Roman</vt:lpstr>
      <vt:lpstr>Calibri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Hoang Tran Nhat Minh 20204883</cp:lastModifiedBy>
  <cp:revision>29</cp:revision>
  <dcterms:modified xsi:type="dcterms:W3CDTF">2021-12-23T11:57:35Z</dcterms:modified>
</cp:coreProperties>
</file>