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2"/>
  </p:notesMasterIdLst>
  <p:sldIdLst>
    <p:sldId id="256" r:id="rId3"/>
    <p:sldId id="2039" r:id="rId4"/>
    <p:sldId id="262" r:id="rId5"/>
    <p:sldId id="2023" r:id="rId6"/>
    <p:sldId id="2040" r:id="rId7"/>
    <p:sldId id="2042" r:id="rId8"/>
    <p:sldId id="2043" r:id="rId9"/>
    <p:sldId id="263" r:id="rId10"/>
    <p:sldId id="2011" r:id="rId11"/>
    <p:sldId id="2046" r:id="rId12"/>
    <p:sldId id="2047" r:id="rId13"/>
    <p:sldId id="2048" r:id="rId14"/>
    <p:sldId id="2049" r:id="rId15"/>
    <p:sldId id="2050" r:id="rId16"/>
    <p:sldId id="2052" r:id="rId17"/>
    <p:sldId id="2053" r:id="rId18"/>
    <p:sldId id="2054" r:id="rId19"/>
    <p:sldId id="2055" r:id="rId20"/>
    <p:sldId id="2056" r:id="rId21"/>
    <p:sldId id="2057" r:id="rId22"/>
    <p:sldId id="2058" r:id="rId23"/>
    <p:sldId id="2059" r:id="rId24"/>
    <p:sldId id="2045" r:id="rId25"/>
    <p:sldId id="257" r:id="rId26"/>
    <p:sldId id="258" r:id="rId27"/>
    <p:sldId id="259" r:id="rId28"/>
    <p:sldId id="260" r:id="rId29"/>
    <p:sldId id="267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1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43" autoAdjust="0"/>
  </p:normalViewPr>
  <p:slideViewPr>
    <p:cSldViewPr snapToGrid="0">
      <p:cViewPr varScale="1">
        <p:scale>
          <a:sx n="80" d="100"/>
          <a:sy n="80" d="100"/>
        </p:scale>
        <p:origin x="5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E185-E91E-4CE1-A631-FC4B0A1C2FD8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707D-54EE-4097-86F9-7E59B9D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3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44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34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50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45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1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306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46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29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8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1879E4-2D9A-4FAE-AA84-47E76A30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90EAA3C-1DE9-4735-A33A-6417892C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88C0E2-5E1B-4D03-B7BB-D6FF99C0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C57FE8-25E1-4954-9DE6-7ED67DD6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A8F9FF-9583-4327-82FF-20F83421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13F784-427B-4A8E-BC6E-FD3BF10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D76D1E4-A9F4-4352-95FC-2CA01661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82C290B-19EC-4988-A871-0DBA11C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BE9BF0-BE96-4BFC-A972-9ACA9F40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4639D3-C65A-4638-BCED-615F91E4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746F5B1-6A8C-4B0F-A769-CE101D443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30CDF9-52B9-48E0-AA4D-BA4AC5D2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B371B2-A283-4E8F-BB8A-77CE5425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13475B-EA7D-46D4-A24D-13ED4DC7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DF38E0-4F5A-4503-BBDA-5091540D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5060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4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4676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C99133-722E-4F49-8964-548F267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68F337-1182-4635-A3F1-60EFCF86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46B11-C839-4BEA-A0EA-9046856A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BB048B-E47F-4A77-BDB1-28A445A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4BD018-BF17-4C50-A620-4184C82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7CBD86-CC82-47EF-8F46-8C4463E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95DB3DC-34C6-4BA4-91BF-36C12DC6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9FFB92-D3E5-4B18-B074-9F4EB86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55B432-16C2-49F8-B7B0-838C4C9A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156AB91-1A81-492A-871F-D00FB16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99EEC7-D9D7-49C9-A825-263F682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2BCE50-6980-488E-9C13-6B9B19BCE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D79F67E-21A8-4ECE-B716-E8EB827D1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7A6A75B-974A-4FC8-B42A-8D972CD3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0B4ACA-711C-4AA0-AB14-98787969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790277-262D-406B-A935-23D6D11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23A416-D50E-4F85-9DA2-B5892DEC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52DC48-9709-428B-8BBB-F6DCF5A8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080376E-9333-480D-9B2E-42917D582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D6611D8-0663-468A-BB92-A7E0E720E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6F92F76-CC75-4C14-9B26-56E6C5F13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C9B9139-1052-4436-94BB-B3EC41DF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4D72578-2598-4D88-88F5-05281EE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2DD03D5-7BFF-46D2-94F0-2298DB66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DD44F9-A012-45B3-B9B6-6A8D7DE9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F250BA3-D962-4819-A7B0-0166D235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3934FB-9AF4-43BD-9399-FDB15FC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5E17F38-A6BD-420A-B9DE-B4CD269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EE2FA09-3FEF-4C21-BEA2-73EA9303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CF51903-8475-46B4-BF5A-F6B9D824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C49D35-A660-4706-A975-9536CFD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9B8BC4-1E18-4FF6-B6C1-7CCF3D38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5EA42A-B1FF-4D8A-A23F-86499046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101A09A-B1D8-465B-957B-63007FB2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3C65E15-BC6A-4FBE-A293-6FB71DDE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BF60FA7-F2AF-4439-B5E9-45FBE90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D89F1F-6B44-4D85-AE49-3D4E6C7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38CA0-0821-4158-B463-F7A71A2C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D47CDAD-FA84-4950-893C-5B2FB3FC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E8788-C23E-437E-8726-813B1D1A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C04CE2-C41D-4CD7-BCDF-2C80536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9983703-DEB0-45C6-8B79-7A905BD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8CE2C5C-DD91-4AFE-AFA0-05CF639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B92C6E1-FF72-4261-AB10-4F7C8177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F3B1DB-9849-4F6A-953E-29DF0D40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1120D8-14B5-4C09-B99F-0520E8123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ABB985-651E-438D-BCE6-D3FD561FB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94623F-EAF1-43AE-A84E-B6CB0F1D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NUL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2212163"/>
            <a:ext cx="9042055" cy="18876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General 2D Bin Packing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056871" y="4157785"/>
            <a:ext cx="591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Oxygen" panose="02000503000000090004" pitchFamily="2" charset="77"/>
                <a:cs typeface="Arima Madurai Light" pitchFamily="2" charset="77"/>
              </a:rPr>
              <a:t>A difficult but interesting problem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3109844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Input specification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0385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547021" y="1621563"/>
            <a:ext cx="1449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7 3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1 5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1 4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4 1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3 5 100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4 5 150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5 6 200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716741" y="906472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_sample_data.txt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4C04C35-A8ED-4F98-80D5-E823A0224014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8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4">
            <a:extLst>
              <a:ext uri="{FF2B5EF4-FFF2-40B4-BE49-F238E27FC236}">
                <a16:creationId xmlns:a16="http://schemas.microsoft.com/office/drawing/2014/main" id="{28C8CAD1-8906-4622-A8C5-B3CC24145A3A}"/>
              </a:ext>
            </a:extLst>
          </p:cNvPr>
          <p:cNvSpPr txBox="1"/>
          <p:nvPr/>
        </p:nvSpPr>
        <p:spPr>
          <a:xfrm>
            <a:off x="3195363" y="1566264"/>
            <a:ext cx="3340294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7: Number of rectangles </a:t>
            </a:r>
          </a:p>
        </p:txBody>
      </p:sp>
      <p:cxnSp>
        <p:nvCxnSpPr>
          <p:cNvPr id="13" name="Đường kết nối: Cong 12">
            <a:extLst>
              <a:ext uri="{FF2B5EF4-FFF2-40B4-BE49-F238E27FC236}">
                <a16:creationId xmlns:a16="http://schemas.microsoft.com/office/drawing/2014/main" id="{73A986DC-F6FF-451E-8673-576EBD10B27E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71645" cy="435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4">
            <a:extLst>
              <a:ext uri="{FF2B5EF4-FFF2-40B4-BE49-F238E27FC236}">
                <a16:creationId xmlns:a16="http://schemas.microsoft.com/office/drawing/2014/main" id="{A23E7669-DDEA-445B-92AE-4FBC36CE72C0}"/>
              </a:ext>
            </a:extLst>
          </p:cNvPr>
          <p:cNvSpPr txBox="1"/>
          <p:nvPr/>
        </p:nvSpPr>
        <p:spPr>
          <a:xfrm>
            <a:off x="3182740" y="1995284"/>
            <a:ext cx="3340294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3: Number of cars </a:t>
            </a:r>
          </a:p>
        </p:txBody>
      </p:sp>
      <p:sp>
        <p:nvSpPr>
          <p:cNvPr id="16" name="Ngoặc móc Phải 15">
            <a:extLst>
              <a:ext uri="{FF2B5EF4-FFF2-40B4-BE49-F238E27FC236}">
                <a16:creationId xmlns:a16="http://schemas.microsoft.com/office/drawing/2014/main" id="{B9B271D8-3909-490A-A149-3CA3189B5168}"/>
              </a:ext>
            </a:extLst>
          </p:cNvPr>
          <p:cNvSpPr/>
          <p:nvPr/>
        </p:nvSpPr>
        <p:spPr>
          <a:xfrm>
            <a:off x="2323718" y="2028196"/>
            <a:ext cx="311198" cy="2448604"/>
          </a:xfrm>
          <a:prstGeom prst="rightBrace">
            <a:avLst>
              <a:gd name="adj1" fmla="val 8333"/>
              <a:gd name="adj2" fmla="val 30345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/>
              <p:nvPr/>
            </p:nvSpPr>
            <p:spPr>
              <a:xfrm>
                <a:off x="4451605" y="3104416"/>
                <a:ext cx="4732895" cy="43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3</m:t>
                    </m:r>
                  </m:oMath>
                </a14:m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 of the 6</a:t>
                </a:r>
                <a:r>
                  <a:rPr lang="en-US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 xmlns=""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05" y="3104416"/>
                <a:ext cx="4732895" cy="432619"/>
              </a:xfrm>
              <a:prstGeom prst="rect">
                <a:avLst/>
              </a:prstGeom>
              <a:blipFill>
                <a:blip r:embed="rId3"/>
                <a:stretch>
                  <a:fillRect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14">
            <a:extLst>
              <a:ext uri="{FF2B5EF4-FFF2-40B4-BE49-F238E27FC236}">
                <a16:creationId xmlns:a16="http://schemas.microsoft.com/office/drawing/2014/main" id="{6570F536-1888-4BB9-8A56-08347A20A3A6}"/>
              </a:ext>
            </a:extLst>
          </p:cNvPr>
          <p:cNvSpPr txBox="1"/>
          <p:nvPr/>
        </p:nvSpPr>
        <p:spPr>
          <a:xfrm>
            <a:off x="2673810" y="2535761"/>
            <a:ext cx="4732895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of 7 rectangles</a:t>
            </a:r>
          </a:p>
        </p:txBody>
      </p:sp>
      <p:cxnSp>
        <p:nvCxnSpPr>
          <p:cNvPr id="91" name="Đường kết nối: Cong 90">
            <a:extLst>
              <a:ext uri="{FF2B5EF4-FFF2-40B4-BE49-F238E27FC236}">
                <a16:creationId xmlns:a16="http://schemas.microsoft.com/office/drawing/2014/main" id="{B7661E8A-C2A3-4920-A949-C4D2B94939E5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2284824" y="3715268"/>
            <a:ext cx="2179689" cy="324097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/>
              <p:nvPr/>
            </p:nvSpPr>
            <p:spPr>
              <a:xfrm>
                <a:off x="4464513" y="3498958"/>
                <a:ext cx="4732895" cy="43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2</m:t>
                    </m:r>
                  </m:oMath>
                </a14:m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Height of the 6</a:t>
                </a:r>
                <a:r>
                  <a:rPr lang="en-US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 xmlns=""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13" y="3498958"/>
                <a:ext cx="4732895" cy="432619"/>
              </a:xfrm>
              <a:prstGeom prst="rect">
                <a:avLst/>
              </a:prstGeom>
              <a:blipFill>
                <a:blip r:embed="rId4"/>
                <a:stretch>
                  <a:fillRect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Ngoặc móc Phải 96">
            <a:extLst>
              <a:ext uri="{FF2B5EF4-FFF2-40B4-BE49-F238E27FC236}">
                <a16:creationId xmlns:a16="http://schemas.microsoft.com/office/drawing/2014/main" id="{92F00A8D-FE40-48F5-96FA-F44E123F5E4D}"/>
              </a:ext>
            </a:extLst>
          </p:cNvPr>
          <p:cNvSpPr/>
          <p:nvPr/>
        </p:nvSpPr>
        <p:spPr>
          <a:xfrm>
            <a:off x="3016282" y="4636194"/>
            <a:ext cx="364591" cy="1006291"/>
          </a:xfrm>
          <a:prstGeom prst="rightBrace">
            <a:avLst>
              <a:gd name="adj1" fmla="val 8333"/>
              <a:gd name="adj2" fmla="val 1174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Đường kết nối: Cong 98">
            <a:extLst>
              <a:ext uri="{FF2B5EF4-FFF2-40B4-BE49-F238E27FC236}">
                <a16:creationId xmlns:a16="http://schemas.microsoft.com/office/drawing/2014/main" id="{E7465921-CA60-4829-BF25-4BBE07F92604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2284824" y="3320726"/>
            <a:ext cx="2166781" cy="731682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4">
            <a:extLst>
              <a:ext uri="{FF2B5EF4-FFF2-40B4-BE49-F238E27FC236}">
                <a16:creationId xmlns:a16="http://schemas.microsoft.com/office/drawing/2014/main" id="{58B3113E-C8B8-4FA2-9FEF-50BF03E5ACF3}"/>
              </a:ext>
            </a:extLst>
          </p:cNvPr>
          <p:cNvSpPr txBox="1"/>
          <p:nvPr/>
        </p:nvSpPr>
        <p:spPr>
          <a:xfrm>
            <a:off x="3380873" y="4465390"/>
            <a:ext cx="4732895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and costs of 3 cars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/>
              <p:nvPr/>
            </p:nvSpPr>
            <p:spPr>
              <a:xfrm>
                <a:off x="4469795" y="4942786"/>
                <a:ext cx="5823363" cy="43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6</m:t>
                    </m:r>
                  </m:oMath>
                </a14:m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Width, height of the 3</a:t>
                </a:r>
                <a:r>
                  <a:rPr lang="en-US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 xmlns=""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95" y="4942786"/>
                <a:ext cx="5823363" cy="432619"/>
              </a:xfrm>
              <a:prstGeom prst="rect">
                <a:avLst/>
              </a:prstGeom>
              <a:blipFill>
                <a:blip r:embed="rId5"/>
                <a:stretch>
                  <a:fillRect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/>
              <p:nvPr/>
            </p:nvSpPr>
            <p:spPr>
              <a:xfrm>
                <a:off x="4476805" y="5385278"/>
                <a:ext cx="5823363" cy="43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200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Cost of the 3</a:t>
                </a:r>
                <a:r>
                  <a:rPr lang="en-US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 xmlns=""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05" y="5385278"/>
                <a:ext cx="5823363" cy="439864"/>
              </a:xfrm>
              <a:prstGeom prst="rect">
                <a:avLst/>
              </a:prstGeom>
              <a:blipFill>
                <a:blip r:embed="rId6"/>
                <a:stretch>
                  <a:fillRect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Đường kết nối: Cong 114">
            <a:extLst>
              <a:ext uri="{FF2B5EF4-FFF2-40B4-BE49-F238E27FC236}">
                <a16:creationId xmlns:a16="http://schemas.microsoft.com/office/drawing/2014/main" id="{990B2A58-6B13-4162-BC78-DF09F4D02F9F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2942627" y="5159096"/>
            <a:ext cx="1527168" cy="333730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Đường kết nối: Cong 116">
            <a:extLst>
              <a:ext uri="{FF2B5EF4-FFF2-40B4-BE49-F238E27FC236}">
                <a16:creationId xmlns:a16="http://schemas.microsoft.com/office/drawing/2014/main" id="{D30D34AB-351F-4347-9605-E7593C0AC216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2966782" y="5502700"/>
            <a:ext cx="1510023" cy="102510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99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And properties of data</a:t>
            </a:r>
            <a:endParaRPr dirty="0"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</a:rPr>
              <a:t>Data generation</a:t>
            </a:r>
            <a:endParaRPr dirty="0"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29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8399977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10 hard files: From 60 to 330 with step 30, i.e.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60, 90, 120, …, 330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5502" y="1706600"/>
            <a:ext cx="764030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will be 75 different input files, each of them has the </a:t>
            </a:r>
            <a:r>
              <a:rPr lang="en-US" sz="2200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number of rectangles (</a:t>
            </a:r>
            <a:r>
              <a:rPr lang="en-US" sz="2200" b="1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sz="2200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)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as follow: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792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Define the number of rectangles</a:t>
            </a:r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8">
            <a:extLst>
              <a:ext uri="{FF2B5EF4-FFF2-40B4-BE49-F238E27FC236}">
                <a16:creationId xmlns:a16="http://schemas.microsoft.com/office/drawing/2014/main" id="{36D30F3C-9C20-4261-8865-DFE31F03B30C}"/>
              </a:ext>
            </a:extLst>
          </p:cNvPr>
          <p:cNvSpPr txBox="1"/>
          <p:nvPr/>
        </p:nvSpPr>
        <p:spPr>
          <a:xfrm>
            <a:off x="1411743" y="2660222"/>
            <a:ext cx="8894051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50 easy and medium files: From 5 to 54 with step 1, i.e.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5, 6, 7, …, 54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2665C5FF-1397-474E-A0E6-1D60D607AECE}"/>
              </a:ext>
            </a:extLst>
          </p:cNvPr>
          <p:cNvSpPr txBox="1"/>
          <p:nvPr/>
        </p:nvSpPr>
        <p:spPr>
          <a:xfrm>
            <a:off x="1411743" y="3877411"/>
            <a:ext cx="856122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14 very hard and severe files: From 350 to 1000 with step 50, i.e.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350, 400, 450, …, 1000</a:t>
            </a:r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DAEDB45E-8C0E-4536-8AB0-84633194A94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0942" y="4045132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1" name="TextBox 58">
            <a:extLst>
              <a:ext uri="{FF2B5EF4-FFF2-40B4-BE49-F238E27FC236}">
                <a16:creationId xmlns:a16="http://schemas.microsoft.com/office/drawing/2014/main" id="{66772A8C-57CA-4922-9207-B291A1B9A131}"/>
              </a:ext>
            </a:extLst>
          </p:cNvPr>
          <p:cNvSpPr txBox="1"/>
          <p:nvPr/>
        </p:nvSpPr>
        <p:spPr>
          <a:xfrm>
            <a:off x="1405696" y="4762729"/>
            <a:ext cx="8561220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 sample file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sym typeface="Wingdings" panose="05000000000000000000" pitchFamily="2" charset="2"/>
              </a:rPr>
              <a:t></a:t>
            </a:r>
            <a:endParaRPr lang="en-US" sz="2200" dirty="0">
              <a:solidFill>
                <a:schemeClr val="accent4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2" name="Freeform 55">
            <a:extLst>
              <a:ext uri="{FF2B5EF4-FFF2-40B4-BE49-F238E27FC236}">
                <a16:creationId xmlns:a16="http://schemas.microsoft.com/office/drawing/2014/main" id="{EF5A8D36-4581-479C-B086-BF9D6B81565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094895" y="49304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1925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Shrink sizes of cars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Randomize rectangles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put rectangles in cars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The generating algorithm for each file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1430989" y="3791922"/>
            <a:ext cx="871163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generate a few more cars and randomly assign costs for all cars 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20187" y="395964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4" name="TextBox 58">
            <a:extLst>
              <a:ext uri="{FF2B5EF4-FFF2-40B4-BE49-F238E27FC236}">
                <a16:creationId xmlns:a16="http://schemas.microsoft.com/office/drawing/2014/main" id="{EF0A9585-4E5E-4E1F-9D00-44C27119E104}"/>
              </a:ext>
            </a:extLst>
          </p:cNvPr>
          <p:cNvSpPr txBox="1"/>
          <p:nvPr/>
        </p:nvSpPr>
        <p:spPr>
          <a:xfrm>
            <a:off x="1113867" y="4700712"/>
            <a:ext cx="9028754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Note that the probability distribution of all random variables in this algorithm is uniform.</a:t>
            </a:r>
          </a:p>
        </p:txBody>
      </p:sp>
    </p:spTree>
    <p:extLst>
      <p:ext uri="{BB962C8B-B14F-4D97-AF65-F5344CB8AC3E}">
        <p14:creationId xmlns:p14="http://schemas.microsoft.com/office/powerpoint/2010/main" val="1982678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6583208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Repeat that for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times to obtain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8553484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Randomize a rectangle: each side is a random integer from 1 to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8795853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➞ A rectangle can be 1x1, 5x5 or any size in between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Randomize rectangles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81" name="Hình chữ nhật 80">
            <a:extLst>
              <a:ext uri="{FF2B5EF4-FFF2-40B4-BE49-F238E27FC236}">
                <a16:creationId xmlns:a16="http://schemas.microsoft.com/office/drawing/2014/main" id="{03246285-2A72-47E2-91B7-7B50A87FD59C}"/>
              </a:ext>
            </a:extLst>
          </p:cNvPr>
          <p:cNvSpPr/>
          <p:nvPr/>
        </p:nvSpPr>
        <p:spPr>
          <a:xfrm>
            <a:off x="4280975" y="4712556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E2F18AD4-5614-47FA-B19C-96F872225235}"/>
              </a:ext>
            </a:extLst>
          </p:cNvPr>
          <p:cNvSpPr/>
          <p:nvPr/>
        </p:nvSpPr>
        <p:spPr>
          <a:xfrm rot="5400000">
            <a:off x="1654830" y="3923853"/>
            <a:ext cx="813515" cy="2023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429AB51E-3DB1-4E6A-B950-46070E11BCD3}"/>
              </a:ext>
            </a:extLst>
          </p:cNvPr>
          <p:cNvSpPr/>
          <p:nvPr/>
        </p:nvSpPr>
        <p:spPr>
          <a:xfrm rot="5400000">
            <a:off x="9434220" y="3391967"/>
            <a:ext cx="2339094" cy="231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Hình chữ nhật 85">
            <a:extLst>
              <a:ext uri="{FF2B5EF4-FFF2-40B4-BE49-F238E27FC236}">
                <a16:creationId xmlns:a16="http://schemas.microsoft.com/office/drawing/2014/main" id="{314A6CCE-985A-40EC-8940-1BB421808781}"/>
              </a:ext>
            </a:extLst>
          </p:cNvPr>
          <p:cNvSpPr/>
          <p:nvPr/>
        </p:nvSpPr>
        <p:spPr>
          <a:xfrm>
            <a:off x="6760201" y="4141744"/>
            <a:ext cx="1050831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5D88207-01DC-4A95-9EFD-9DE35D40B63E}"/>
              </a:ext>
            </a:extLst>
          </p:cNvPr>
          <p:cNvSpPr txBox="1"/>
          <p:nvPr/>
        </p:nvSpPr>
        <p:spPr>
          <a:xfrm>
            <a:off x="634463" y="4656693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6E412B1E-04F4-4E39-903A-2EC0A7B05865}"/>
              </a:ext>
            </a:extLst>
          </p:cNvPr>
          <p:cNvSpPr txBox="1"/>
          <p:nvPr/>
        </p:nvSpPr>
        <p:spPr>
          <a:xfrm>
            <a:off x="1816814" y="5292680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4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7E72D134-845C-4BD2-BC1C-85A10AD0AE37}"/>
              </a:ext>
            </a:extLst>
          </p:cNvPr>
          <p:cNvSpPr txBox="1"/>
          <p:nvPr/>
        </p:nvSpPr>
        <p:spPr>
          <a:xfrm>
            <a:off x="4492424" y="4183799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90" name="TextBox 59">
            <a:extLst>
              <a:ext uri="{FF2B5EF4-FFF2-40B4-BE49-F238E27FC236}">
                <a16:creationId xmlns:a16="http://schemas.microsoft.com/office/drawing/2014/main" id="{287D1088-A180-4662-AF7A-B829D4EE04AC}"/>
              </a:ext>
            </a:extLst>
          </p:cNvPr>
          <p:cNvSpPr txBox="1"/>
          <p:nvPr/>
        </p:nvSpPr>
        <p:spPr>
          <a:xfrm>
            <a:off x="3919110" y="4768474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91" name="TextBox 59">
            <a:extLst>
              <a:ext uri="{FF2B5EF4-FFF2-40B4-BE49-F238E27FC236}">
                <a16:creationId xmlns:a16="http://schemas.microsoft.com/office/drawing/2014/main" id="{5E1101E7-99E5-4CB9-A959-968857179C99}"/>
              </a:ext>
            </a:extLst>
          </p:cNvPr>
          <p:cNvSpPr txBox="1"/>
          <p:nvPr/>
        </p:nvSpPr>
        <p:spPr>
          <a:xfrm>
            <a:off x="6342696" y="4544552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</a:t>
            </a:r>
          </a:p>
        </p:txBody>
      </p:sp>
      <p:sp>
        <p:nvSpPr>
          <p:cNvPr id="92" name="TextBox 59">
            <a:extLst>
              <a:ext uri="{FF2B5EF4-FFF2-40B4-BE49-F238E27FC236}">
                <a16:creationId xmlns:a16="http://schemas.microsoft.com/office/drawing/2014/main" id="{166FC865-4B36-4164-B285-1FE068014613}"/>
              </a:ext>
            </a:extLst>
          </p:cNvPr>
          <p:cNvSpPr txBox="1"/>
          <p:nvPr/>
        </p:nvSpPr>
        <p:spPr>
          <a:xfrm>
            <a:off x="7099091" y="5475546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</a:t>
            </a:r>
          </a:p>
        </p:txBody>
      </p:sp>
      <p:sp>
        <p:nvSpPr>
          <p:cNvPr id="93" name="TextBox 59">
            <a:extLst>
              <a:ext uri="{FF2B5EF4-FFF2-40B4-BE49-F238E27FC236}">
                <a16:creationId xmlns:a16="http://schemas.microsoft.com/office/drawing/2014/main" id="{5A0E84E6-582C-4EF6-99AB-FFDA7900636F}"/>
              </a:ext>
            </a:extLst>
          </p:cNvPr>
          <p:cNvSpPr txBox="1"/>
          <p:nvPr/>
        </p:nvSpPr>
        <p:spPr>
          <a:xfrm>
            <a:off x="9065298" y="4120944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</a:t>
            </a:r>
          </a:p>
        </p:txBody>
      </p:sp>
      <p:sp>
        <p:nvSpPr>
          <p:cNvPr id="94" name="TextBox 59">
            <a:extLst>
              <a:ext uri="{FF2B5EF4-FFF2-40B4-BE49-F238E27FC236}">
                <a16:creationId xmlns:a16="http://schemas.microsoft.com/office/drawing/2014/main" id="{F019D403-4FEA-4A8F-8531-8EA27BA8C6F9}"/>
              </a:ext>
            </a:extLst>
          </p:cNvPr>
          <p:cNvSpPr txBox="1"/>
          <p:nvPr/>
        </p:nvSpPr>
        <p:spPr>
          <a:xfrm>
            <a:off x="10374147" y="2867593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3025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819153"/>
            <a:ext cx="5368153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Put the first rectangle in the upper-left corner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2775491"/>
            <a:ext cx="567789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Initialize a 25x25 car (there is a mathematical reason behind it)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put rectangles in cars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187545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289685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94926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783064" y="4718429"/>
            <a:ext cx="5181724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Mark any place that is next to the right or lower bound of the rectangle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33801" y="4848539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761840"/>
            <a:ext cx="517224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rectangles, randomly pick from 2 to 5 rectangles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A54328C-D2C7-4FCB-A965-D742CD9F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22" y="1719617"/>
            <a:ext cx="5512336" cy="41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4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3040135"/>
            <a:ext cx="5689926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Repeat the step above until there is no rectangle left (from 1 to 4 times of repetition)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put rectangles in cars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58949" y="2177711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59064" y="319910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3" y="2026484"/>
            <a:ext cx="5409047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the rectangles left, choose one and randomly put it in any marked place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F98D63A-06D9-45CA-9505-D819B489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61" y="1776740"/>
            <a:ext cx="5496821" cy="41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1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Shrink sizes of cars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B7E3DE2-9C21-4BCE-BC5A-7E782E13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7" y="1823367"/>
            <a:ext cx="5852172" cy="4389129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9998B0B-08E3-40B5-BBB6-EA4BC8DF4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56" y="1823264"/>
            <a:ext cx="5852172" cy="4389129"/>
          </a:xfrm>
          <a:prstGeom prst="rect">
            <a:avLst/>
          </a:prstGeom>
        </p:spPr>
      </p:pic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9A193109-1FB2-47D4-B946-007FB58D3CC0}"/>
              </a:ext>
            </a:extLst>
          </p:cNvPr>
          <p:cNvSpPr/>
          <p:nvPr/>
        </p:nvSpPr>
        <p:spPr>
          <a:xfrm>
            <a:off x="5714472" y="3650253"/>
            <a:ext cx="758331" cy="7351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5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4" y="991284"/>
            <a:ext cx="981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Some cars of </a:t>
            </a:r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0030.txt</a:t>
            </a:r>
            <a:endParaRPr lang="en-US" sz="3600" b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B765A9EB-FC84-458D-BF7F-D683CAF18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99" y="1730622"/>
            <a:ext cx="3244704" cy="2433528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C4F6A753-5CEF-4A0C-845C-D9B82FD5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3" y="1735651"/>
            <a:ext cx="3678131" cy="2758598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E6506583-6F95-4CB6-A721-31BFB4A81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61" y="1725771"/>
            <a:ext cx="3102438" cy="2326829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C6EE33EA-9FCF-4AD3-97C6-B23FC3CA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9" y="4462636"/>
            <a:ext cx="2898651" cy="2173988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6AAEFC43-8AE1-41FC-8922-AA1DB6174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10" y="4036893"/>
            <a:ext cx="3466789" cy="2600092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A0D83300-3F3D-4BAC-9F34-ABEF7BE9D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70" y="4089028"/>
            <a:ext cx="3403744" cy="255280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BC817D1E-C325-42EF-AEB2-137EAA2D9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8" y="4087571"/>
            <a:ext cx="3398737" cy="2549053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6757F302-0C8D-4E97-8D5A-8BB1B2971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8" y="1738511"/>
            <a:ext cx="3343865" cy="25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97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1762" y="2056495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Hoàng Trần Nhật Minh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Who are we?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9">
            <a:extLst>
              <a:ext uri="{FF2B5EF4-FFF2-40B4-BE49-F238E27FC236}">
                <a16:creationId xmlns:a16="http://schemas.microsoft.com/office/drawing/2014/main" id="{2AFAE51C-8F39-4110-894F-0FF89E05872D}"/>
              </a:ext>
            </a:extLst>
          </p:cNvPr>
          <p:cNvSpPr txBox="1"/>
          <p:nvPr/>
        </p:nvSpPr>
        <p:spPr>
          <a:xfrm>
            <a:off x="1410822" y="2677131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Hoàng Phúc</a:t>
            </a:r>
          </a:p>
        </p:txBody>
      </p:sp>
      <p:sp>
        <p:nvSpPr>
          <p:cNvPr id="71" name="TextBox 59">
            <a:extLst>
              <a:ext uri="{FF2B5EF4-FFF2-40B4-BE49-F238E27FC236}">
                <a16:creationId xmlns:a16="http://schemas.microsoft.com/office/drawing/2014/main" id="{3AAC587F-6B81-462C-A791-676EA2B1FB58}"/>
              </a:ext>
            </a:extLst>
          </p:cNvPr>
          <p:cNvSpPr txBox="1"/>
          <p:nvPr/>
        </p:nvSpPr>
        <p:spPr>
          <a:xfrm>
            <a:off x="1411762" y="3277992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Hải Long</a:t>
            </a:r>
          </a:p>
        </p:txBody>
      </p:sp>
      <p:sp>
        <p:nvSpPr>
          <p:cNvPr id="72" name="TextBox 59">
            <a:extLst>
              <a:ext uri="{FF2B5EF4-FFF2-40B4-BE49-F238E27FC236}">
                <a16:creationId xmlns:a16="http://schemas.microsoft.com/office/drawing/2014/main" id="{C8413276-903A-459E-90D1-4F93832DAC77}"/>
              </a:ext>
            </a:extLst>
          </p:cNvPr>
          <p:cNvSpPr txBox="1"/>
          <p:nvPr/>
        </p:nvSpPr>
        <p:spPr>
          <a:xfrm>
            <a:off x="1417797" y="3875873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Ngọc Dũng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99D8247-5F95-499F-BD13-F79E09177D15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6" y="4018515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4157520"/>
            <a:ext cx="10162770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assign a cost to every car so far: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From 100 to 1000 with step 50, i.e. 100, 150, 200, …, 1000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260396"/>
            <a:ext cx="9914268" cy="188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generate a few more cars: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Random each side of each car: From 1 to 25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	 ➞ A car can be 1x1, 25x25 or any size in between 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“A few” = Ceil of 1/5 number of the used cars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generate a few more cars and randomly assign costs for all cars 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40779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4325241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76191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792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Data properties</a:t>
            </a:r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1972605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55644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8">
            <a:extLst>
              <a:ext uri="{FF2B5EF4-FFF2-40B4-BE49-F238E27FC236}">
                <a16:creationId xmlns:a16="http://schemas.microsoft.com/office/drawing/2014/main" id="{36D30F3C-9C20-4261-8865-DFE31F03B30C}"/>
              </a:ext>
            </a:extLst>
          </p:cNvPr>
          <p:cNvSpPr txBox="1"/>
          <p:nvPr/>
        </p:nvSpPr>
        <p:spPr>
          <a:xfrm>
            <a:off x="1411743" y="1805659"/>
            <a:ext cx="9694795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a lot more cars than needed</a:t>
            </a: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2665C5FF-1397-474E-A0E6-1D60D607AECE}"/>
              </a:ext>
            </a:extLst>
          </p:cNvPr>
          <p:cNvSpPr txBox="1"/>
          <p:nvPr/>
        </p:nvSpPr>
        <p:spPr>
          <a:xfrm>
            <a:off x="1411743" y="4815394"/>
            <a:ext cx="856122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Multiple “kinds” of rectangle, only with 5 different side-lengths: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Small: 1x1, Big: 5x5, “Annoying”: 1x5</a:t>
            </a:r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DAEDB45E-8C0E-4536-8AB0-84633194A94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0942" y="4983115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58">
                <a:extLst>
                  <a:ext uri="{FF2B5EF4-FFF2-40B4-BE49-F238E27FC236}">
                    <a16:creationId xmlns:a16="http://schemas.microsoft.com/office/drawing/2014/main" id="{7296FDF6-8A3A-4F5C-AD82-CAC372BE10C7}"/>
                  </a:ext>
                </a:extLst>
              </p:cNvPr>
              <p:cNvSpPr txBox="1"/>
              <p:nvPr/>
            </p:nvSpPr>
            <p:spPr>
              <a:xfrm>
                <a:off x="1412319" y="2392486"/>
                <a:ext cx="9128952" cy="9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Theoretically, the maximum number of rectangles that can fit into one car is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rima Madurai Light" pitchFamily="2" charset="77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rima Madurai Light" pitchFamily="2" charset="77"/>
                      </a:rPr>
                      <m:t>25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25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625</m:t>
                    </m:r>
                  </m:oMath>
                </a14:m>
                <a:endPara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73" name="TextBox 58">
                <a:extLst>
                  <a:ext uri="{FF2B5EF4-FFF2-40B4-BE49-F238E27FC236}">
                    <a16:creationId xmlns:a16="http://schemas.microsoft.com/office/drawing/2014/main" id="{7296FDF6-8A3A-4F5C-AD82-CAC372BE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19" y="2392486"/>
                <a:ext cx="9128952" cy="963469"/>
              </a:xfrm>
              <a:prstGeom prst="rect">
                <a:avLst/>
              </a:prstGeom>
              <a:blipFill>
                <a:blip r:embed="rId3"/>
                <a:stretch>
                  <a:fillRect l="-868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Hộp Văn bản 70">
                <a:extLst>
                  <a:ext uri="{FF2B5EF4-FFF2-40B4-BE49-F238E27FC236}">
                    <a16:creationId xmlns:a16="http://schemas.microsoft.com/office/drawing/2014/main" id="{02CB4C4B-E3B8-43AC-B9BB-68363F7A8436}"/>
                  </a:ext>
                </a:extLst>
              </p:cNvPr>
              <p:cNvSpPr txBox="1"/>
              <p:nvPr/>
            </p:nvSpPr>
            <p:spPr>
              <a:xfrm>
                <a:off x="1050014" y="3351934"/>
                <a:ext cx="9694795" cy="1425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➞ Backtracking, Brute force, Dynamic programming, or Branch and bound is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impossible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due to complexity (the mean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branching factor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is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60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, the mean </a:t>
                </a:r>
                <a:r>
                  <a:rPr lang="en-US" sz="2200" dirty="0">
                    <a:solidFill>
                      <a:schemeClr val="accent4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depth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is </a:t>
                </a:r>
                <a:r>
                  <a:rPr lang="en-US" sz="2200" dirty="0">
                    <a:solidFill>
                      <a:schemeClr val="accent4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172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, so there are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172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≅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7</m:t>
                        </m:r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305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nodes)</a:t>
                </a:r>
              </a:p>
            </p:txBody>
          </p:sp>
        </mc:Choice>
        <mc:Fallback>
          <p:sp>
            <p:nvSpPr>
              <p:cNvPr id="71" name="Hộp Văn bản 70">
                <a:extLst>
                  <a:ext uri="{FF2B5EF4-FFF2-40B4-BE49-F238E27FC236}">
                    <a16:creationId xmlns:a16="http://schemas.microsoft.com/office/drawing/2014/main" id="{02CB4C4B-E3B8-43AC-B9BB-68363F7A8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14" y="3351934"/>
                <a:ext cx="9694795" cy="1425134"/>
              </a:xfrm>
              <a:prstGeom prst="rect">
                <a:avLst/>
              </a:prstGeom>
              <a:blipFill>
                <a:blip r:embed="rId4"/>
                <a:stretch>
                  <a:fillRect l="-817" r="-63" b="-7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537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4" y="991284"/>
            <a:ext cx="1036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Data properties: Size distribution visualized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086B22F-771B-4AB2-84A5-CE0439F2C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4" y="1800818"/>
            <a:ext cx="5852172" cy="438912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CF3ADF8-64EF-451A-BE2D-83124D24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3" y="180081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33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Building CP and MIP model</a:t>
            </a:r>
            <a:endParaRPr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2"/>
                </a:solidFill>
              </a:rPr>
              <a:t>Problem Formulation</a:t>
            </a:r>
            <a:endParaRPr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12027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R </a:t>
            </a:r>
            <a:r>
              <a:rPr lang="en-US" sz="2200" dirty="0">
                <a:solidFill>
                  <a:schemeClr val="dk1"/>
                </a:solidFill>
              </a:rPr>
              <a:t>= {1, … , n} is the set of given rectangles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Item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has width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1200" b="1" i="1" dirty="0">
                <a:solidFill>
                  <a:schemeClr val="dk1"/>
                </a:solidFill>
              </a:rPr>
              <a:t>  </a:t>
            </a:r>
            <a:r>
              <a:rPr lang="en-US" sz="2200" dirty="0">
                <a:solidFill>
                  <a:schemeClr val="dk1"/>
                </a:solidFill>
              </a:rPr>
              <a:t>and height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endParaRPr sz="2200" baseline="-25000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12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dirty="0">
                <a:solidFill>
                  <a:schemeClr val="dk1"/>
                </a:solidFill>
              </a:rPr>
              <a:t> = {1, … , m} is the set of available bins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Bin k has width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, height </a:t>
            </a:r>
            <a:r>
              <a:rPr lang="en-US" sz="2200" b="1" i="1" dirty="0" err="1">
                <a:solidFill>
                  <a:schemeClr val="dk1"/>
                </a:solidFill>
              </a:rPr>
              <a:t>H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 and cost </a:t>
            </a:r>
            <a:r>
              <a:rPr lang="en-US" sz="2200" b="1" i="1" dirty="0">
                <a:solidFill>
                  <a:schemeClr val="dk1"/>
                </a:solidFill>
              </a:rPr>
              <a:t>c</a:t>
            </a:r>
            <a:r>
              <a:rPr lang="en-US" sz="2200" b="1" i="1" baseline="-25000" dirty="0">
                <a:solidFill>
                  <a:schemeClr val="dk1"/>
                </a:solidFill>
              </a:rPr>
              <a:t>k</a:t>
            </a:r>
            <a:endParaRPr sz="2200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Denotation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36" y="2300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26" y="367869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o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∊ {0, 1} represents the orientation of rectangle i</a:t>
            </a:r>
            <a:endParaRPr sz="2200" baseline="-25000">
              <a:solidFill>
                <a:schemeClr val="dk1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u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is 1 iff bin k is used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Variables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0928" y="197324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0918" y="26847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16" y="352960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l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r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, t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b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 are left, right, top and bottom coordinates of item i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p</a:t>
            </a:r>
            <a:r>
              <a:rPr lang="en-US" sz="2200" b="1" i="1" baseline="-25000">
                <a:solidFill>
                  <a:schemeClr val="dk1"/>
                </a:solidFill>
              </a:rPr>
              <a:t>ik</a:t>
            </a:r>
            <a:r>
              <a:rPr lang="en-US" sz="2200">
                <a:solidFill>
                  <a:schemeClr val="dk1"/>
                </a:solidFill>
              </a:rPr>
              <a:t> is 1 iff item i is placed in bin k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0918" y="43523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0918" y="5219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y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∊{1, … , m}, i.e. item i is placed in bin k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(1)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&lt; j			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CP model - Constraints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95557" y="197361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995547" y="257460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45" y="3235808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(2)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		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dirty="0">
                <a:solidFill>
                  <a:schemeClr val="dk1"/>
                </a:solidFill>
              </a:rPr>
              <a:t>		(4)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995547" y="388417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995547" y="45942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ik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		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B	</a:t>
            </a:r>
            <a:r>
              <a:rPr lang="en-US" sz="2200" dirty="0">
                <a:solidFill>
                  <a:schemeClr val="dk1"/>
                </a:solidFill>
              </a:rPr>
              <a:t>		(5)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95547" y="52201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				∀ k ∈ 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B</a:t>
                </a:r>
                <a:r>
                  <a:rPr lang="en-US" sz="2200" dirty="0">
                    <a:solidFill>
                      <a:schemeClr val="dk1"/>
                    </a:solidFill>
                  </a:rPr>
                  <a:t>			(6)</a:t>
                </a:r>
                <a:endParaRPr sz="2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(1) If an item doesn’t rotate, its right = its left + its width and its top = its bottom + its height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(3) If two items are placed in the same bin, they can’t overlap each other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Constraints</a:t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08388" y="197166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08378" y="260801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6" y="324434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(2) If the item rotates then its right = its left + its height and its top = its bottom + its width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(4) If one item is place in a bin then its right and top coordinates can’t exceed the bin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08378" y="3913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08378" y="45766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(5) Item </a:t>
            </a:r>
            <a:r>
              <a:rPr lang="en-US" sz="2200" b="1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is placed in bin </a:t>
            </a:r>
            <a:r>
              <a:rPr lang="en-US" sz="2200" b="1" dirty="0">
                <a:solidFill>
                  <a:schemeClr val="dk1"/>
                </a:solidFill>
              </a:rPr>
              <a:t>k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08378" y="52182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(6) Bin </a:t>
            </a:r>
            <a:r>
              <a:rPr lang="en-US" sz="2200" b="1" dirty="0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 is used when at least one item is placed in it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  </a:t>
            </a:r>
            <a:r>
              <a:rPr lang="en-US" sz="2200" b="1" dirty="0">
                <a:solidFill>
                  <a:schemeClr val="dk1"/>
                </a:solidFill>
              </a:rPr>
              <a:t> 	(1);		</a:t>
            </a: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 		</a:t>
            </a:r>
            <a:r>
              <a:rPr lang="en-US" sz="2200" b="1" dirty="0">
                <a:solidFill>
                  <a:schemeClr val="dk1"/>
                </a:solidFill>
              </a:rPr>
              <a:t>(2)</a:t>
            </a:r>
            <a:endParaRPr lang="it-IT" sz="2200" b="1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;        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							</a:t>
            </a:r>
            <a:r>
              <a:rPr lang="en-US" sz="2200" b="1" dirty="0">
                <a:solidFill>
                  <a:schemeClr val="dk1"/>
                </a:solidFill>
              </a:rPr>
              <a:t>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-10230461">
            <a:off x="1000833" y="256865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blipFill>
                <a:blip r:embed="rId4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5"/>
          <p:cNvSpPr/>
          <p:nvPr/>
        </p:nvSpPr>
        <p:spPr>
          <a:xfrm rot="-10230461">
            <a:off x="959581" y="372227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59582" y="4456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550202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 							</a:t>
            </a:r>
            <a:r>
              <a:rPr lang="en-US" sz="2200" b="1" dirty="0">
                <a:solidFill>
                  <a:schemeClr val="dk1"/>
                </a:solidFill>
              </a:rPr>
              <a:t>(4)</a:t>
            </a:r>
            <a:endParaRPr sz="22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:r>
                  <a:rPr lang="en-US" sz="2200" b="1" i="1" dirty="0" err="1">
                    <a:solidFill>
                      <a:schemeClr val="dk1"/>
                    </a:solidFill>
                  </a:rPr>
                  <a:t>p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ik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k;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r>
                  <a:rPr lang="ar-AE" sz="2200" b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					(5)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4"/>
                <a:stretch>
                  <a:fillRect l="-642" b="-9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  							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(6)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blipFill>
                <a:blip r:embed="rId5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blipFill>
                <a:blip r:embed="rId7"/>
                <a:stretch>
                  <a:fillRect l="-705" t="-32995" b="-167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oogle Shape;325;p15">
            <a:extLst>
              <a:ext uri="{FF2B5EF4-FFF2-40B4-BE49-F238E27FC236}">
                <a16:creationId xmlns:a16="http://schemas.microsoft.com/office/drawing/2014/main" id="{2DE91B50-4F89-43A5-A1F4-4F90E1F18C0E}"/>
              </a:ext>
            </a:extLst>
          </p:cNvPr>
          <p:cNvSpPr/>
          <p:nvPr/>
        </p:nvSpPr>
        <p:spPr>
          <a:xfrm rot="-10230461">
            <a:off x="959581" y="1822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617494" y="4364143"/>
            <a:ext cx="7137970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Ok, I got “</a:t>
            </a:r>
            <a:r>
              <a:rPr lang="en-US" sz="20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but what is “</a:t>
            </a:r>
            <a:r>
              <a:rPr lang="en-US" sz="2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”?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617495" y="2126450"/>
            <a:ext cx="71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Introduction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dirty="0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4" name="TextBox 260">
            <a:extLst>
              <a:ext uri="{FF2B5EF4-FFF2-40B4-BE49-F238E27FC236}">
                <a16:creationId xmlns:a16="http://schemas.microsoft.com/office/drawing/2014/main" id="{F842E8D9-4D6F-415C-A4E9-17BBE900F7FB}"/>
              </a:ext>
            </a:extLst>
          </p:cNvPr>
          <p:cNvSpPr txBox="1"/>
          <p:nvPr/>
        </p:nvSpPr>
        <p:spPr>
          <a:xfrm>
            <a:off x="2617494" y="3562126"/>
            <a:ext cx="7137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General </a:t>
            </a:r>
            <a:r>
              <a:rPr lang="en-US" sz="35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 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42437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563029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of “</a:t>
            </a:r>
            <a:r>
              <a:rPr lang="en-US" sz="24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items,    generally in different </a:t>
            </a:r>
            <a:r>
              <a:rPr lang="en-US" sz="2400" dirty="0">
                <a:highlight>
                  <a:srgbClr val="0000FF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need to transport them </a:t>
            </a:r>
            <a:r>
              <a:rPr lang="en-US" sz="2400" dirty="0">
                <a:highlight>
                  <a:srgbClr val="008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all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Don’t disappoint our customers.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95" name="Hình chữ nhật 94">
            <a:extLst>
              <a:ext uri="{FF2B5EF4-FFF2-40B4-BE49-F238E27FC236}">
                <a16:creationId xmlns:a16="http://schemas.microsoft.com/office/drawing/2014/main" id="{D2C5CBB1-A030-4865-AC6C-DECB3F921A9A}"/>
              </a:ext>
            </a:extLst>
          </p:cNvPr>
          <p:cNvSpPr/>
          <p:nvPr/>
        </p:nvSpPr>
        <p:spPr>
          <a:xfrm>
            <a:off x="4959755" y="2451167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ình chữ nhật 95">
            <a:extLst>
              <a:ext uri="{FF2B5EF4-FFF2-40B4-BE49-F238E27FC236}">
                <a16:creationId xmlns:a16="http://schemas.microsoft.com/office/drawing/2014/main" id="{1D5780B6-3D90-48FD-830F-0AD0E5DCB2F4}"/>
              </a:ext>
            </a:extLst>
          </p:cNvPr>
          <p:cNvSpPr/>
          <p:nvPr/>
        </p:nvSpPr>
        <p:spPr>
          <a:xfrm rot="5400000">
            <a:off x="3514437" y="376573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ình chữ nhật 96">
            <a:extLst>
              <a:ext uri="{FF2B5EF4-FFF2-40B4-BE49-F238E27FC236}">
                <a16:creationId xmlns:a16="http://schemas.microsoft.com/office/drawing/2014/main" id="{886A189E-9F52-4312-B649-24E4805B005D}"/>
              </a:ext>
            </a:extLst>
          </p:cNvPr>
          <p:cNvSpPr/>
          <p:nvPr/>
        </p:nvSpPr>
        <p:spPr>
          <a:xfrm>
            <a:off x="1322155" y="4673591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ình chữ nhật 97">
            <a:extLst>
              <a:ext uri="{FF2B5EF4-FFF2-40B4-BE49-F238E27FC236}">
                <a16:creationId xmlns:a16="http://schemas.microsoft.com/office/drawing/2014/main" id="{BBAC49D6-44D3-4338-BBB4-09F9DC0BAA15}"/>
              </a:ext>
            </a:extLst>
          </p:cNvPr>
          <p:cNvSpPr/>
          <p:nvPr/>
        </p:nvSpPr>
        <p:spPr>
          <a:xfrm rot="5400000">
            <a:off x="3978071" y="374275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ình chữ nhật 98">
            <a:extLst>
              <a:ext uri="{FF2B5EF4-FFF2-40B4-BE49-F238E27FC236}">
                <a16:creationId xmlns:a16="http://schemas.microsoft.com/office/drawing/2014/main" id="{C9A5B71B-DE09-46DB-8DDE-38B921A61816}"/>
              </a:ext>
            </a:extLst>
          </p:cNvPr>
          <p:cNvSpPr/>
          <p:nvPr/>
        </p:nvSpPr>
        <p:spPr>
          <a:xfrm rot="5400000">
            <a:off x="266812" y="2205990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A6702D3C-3DCC-44AD-9D6D-82E7E3E42804}"/>
              </a:ext>
            </a:extLst>
          </p:cNvPr>
          <p:cNvSpPr/>
          <p:nvPr/>
        </p:nvSpPr>
        <p:spPr>
          <a:xfrm>
            <a:off x="2550088" y="2250925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53343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672089"/>
            <a:ext cx="5192170" cy="208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have no car, so we rent some.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can </a:t>
            </a: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if we don’t use a car.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general, the cars have different </a:t>
            </a:r>
            <a:r>
              <a:rPr lang="en-US" sz="2400" dirty="0">
                <a:highlight>
                  <a:srgbClr val="0000FF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sz="2400" dirty="0">
                <a:highlight>
                  <a:srgbClr val="80800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  <a:endCxn id="86" idx="0"/>
          </p:cNvCxnSpPr>
          <p:nvPr/>
        </p:nvCxnSpPr>
        <p:spPr>
          <a:xfrm rot="16200000" flipH="1">
            <a:off x="5368794" y="4596269"/>
            <a:ext cx="1140430" cy="708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5281202" y="5520811"/>
            <a:ext cx="2024268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Seriously?</a:t>
            </a:r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C035D134-4EDA-4F1F-B0C6-4A161959E8E3}"/>
              </a:ext>
            </a:extLst>
          </p:cNvPr>
          <p:cNvSpPr/>
          <p:nvPr/>
        </p:nvSpPr>
        <p:spPr>
          <a:xfrm>
            <a:off x="436345" y="1047891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ình chữ nhật 100">
            <a:extLst>
              <a:ext uri="{FF2B5EF4-FFF2-40B4-BE49-F238E27FC236}">
                <a16:creationId xmlns:a16="http://schemas.microsoft.com/office/drawing/2014/main" id="{9D88F054-DA20-439B-A7FF-24A9D3FF816C}"/>
              </a:ext>
            </a:extLst>
          </p:cNvPr>
          <p:cNvSpPr/>
          <p:nvPr/>
        </p:nvSpPr>
        <p:spPr>
          <a:xfrm>
            <a:off x="3865420" y="1043809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Hình chữ nhật 101">
            <a:extLst>
              <a:ext uri="{FF2B5EF4-FFF2-40B4-BE49-F238E27FC236}">
                <a16:creationId xmlns:a16="http://schemas.microsoft.com/office/drawing/2014/main" id="{B6178378-0A64-4CFF-AE88-DBC0F3A52E20}"/>
              </a:ext>
            </a:extLst>
          </p:cNvPr>
          <p:cNvSpPr/>
          <p:nvPr/>
        </p:nvSpPr>
        <p:spPr>
          <a:xfrm>
            <a:off x="436345" y="4716747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ình chữ nhật 102">
            <a:extLst>
              <a:ext uri="{FF2B5EF4-FFF2-40B4-BE49-F238E27FC236}">
                <a16:creationId xmlns:a16="http://schemas.microsoft.com/office/drawing/2014/main" id="{BCF941A0-EFC7-4CB0-B8E1-0F86B4168A09}"/>
              </a:ext>
            </a:extLst>
          </p:cNvPr>
          <p:cNvSpPr/>
          <p:nvPr/>
        </p:nvSpPr>
        <p:spPr>
          <a:xfrm>
            <a:off x="3512541" y="3558944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12">
            <a:extLst>
              <a:ext uri="{FF2B5EF4-FFF2-40B4-BE49-F238E27FC236}">
                <a16:creationId xmlns:a16="http://schemas.microsoft.com/office/drawing/2014/main" id="{3FD4F59B-4AB6-4031-9B97-F009B04855A5}"/>
              </a:ext>
            </a:extLst>
          </p:cNvPr>
          <p:cNvSpPr txBox="1"/>
          <p:nvPr/>
        </p:nvSpPr>
        <p:spPr>
          <a:xfrm>
            <a:off x="821383" y="23470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7B0BA691-7611-442B-BE80-AAD680A62CC9}"/>
              </a:ext>
            </a:extLst>
          </p:cNvPr>
          <p:cNvSpPr txBox="1"/>
          <p:nvPr/>
        </p:nvSpPr>
        <p:spPr>
          <a:xfrm>
            <a:off x="3728308" y="186356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EF9DDD29-4146-42DC-9600-8A4948077A2C}"/>
              </a:ext>
            </a:extLst>
          </p:cNvPr>
          <p:cNvSpPr txBox="1"/>
          <p:nvPr/>
        </p:nvSpPr>
        <p:spPr>
          <a:xfrm>
            <a:off x="1977833" y="482919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792E8D24-E969-4C8B-B834-9A3130538930}"/>
              </a:ext>
            </a:extLst>
          </p:cNvPr>
          <p:cNvSpPr txBox="1"/>
          <p:nvPr/>
        </p:nvSpPr>
        <p:spPr>
          <a:xfrm>
            <a:off x="3716942" y="370907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</p:spTree>
    <p:extLst>
      <p:ext uri="{BB962C8B-B14F-4D97-AF65-F5344CB8AC3E}">
        <p14:creationId xmlns:p14="http://schemas.microsoft.com/office/powerpoint/2010/main" val="15577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6223980" y="843224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9653055" y="839142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6223980" y="4512080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9300176" y="3354277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21768" y="4709524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10525866" y="5416333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7201808" y="863862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6251242" y="4533534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7084489" y="4541876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6252142" y="851990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8979603" y="1544172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7307946" y="215892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6659722" y="2213310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9528957" y="1625269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9518657" y="346872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7826860" y="464066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cxnSp>
        <p:nvCxnSpPr>
          <p:cNvPr id="104" name="Đường kết nối: Cong 103">
            <a:extLst>
              <a:ext uri="{FF2B5EF4-FFF2-40B4-BE49-F238E27FC236}">
                <a16:creationId xmlns:a16="http://schemas.microsoft.com/office/drawing/2014/main" id="{1667AEC4-DC5E-4CB8-B945-8E7C6BD60DB2}"/>
              </a:ext>
            </a:extLst>
          </p:cNvPr>
          <p:cNvCxnSpPr>
            <a:cxnSpLocks/>
            <a:stCxn id="123" idx="3"/>
            <a:endCxn id="73" idx="1"/>
          </p:cNvCxnSpPr>
          <p:nvPr/>
        </p:nvCxnSpPr>
        <p:spPr>
          <a:xfrm>
            <a:off x="4955873" y="2661277"/>
            <a:ext cx="1268107" cy="2235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2">
            <a:extLst>
              <a:ext uri="{FF2B5EF4-FFF2-40B4-BE49-F238E27FC236}">
                <a16:creationId xmlns:a16="http://schemas.microsoft.com/office/drawing/2014/main" id="{5B1D74FB-B240-4242-AD7F-39D90EAF3393}"/>
              </a:ext>
            </a:extLst>
          </p:cNvPr>
          <p:cNvSpPr txBox="1"/>
          <p:nvPr/>
        </p:nvSpPr>
        <p:spPr>
          <a:xfrm>
            <a:off x="6054651" y="5411582"/>
            <a:ext cx="4828809" cy="55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bg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  <p:sp>
        <p:nvSpPr>
          <p:cNvPr id="123" name="Hình chữ nhật 122">
            <a:extLst>
              <a:ext uri="{FF2B5EF4-FFF2-40B4-BE49-F238E27FC236}">
                <a16:creationId xmlns:a16="http://schemas.microsoft.com/office/drawing/2014/main" id="{B30C164E-B4B8-41B9-9EFB-E3BAD211DBB6}"/>
              </a:ext>
            </a:extLst>
          </p:cNvPr>
          <p:cNvSpPr/>
          <p:nvPr/>
        </p:nvSpPr>
        <p:spPr>
          <a:xfrm>
            <a:off x="4171105" y="2306030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85981821-05CA-4B22-B68C-0C4BDBA74472}"/>
              </a:ext>
            </a:extLst>
          </p:cNvPr>
          <p:cNvSpPr/>
          <p:nvPr/>
        </p:nvSpPr>
        <p:spPr>
          <a:xfrm rot="5400000">
            <a:off x="2725787" y="231436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181E0174-9E0C-4E45-A449-287DB76EEA90}"/>
              </a:ext>
            </a:extLst>
          </p:cNvPr>
          <p:cNvSpPr/>
          <p:nvPr/>
        </p:nvSpPr>
        <p:spPr>
          <a:xfrm>
            <a:off x="533505" y="4528454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ình chữ nhật 127">
            <a:extLst>
              <a:ext uri="{FF2B5EF4-FFF2-40B4-BE49-F238E27FC236}">
                <a16:creationId xmlns:a16="http://schemas.microsoft.com/office/drawing/2014/main" id="{CFBC72DD-F5B4-4374-A4CA-FE2878B4F679}"/>
              </a:ext>
            </a:extLst>
          </p:cNvPr>
          <p:cNvSpPr/>
          <p:nvPr/>
        </p:nvSpPr>
        <p:spPr>
          <a:xfrm rot="5400000">
            <a:off x="3189421" y="3597621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ình chữ nhật 128">
            <a:extLst>
              <a:ext uri="{FF2B5EF4-FFF2-40B4-BE49-F238E27FC236}">
                <a16:creationId xmlns:a16="http://schemas.microsoft.com/office/drawing/2014/main" id="{40588F81-740E-41D5-BF88-A1EC39C075C9}"/>
              </a:ext>
            </a:extLst>
          </p:cNvPr>
          <p:cNvSpPr/>
          <p:nvPr/>
        </p:nvSpPr>
        <p:spPr>
          <a:xfrm rot="5400000">
            <a:off x="-521838" y="2060853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ình chữ nhật 129">
            <a:extLst>
              <a:ext uri="{FF2B5EF4-FFF2-40B4-BE49-F238E27FC236}">
                <a16:creationId xmlns:a16="http://schemas.microsoft.com/office/drawing/2014/main" id="{ACCC39F7-5262-46B7-93DB-000CB7AE4BD7}"/>
              </a:ext>
            </a:extLst>
          </p:cNvPr>
          <p:cNvSpPr/>
          <p:nvPr/>
        </p:nvSpPr>
        <p:spPr>
          <a:xfrm>
            <a:off x="1761438" y="2105788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Đường kết nối: Cong 133">
            <a:extLst>
              <a:ext uri="{FF2B5EF4-FFF2-40B4-BE49-F238E27FC236}">
                <a16:creationId xmlns:a16="http://schemas.microsoft.com/office/drawing/2014/main" id="{5B3C56DA-547F-4C38-A4A0-EF983868CF7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35831" y="1686634"/>
            <a:ext cx="1916311" cy="32792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/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blipFill>
                <a:blip r:embed="rId2"/>
                <a:stretch>
                  <a:fillRect t="-2857" b="-15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508428" y="856602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3937503" y="852520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508428" y="4525458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3584624" y="3367655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6216" y="4722902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4810314" y="5429711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1486256" y="877240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535690" y="4546912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1368937" y="4555254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536590" y="865368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3264051" y="1557550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1592394" y="2172306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944170" y="22266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3813405" y="163864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3803105" y="3482102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2111308" y="4654045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8" name="TextBox 10">
            <a:extLst>
              <a:ext uri="{FF2B5EF4-FFF2-40B4-BE49-F238E27FC236}">
                <a16:creationId xmlns:a16="http://schemas.microsoft.com/office/drawing/2014/main" id="{209AAC86-68DA-4CB5-B6C2-0A93946022F1}"/>
              </a:ext>
            </a:extLst>
          </p:cNvPr>
          <p:cNvSpPr txBox="1"/>
          <p:nvPr/>
        </p:nvSpPr>
        <p:spPr>
          <a:xfrm>
            <a:off x="6677527" y="1039502"/>
            <a:ext cx="5175854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Cost and Objective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1A697445-0D68-4B4F-AF1D-2CE0E76A0297}"/>
              </a:ext>
            </a:extLst>
          </p:cNvPr>
          <p:cNvSpPr txBox="1"/>
          <p:nvPr/>
        </p:nvSpPr>
        <p:spPr>
          <a:xfrm>
            <a:off x="6727058" y="2866395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total cost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= sum of rental fees of used cars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want to </a:t>
            </a:r>
            <a:r>
              <a:rPr lang="en-US" sz="2400" dirty="0">
                <a:highlight>
                  <a:srgbClr val="00800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minimize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this cost.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</p:spTree>
    <p:extLst>
      <p:ext uri="{BB962C8B-B14F-4D97-AF65-F5344CB8AC3E}">
        <p14:creationId xmlns:p14="http://schemas.microsoft.com/office/powerpoint/2010/main" val="3138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291322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A20654-9A36-4793-9832-3EA9C412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9" y="1444815"/>
            <a:ext cx="55911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10">
            <a:extLst>
              <a:ext uri="{FF2B5EF4-FFF2-40B4-BE49-F238E27FC236}">
                <a16:creationId xmlns:a16="http://schemas.microsoft.com/office/drawing/2014/main" id="{988EBF3F-D321-4635-A5FB-A697C29F0748}"/>
              </a:ext>
            </a:extLst>
          </p:cNvPr>
          <p:cNvSpPr txBox="1"/>
          <p:nvPr/>
        </p:nvSpPr>
        <p:spPr>
          <a:xfrm>
            <a:off x="6677527" y="69321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Remark</a:t>
            </a:r>
          </a:p>
        </p:txBody>
      </p:sp>
      <p:sp>
        <p:nvSpPr>
          <p:cNvPr id="108" name="TextBox 59">
            <a:extLst>
              <a:ext uri="{FF2B5EF4-FFF2-40B4-BE49-F238E27FC236}">
                <a16:creationId xmlns:a16="http://schemas.microsoft.com/office/drawing/2014/main" id="{95641C8D-A5A7-4650-8176-59E7A0DCF699}"/>
              </a:ext>
            </a:extLst>
          </p:cNvPr>
          <p:cNvSpPr txBox="1"/>
          <p:nvPr/>
        </p:nvSpPr>
        <p:spPr>
          <a:xfrm>
            <a:off x="6947214" y="3124567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must be in one car</a:t>
            </a:r>
          </a:p>
        </p:txBody>
      </p:sp>
      <p:sp>
        <p:nvSpPr>
          <p:cNvPr id="109" name="Freeform 55">
            <a:extLst>
              <a:ext uri="{FF2B5EF4-FFF2-40B4-BE49-F238E27FC236}">
                <a16:creationId xmlns:a16="http://schemas.microsoft.com/office/drawing/2014/main" id="{BD39BBFD-76E8-48EB-8BAB-A06306E1AD2F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163958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0" name="Freeform 55">
            <a:extLst>
              <a:ext uri="{FF2B5EF4-FFF2-40B4-BE49-F238E27FC236}">
                <a16:creationId xmlns:a16="http://schemas.microsoft.com/office/drawing/2014/main" id="{5613DC0E-A102-4BAE-A431-95B5A352942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982" y="22392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1" name="Freeform 55">
            <a:extLst>
              <a:ext uri="{FF2B5EF4-FFF2-40B4-BE49-F238E27FC236}">
                <a16:creationId xmlns:a16="http://schemas.microsoft.com/office/drawing/2014/main" id="{969EE832-0374-4C3D-BBE2-7E3B670EF6DE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867" y="327571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/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600" noProof="1">
                    <a:latin typeface="Oxygen" panose="02000503000000000000" pitchFamily="2" charset="0"/>
                    <a:ea typeface="Lato Light" panose="020F0502020204030203" pitchFamily="34" charset="0"/>
                    <a:cs typeface="Arima Madurai Light" pitchFamily="2" charset="77"/>
                  </a:rPr>
                  <a:t>All items in a car must somehow fit it orthogonally, in which items are 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xygen" panose="02000503000000000000" pitchFamily="2" charset="0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blipFill>
                <a:blip r:embed="rId3"/>
                <a:stretch>
                  <a:fillRect l="-2171" t="-2542" r="-2654" b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59">
            <a:extLst>
              <a:ext uri="{FF2B5EF4-FFF2-40B4-BE49-F238E27FC236}">
                <a16:creationId xmlns:a16="http://schemas.microsoft.com/office/drawing/2014/main" id="{259E0123-D7E4-489F-915D-02FA3C119670}"/>
              </a:ext>
            </a:extLst>
          </p:cNvPr>
          <p:cNvSpPr txBox="1"/>
          <p:nvPr/>
        </p:nvSpPr>
        <p:spPr>
          <a:xfrm>
            <a:off x="6925639" y="5283774"/>
            <a:ext cx="5072209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Cost is the sum of fees of all used cars, minimize it</a:t>
            </a:r>
          </a:p>
        </p:txBody>
      </p:sp>
      <p:sp>
        <p:nvSpPr>
          <p:cNvPr id="115" name="Freeform 55">
            <a:extLst>
              <a:ext uri="{FF2B5EF4-FFF2-40B4-BE49-F238E27FC236}">
                <a16:creationId xmlns:a16="http://schemas.microsoft.com/office/drawing/2014/main" id="{0FF00668-1D1B-4DC5-B23B-723A7D99EE04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753" y="387211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24" name="TextBox 59">
            <a:extLst>
              <a:ext uri="{FF2B5EF4-FFF2-40B4-BE49-F238E27FC236}">
                <a16:creationId xmlns:a16="http://schemas.microsoft.com/office/drawing/2014/main" id="{EC1E2BE9-A2F4-4086-8437-5F53DD81A74C}"/>
              </a:ext>
            </a:extLst>
          </p:cNvPr>
          <p:cNvSpPr txBox="1"/>
          <p:nvPr/>
        </p:nvSpPr>
        <p:spPr>
          <a:xfrm>
            <a:off x="6940897" y="1501846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has a size</a:t>
            </a:r>
          </a:p>
        </p:txBody>
      </p:sp>
      <p:sp>
        <p:nvSpPr>
          <p:cNvPr id="125" name="TextBox 59">
            <a:extLst>
              <a:ext uri="{FF2B5EF4-FFF2-40B4-BE49-F238E27FC236}">
                <a16:creationId xmlns:a16="http://schemas.microsoft.com/office/drawing/2014/main" id="{7F48CCEB-A553-442A-9742-A9C4173A9FC5}"/>
              </a:ext>
            </a:extLst>
          </p:cNvPr>
          <p:cNvSpPr txBox="1"/>
          <p:nvPr/>
        </p:nvSpPr>
        <p:spPr>
          <a:xfrm>
            <a:off x="6954315" y="2087343"/>
            <a:ext cx="5043533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car has a size capacity and a cost</a:t>
            </a:r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DA4DF185-E30E-431F-A3C4-59081FACCFD2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543026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216373" y="2923938"/>
            <a:ext cx="3340294" cy="197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variations like: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cost is the number of cars used (rental fee = 1)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Items are not rotatable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Which are much simpler.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7" y="2266889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“General”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1111504"/>
            <a:ext cx="9423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But why “General 2D Bin Packing”?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70233" y="2923938"/>
            <a:ext cx="3340294" cy="8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articles and papers, instead of “car”, they wrote “bin”.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2266889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“Bin”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434994" y="2923938"/>
            <a:ext cx="3340294" cy="197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first version of this problem is one-dimensional, each item has “weight” instead of “size”. It is already an NP-hard problem.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2266889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“2D”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1709</Words>
  <Application>Microsoft Office PowerPoint</Application>
  <PresentationFormat>Màn hình rộng</PresentationFormat>
  <Paragraphs>195</Paragraphs>
  <Slides>29</Slides>
  <Notes>24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Iosevka Term Extended</vt:lpstr>
      <vt:lpstr>Oxygen</vt:lpstr>
      <vt:lpstr>Roboto Regular</vt:lpstr>
      <vt:lpstr>Times New Roman</vt:lpstr>
      <vt:lpstr>Chủ đề Office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Hoang Tran Nhat Minh 20204883</dc:creator>
  <cp:lastModifiedBy>Hoang Tran Nhat Minh 20204883</cp:lastModifiedBy>
  <cp:revision>215</cp:revision>
  <dcterms:created xsi:type="dcterms:W3CDTF">2021-12-18T03:12:28Z</dcterms:created>
  <dcterms:modified xsi:type="dcterms:W3CDTF">2021-12-24T04:41:11Z</dcterms:modified>
</cp:coreProperties>
</file>