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elegraf Bold" charset="1" panose="00000800000000000000"/>
      <p:regular r:id="rId19"/>
    </p:embeddedFont>
    <p:embeddedFont>
      <p:font typeface="Telegraf"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324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50000"/>
            </a:blip>
            <a:stretch>
              <a:fillRect l="0" t="-38888" r="0" b="-38888"/>
            </a:stretch>
          </a:blipFill>
        </p:spPr>
      </p:sp>
      <p:grpSp>
        <p:nvGrpSpPr>
          <p:cNvPr name="Group 3" id="3"/>
          <p:cNvGrpSpPr/>
          <p:nvPr/>
        </p:nvGrpSpPr>
        <p:grpSpPr>
          <a:xfrm rot="0">
            <a:off x="0" y="8399689"/>
            <a:ext cx="18288000" cy="1887311"/>
            <a:chOff x="0" y="0"/>
            <a:chExt cx="4816593" cy="497070"/>
          </a:xfrm>
        </p:grpSpPr>
        <p:sp>
          <p:nvSpPr>
            <p:cNvPr name="Freeform 4" id="4"/>
            <p:cNvSpPr/>
            <p:nvPr/>
          </p:nvSpPr>
          <p:spPr>
            <a:xfrm flipH="false" flipV="false" rot="0">
              <a:off x="0" y="0"/>
              <a:ext cx="4816592" cy="497070"/>
            </a:xfrm>
            <a:custGeom>
              <a:avLst/>
              <a:gdLst/>
              <a:ahLst/>
              <a:cxnLst/>
              <a:rect r="r" b="b" t="t" l="l"/>
              <a:pathLst>
                <a:path h="497070" w="4816592">
                  <a:moveTo>
                    <a:pt x="0" y="0"/>
                  </a:moveTo>
                  <a:lnTo>
                    <a:pt x="4816592" y="0"/>
                  </a:lnTo>
                  <a:lnTo>
                    <a:pt x="4816592" y="497070"/>
                  </a:lnTo>
                  <a:lnTo>
                    <a:pt x="0" y="497070"/>
                  </a:lnTo>
                  <a:close/>
                </a:path>
              </a:pathLst>
            </a:custGeom>
            <a:solidFill>
              <a:srgbClr val="1F3247"/>
            </a:solidFill>
          </p:spPr>
        </p:sp>
        <p:sp>
          <p:nvSpPr>
            <p:cNvPr name="TextBox 5" id="5"/>
            <p:cNvSpPr txBox="true"/>
            <p:nvPr/>
          </p:nvSpPr>
          <p:spPr>
            <a:xfrm>
              <a:off x="0" y="-57150"/>
              <a:ext cx="4816593" cy="554220"/>
            </a:xfrm>
            <a:prstGeom prst="rect">
              <a:avLst/>
            </a:prstGeom>
          </p:spPr>
          <p:txBody>
            <a:bodyPr anchor="ctr" rtlCol="false" tIns="50800" lIns="50800" bIns="50800" rIns="50800"/>
            <a:lstStyle/>
            <a:p>
              <a:pPr algn="ctr" marL="0" indent="0" lvl="0">
                <a:lnSpc>
                  <a:spcPts val="2600"/>
                </a:lnSpc>
              </a:pPr>
            </a:p>
          </p:txBody>
        </p:sp>
      </p:grpSp>
      <p:grpSp>
        <p:nvGrpSpPr>
          <p:cNvPr name="Group 6" id="6"/>
          <p:cNvGrpSpPr/>
          <p:nvPr/>
        </p:nvGrpSpPr>
        <p:grpSpPr>
          <a:xfrm rot="0">
            <a:off x="1028700" y="1860717"/>
            <a:ext cx="8988684" cy="4528091"/>
            <a:chOff x="0" y="0"/>
            <a:chExt cx="11984913" cy="6037455"/>
          </a:xfrm>
        </p:grpSpPr>
        <p:sp>
          <p:nvSpPr>
            <p:cNvPr name="TextBox 7" id="7"/>
            <p:cNvSpPr txBox="true"/>
            <p:nvPr/>
          </p:nvSpPr>
          <p:spPr>
            <a:xfrm rot="0">
              <a:off x="0" y="836805"/>
              <a:ext cx="11984913" cy="5200650"/>
            </a:xfrm>
            <a:prstGeom prst="rect">
              <a:avLst/>
            </a:prstGeom>
          </p:spPr>
          <p:txBody>
            <a:bodyPr anchor="t" rtlCol="false" tIns="0" lIns="0" bIns="0" rIns="0">
              <a:spAutoFit/>
            </a:bodyPr>
            <a:lstStyle/>
            <a:p>
              <a:pPr algn="l" marL="0" indent="0" lvl="0">
                <a:lnSpc>
                  <a:spcPts val="6120"/>
                </a:lnSpc>
              </a:pPr>
              <a:r>
                <a:rPr lang="en-US" b="true" sz="5100">
                  <a:solidFill>
                    <a:srgbClr val="D1D8E0"/>
                  </a:solidFill>
                  <a:latin typeface="Telegraf Bold"/>
                  <a:ea typeface="Telegraf Bold"/>
                  <a:cs typeface="Telegraf Bold"/>
                  <a:sym typeface="Telegraf Bold"/>
                </a:rPr>
                <a:t>Buil</a:t>
              </a:r>
              <a:r>
                <a:rPr lang="en-US" b="true" sz="5100">
                  <a:solidFill>
                    <a:srgbClr val="D1D8E0"/>
                  </a:solidFill>
                  <a:latin typeface="Telegraf Bold"/>
                  <a:ea typeface="Telegraf Bold"/>
                  <a:cs typeface="Telegraf Bold"/>
                  <a:sym typeface="Telegraf Bold"/>
                </a:rPr>
                <a:t>ding a Robust and Scalable Web System: Failover and High Availability</a:t>
              </a:r>
            </a:p>
            <a:p>
              <a:pPr algn="l" marL="0" indent="0" lvl="0">
                <a:lnSpc>
                  <a:spcPts val="6120"/>
                </a:lnSpc>
              </a:pPr>
            </a:p>
          </p:txBody>
        </p:sp>
        <p:sp>
          <p:nvSpPr>
            <p:cNvPr name="TextBox 8" id="8"/>
            <p:cNvSpPr txBox="true"/>
            <p:nvPr/>
          </p:nvSpPr>
          <p:spPr>
            <a:xfrm rot="0">
              <a:off x="0" y="-85725"/>
              <a:ext cx="11984913" cy="629285"/>
            </a:xfrm>
            <a:prstGeom prst="rect">
              <a:avLst/>
            </a:prstGeom>
          </p:spPr>
          <p:txBody>
            <a:bodyPr anchor="t" rtlCol="false" tIns="0" lIns="0" bIns="0" rIns="0">
              <a:spAutoFit/>
            </a:bodyPr>
            <a:lstStyle/>
            <a:p>
              <a:pPr algn="l" marL="0" indent="0" lvl="0">
                <a:lnSpc>
                  <a:spcPts val="3780"/>
                </a:lnSpc>
              </a:pPr>
            </a:p>
          </p:txBody>
        </p:sp>
      </p:grpSp>
      <p:sp>
        <p:nvSpPr>
          <p:cNvPr name="TextBox 9" id="9"/>
          <p:cNvSpPr txBox="true"/>
          <p:nvPr/>
        </p:nvSpPr>
        <p:spPr>
          <a:xfrm rot="0">
            <a:off x="1028700" y="8673201"/>
            <a:ext cx="15889216" cy="898743"/>
          </a:xfrm>
          <a:prstGeom prst="rect">
            <a:avLst/>
          </a:prstGeom>
        </p:spPr>
        <p:txBody>
          <a:bodyPr anchor="t" rtlCol="false" tIns="0" lIns="0" bIns="0" rIns="0">
            <a:spAutoFit/>
          </a:bodyPr>
          <a:lstStyle/>
          <a:p>
            <a:pPr algn="l" marL="0" indent="0" lvl="0">
              <a:lnSpc>
                <a:spcPts val="3487"/>
              </a:lnSpc>
            </a:pPr>
            <a:r>
              <a:rPr lang="en-US" b="true" sz="2491">
                <a:solidFill>
                  <a:srgbClr val="D1D8E0"/>
                </a:solidFill>
                <a:latin typeface="Telegraf Bold"/>
                <a:ea typeface="Telegraf Bold"/>
                <a:cs typeface="Telegraf Bold"/>
                <a:sym typeface="Telegraf Bold"/>
              </a:rPr>
              <a:t>Discover methods to construct an efficient system that is scalable and minimizes the risk of operational downtime.</a:t>
            </a:r>
          </a:p>
        </p:txBody>
      </p:sp>
      <p:grpSp>
        <p:nvGrpSpPr>
          <p:cNvPr name="Group 10" id="10"/>
          <p:cNvGrpSpPr/>
          <p:nvPr/>
        </p:nvGrpSpPr>
        <p:grpSpPr>
          <a:xfrm rot="0">
            <a:off x="10647496" y="844817"/>
            <a:ext cx="7046437" cy="6786873"/>
            <a:chOff x="0" y="0"/>
            <a:chExt cx="7940247" cy="7647759"/>
          </a:xfrm>
        </p:grpSpPr>
        <p:sp>
          <p:nvSpPr>
            <p:cNvPr name="Freeform 11" id="11"/>
            <p:cNvSpPr/>
            <p:nvPr/>
          </p:nvSpPr>
          <p:spPr>
            <a:xfrm flipH="false" flipV="false" rot="0">
              <a:off x="-68580" y="0"/>
              <a:ext cx="8007240" cy="7647759"/>
            </a:xfrm>
            <a:custGeom>
              <a:avLst/>
              <a:gdLst/>
              <a:ahLst/>
              <a:cxnLst/>
              <a:rect r="r" b="b" t="t" l="l"/>
              <a:pathLst>
                <a:path h="7647759" w="8007240">
                  <a:moveTo>
                    <a:pt x="1502589" y="520803"/>
                  </a:moveTo>
                  <a:lnTo>
                    <a:pt x="205152" y="2835668"/>
                  </a:lnTo>
                  <a:cubicBezTo>
                    <a:pt x="0" y="3231610"/>
                    <a:pt x="43180" y="3731055"/>
                    <a:pt x="336960" y="4067852"/>
                  </a:cubicBezTo>
                  <a:lnTo>
                    <a:pt x="3227210" y="7310962"/>
                  </a:lnTo>
                  <a:cubicBezTo>
                    <a:pt x="3417776" y="7526183"/>
                    <a:pt x="3687745" y="7647759"/>
                    <a:pt x="3968830" y="7647759"/>
                  </a:cubicBezTo>
                  <a:lnTo>
                    <a:pt x="6997240" y="7647759"/>
                  </a:lnTo>
                  <a:cubicBezTo>
                    <a:pt x="7554646" y="7647759"/>
                    <a:pt x="8007240" y="7179529"/>
                    <a:pt x="8007240" y="6602867"/>
                  </a:cubicBezTo>
                  <a:lnTo>
                    <a:pt x="8007240" y="2446297"/>
                  </a:lnTo>
                  <a:cubicBezTo>
                    <a:pt x="8007240" y="2231076"/>
                    <a:pt x="7943717" y="2020783"/>
                    <a:pt x="7823025" y="1844991"/>
                  </a:cubicBezTo>
                  <a:lnTo>
                    <a:pt x="6870196" y="443586"/>
                  </a:lnTo>
                  <a:cubicBezTo>
                    <a:pt x="6681218" y="165934"/>
                    <a:pt x="6373137" y="0"/>
                    <a:pt x="6044410" y="0"/>
                  </a:cubicBezTo>
                  <a:lnTo>
                    <a:pt x="2376016" y="0"/>
                  </a:lnTo>
                  <a:cubicBezTo>
                    <a:pt x="2015529" y="0"/>
                    <a:pt x="1682038" y="198792"/>
                    <a:pt x="1502589" y="520803"/>
                  </a:cubicBezTo>
                  <a:close/>
                </a:path>
              </a:pathLst>
            </a:custGeom>
            <a:blipFill>
              <a:blip r:embed="rId3"/>
              <a:stretch>
                <a:fillRect l="-235" t="0" r="-235" b="0"/>
              </a:stretch>
            </a:blipFill>
          </p:spPr>
        </p:sp>
      </p:grpSp>
      <p:grpSp>
        <p:nvGrpSpPr>
          <p:cNvPr name="Group 12" id="12"/>
          <p:cNvGrpSpPr/>
          <p:nvPr/>
        </p:nvGrpSpPr>
        <p:grpSpPr>
          <a:xfrm rot="0">
            <a:off x="10383699" y="5143500"/>
            <a:ext cx="2439001" cy="1172596"/>
            <a:chOff x="0" y="0"/>
            <a:chExt cx="660400" cy="317500"/>
          </a:xfrm>
        </p:grpSpPr>
        <p:sp>
          <p:nvSpPr>
            <p:cNvPr name="Freeform 13" id="1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D1D8E0"/>
            </a:solidFill>
            <a:ln cap="sq">
              <a:noFill/>
              <a:prstDash val="solid"/>
              <a:miter/>
            </a:ln>
          </p:spPr>
        </p:sp>
        <p:sp>
          <p:nvSpPr>
            <p:cNvPr name="TextBox 14" id="14"/>
            <p:cNvSpPr txBox="true"/>
            <p:nvPr/>
          </p:nvSpPr>
          <p:spPr>
            <a:xfrm>
              <a:off x="0" y="79375"/>
              <a:ext cx="660400" cy="238125"/>
            </a:xfrm>
            <a:prstGeom prst="rect">
              <a:avLst/>
            </a:prstGeom>
          </p:spPr>
          <p:txBody>
            <a:bodyPr anchor="ctr" rtlCol="false" tIns="116252" lIns="116252" bIns="116252" rIns="116252"/>
            <a:lstStyle/>
            <a:p>
              <a:pPr algn="ctr" marL="0" indent="0" lvl="0">
                <a:lnSpc>
                  <a:spcPts val="2859"/>
                </a:lnSpc>
              </a:pPr>
            </a:p>
          </p:txBody>
        </p:sp>
      </p:grpSp>
      <p:grpSp>
        <p:nvGrpSpPr>
          <p:cNvPr name="Group 15" id="15"/>
          <p:cNvGrpSpPr/>
          <p:nvPr/>
        </p:nvGrpSpPr>
        <p:grpSpPr>
          <a:xfrm rot="0">
            <a:off x="10383699" y="6316096"/>
            <a:ext cx="2439001" cy="1172596"/>
            <a:chOff x="0" y="0"/>
            <a:chExt cx="660400" cy="317500"/>
          </a:xfrm>
        </p:grpSpPr>
        <p:sp>
          <p:nvSpPr>
            <p:cNvPr name="Freeform 16" id="1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3B4C6B"/>
            </a:solidFill>
            <a:ln cap="sq">
              <a:noFill/>
              <a:prstDash val="solid"/>
              <a:miter/>
            </a:ln>
          </p:spPr>
        </p:sp>
        <p:sp>
          <p:nvSpPr>
            <p:cNvPr name="TextBox 17" id="17"/>
            <p:cNvSpPr txBox="true"/>
            <p:nvPr/>
          </p:nvSpPr>
          <p:spPr>
            <a:xfrm>
              <a:off x="0" y="79375"/>
              <a:ext cx="660400" cy="238125"/>
            </a:xfrm>
            <a:prstGeom prst="rect">
              <a:avLst/>
            </a:prstGeom>
          </p:spPr>
          <p:txBody>
            <a:bodyPr anchor="ctr" rtlCol="false" tIns="116252" lIns="116252" bIns="116252" rIns="116252"/>
            <a:lstStyle/>
            <a:p>
              <a:pPr algn="ctr" marL="0" indent="0" lvl="0">
                <a:lnSpc>
                  <a:spcPts val="2859"/>
                </a:lnSpc>
              </a:pPr>
            </a:p>
          </p:txBody>
        </p:sp>
      </p:grpSp>
      <p:grpSp>
        <p:nvGrpSpPr>
          <p:cNvPr name="Group 18" id="18"/>
          <p:cNvGrpSpPr/>
          <p:nvPr/>
        </p:nvGrpSpPr>
        <p:grpSpPr>
          <a:xfrm rot="0">
            <a:off x="15989753" y="613965"/>
            <a:ext cx="1704179" cy="170417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3247"/>
            </a:solidFill>
          </p:spPr>
        </p:sp>
        <p:sp>
          <p:nvSpPr>
            <p:cNvPr name="TextBox 20" id="20"/>
            <p:cNvSpPr txBox="true"/>
            <p:nvPr/>
          </p:nvSpPr>
          <p:spPr>
            <a:xfrm>
              <a:off x="76200" y="0"/>
              <a:ext cx="660400" cy="736600"/>
            </a:xfrm>
            <a:prstGeom prst="rect">
              <a:avLst/>
            </a:prstGeom>
          </p:spPr>
          <p:txBody>
            <a:bodyPr anchor="ctr" rtlCol="false" tIns="50800" lIns="50800" bIns="50800" rIns="50800"/>
            <a:lstStyle/>
            <a:p>
              <a:pPr algn="ctr" marL="0" indent="0" lvl="0">
                <a:lnSpc>
                  <a:spcPts val="33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A3D59"/>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70000"/>
            </a:blip>
            <a:stretch>
              <a:fillRect l="0" t="-38888" r="0" b="-38888"/>
            </a:stretch>
          </a:blipFill>
        </p:spPr>
      </p:sp>
      <p:grpSp>
        <p:nvGrpSpPr>
          <p:cNvPr name="Group 3" id="3"/>
          <p:cNvGrpSpPr/>
          <p:nvPr/>
        </p:nvGrpSpPr>
        <p:grpSpPr>
          <a:xfrm rot="0">
            <a:off x="1028700" y="1878387"/>
            <a:ext cx="1048073" cy="958694"/>
            <a:chOff x="0" y="0"/>
            <a:chExt cx="6350000" cy="5808472"/>
          </a:xfrm>
        </p:grpSpPr>
        <p:sp>
          <p:nvSpPr>
            <p:cNvPr name="Freeform 4" id="4"/>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5" id="5"/>
          <p:cNvGrpSpPr/>
          <p:nvPr/>
        </p:nvGrpSpPr>
        <p:grpSpPr>
          <a:xfrm rot="0">
            <a:off x="1028700" y="4648485"/>
            <a:ext cx="1048073" cy="958694"/>
            <a:chOff x="0" y="0"/>
            <a:chExt cx="6350000" cy="5808472"/>
          </a:xfrm>
        </p:grpSpPr>
        <p:sp>
          <p:nvSpPr>
            <p:cNvPr name="Freeform 6" id="6"/>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7" id="7"/>
          <p:cNvGrpSpPr/>
          <p:nvPr/>
        </p:nvGrpSpPr>
        <p:grpSpPr>
          <a:xfrm rot="0">
            <a:off x="1028700" y="7432973"/>
            <a:ext cx="1048073" cy="958694"/>
            <a:chOff x="0" y="0"/>
            <a:chExt cx="6350000" cy="5808472"/>
          </a:xfrm>
        </p:grpSpPr>
        <p:sp>
          <p:nvSpPr>
            <p:cNvPr name="Freeform 8" id="8"/>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9" id="9"/>
          <p:cNvGrpSpPr/>
          <p:nvPr/>
        </p:nvGrpSpPr>
        <p:grpSpPr>
          <a:xfrm rot="0">
            <a:off x="13915449" y="5607179"/>
            <a:ext cx="2000948" cy="3329562"/>
            <a:chOff x="0" y="0"/>
            <a:chExt cx="532514" cy="886099"/>
          </a:xfrm>
        </p:grpSpPr>
        <p:sp>
          <p:nvSpPr>
            <p:cNvPr name="Freeform 10" id="10"/>
            <p:cNvSpPr/>
            <p:nvPr/>
          </p:nvSpPr>
          <p:spPr>
            <a:xfrm flipH="false" flipV="false" rot="0">
              <a:off x="0" y="0"/>
              <a:ext cx="532514" cy="886099"/>
            </a:xfrm>
            <a:custGeom>
              <a:avLst/>
              <a:gdLst/>
              <a:ahLst/>
              <a:cxnLst/>
              <a:rect r="r" b="b" t="t" l="l"/>
              <a:pathLst>
                <a:path h="886099" w="532514">
                  <a:moveTo>
                    <a:pt x="203200" y="0"/>
                  </a:moveTo>
                  <a:lnTo>
                    <a:pt x="532514" y="0"/>
                  </a:lnTo>
                  <a:lnTo>
                    <a:pt x="329314" y="886099"/>
                  </a:lnTo>
                  <a:lnTo>
                    <a:pt x="0" y="886099"/>
                  </a:lnTo>
                  <a:lnTo>
                    <a:pt x="203200" y="0"/>
                  </a:lnTo>
                  <a:close/>
                </a:path>
              </a:pathLst>
            </a:custGeom>
            <a:solidFill>
              <a:srgbClr val="D1D8E0"/>
            </a:solidFill>
          </p:spPr>
        </p:sp>
        <p:sp>
          <p:nvSpPr>
            <p:cNvPr name="TextBox 11" id="11"/>
            <p:cNvSpPr txBox="true"/>
            <p:nvPr/>
          </p:nvSpPr>
          <p:spPr>
            <a:xfrm>
              <a:off x="101600" y="-76200"/>
              <a:ext cx="329314" cy="962299"/>
            </a:xfrm>
            <a:prstGeom prst="rect">
              <a:avLst/>
            </a:prstGeom>
          </p:spPr>
          <p:txBody>
            <a:bodyPr anchor="ctr" rtlCol="false" tIns="50800" lIns="50800" bIns="50800" rIns="50800"/>
            <a:lstStyle/>
            <a:p>
              <a:pPr algn="ctr" marL="0" indent="0" lvl="0">
                <a:lnSpc>
                  <a:spcPts val="3359"/>
                </a:lnSpc>
              </a:pPr>
            </a:p>
          </p:txBody>
        </p:sp>
      </p:grpSp>
      <p:grpSp>
        <p:nvGrpSpPr>
          <p:cNvPr name="Group 12" id="12"/>
          <p:cNvGrpSpPr/>
          <p:nvPr/>
        </p:nvGrpSpPr>
        <p:grpSpPr>
          <a:xfrm rot="-5400000">
            <a:off x="14625144" y="6624144"/>
            <a:ext cx="2582506" cy="2685806"/>
            <a:chOff x="0" y="0"/>
            <a:chExt cx="3443341" cy="3581075"/>
          </a:xfrm>
        </p:grpSpPr>
        <p:grpSp>
          <p:nvGrpSpPr>
            <p:cNvPr name="Group 13" id="13"/>
            <p:cNvGrpSpPr/>
            <p:nvPr/>
          </p:nvGrpSpPr>
          <p:grpSpPr>
            <a:xfrm rot="5400000">
              <a:off x="791968" y="929702"/>
              <a:ext cx="3581075" cy="1721671"/>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2A3D59"/>
              </a:solidFill>
              <a:ln cap="sq">
                <a:noFill/>
                <a:prstDash val="solid"/>
                <a:miter/>
              </a:ln>
            </p:spPr>
          </p:sp>
          <p:sp>
            <p:nvSpPr>
              <p:cNvPr name="TextBox 15" id="15"/>
              <p:cNvSpPr txBox="true"/>
              <p:nvPr/>
            </p:nvSpPr>
            <p:spPr>
              <a:xfrm>
                <a:off x="0" y="79375"/>
                <a:ext cx="660400" cy="238125"/>
              </a:xfrm>
              <a:prstGeom prst="rect">
                <a:avLst/>
              </a:prstGeom>
            </p:spPr>
            <p:txBody>
              <a:bodyPr anchor="ctr" rtlCol="false" tIns="50800" lIns="50800" bIns="50800" rIns="50800"/>
              <a:lstStyle/>
              <a:p>
                <a:pPr algn="ctr" marL="0" indent="0" lvl="0">
                  <a:lnSpc>
                    <a:spcPts val="2859"/>
                  </a:lnSpc>
                </a:pPr>
              </a:p>
            </p:txBody>
          </p:sp>
        </p:grpSp>
        <p:grpSp>
          <p:nvGrpSpPr>
            <p:cNvPr name="Group 16" id="16"/>
            <p:cNvGrpSpPr/>
            <p:nvPr/>
          </p:nvGrpSpPr>
          <p:grpSpPr>
            <a:xfrm rot="5400000">
              <a:off x="-929702" y="929702"/>
              <a:ext cx="3581075" cy="1721671"/>
              <a:chOff x="0" y="0"/>
              <a:chExt cx="660400" cy="317500"/>
            </a:xfrm>
          </p:grpSpPr>
          <p:sp>
            <p:nvSpPr>
              <p:cNvPr name="Freeform 17" id="1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556982"/>
              </a:solidFill>
              <a:ln cap="sq">
                <a:noFill/>
                <a:prstDash val="solid"/>
                <a:miter/>
              </a:ln>
            </p:spPr>
          </p:sp>
          <p:sp>
            <p:nvSpPr>
              <p:cNvPr name="TextBox 18" id="18"/>
              <p:cNvSpPr txBox="true"/>
              <p:nvPr/>
            </p:nvSpPr>
            <p:spPr>
              <a:xfrm>
                <a:off x="0" y="79375"/>
                <a:ext cx="660400" cy="238125"/>
              </a:xfrm>
              <a:prstGeom prst="rect">
                <a:avLst/>
              </a:prstGeom>
            </p:spPr>
            <p:txBody>
              <a:bodyPr anchor="ctr" rtlCol="false" tIns="50800" lIns="50800" bIns="50800" rIns="50800"/>
              <a:lstStyle/>
              <a:p>
                <a:pPr algn="ctr" marL="0" indent="0" lvl="0">
                  <a:lnSpc>
                    <a:spcPts val="2859"/>
                  </a:lnSpc>
                </a:pPr>
              </a:p>
            </p:txBody>
          </p:sp>
        </p:grpSp>
      </p:grpSp>
      <p:grpSp>
        <p:nvGrpSpPr>
          <p:cNvPr name="Group 19" id="19"/>
          <p:cNvGrpSpPr/>
          <p:nvPr/>
        </p:nvGrpSpPr>
        <p:grpSpPr>
          <a:xfrm rot="0">
            <a:off x="2871273" y="4225709"/>
            <a:ext cx="7163553" cy="1804246"/>
            <a:chOff x="0" y="0"/>
            <a:chExt cx="9551404" cy="2405662"/>
          </a:xfrm>
        </p:grpSpPr>
        <p:sp>
          <p:nvSpPr>
            <p:cNvPr name="TextBox 20" id="20"/>
            <p:cNvSpPr txBox="true"/>
            <p:nvPr/>
          </p:nvSpPr>
          <p:spPr>
            <a:xfrm rot="0">
              <a:off x="0" y="1012472"/>
              <a:ext cx="9551404" cy="1393190"/>
            </a:xfrm>
            <a:prstGeom prst="rect">
              <a:avLst/>
            </a:prstGeom>
          </p:spPr>
          <p:txBody>
            <a:bodyPr anchor="t" rtlCol="false" tIns="0" lIns="0" bIns="0" rIns="0">
              <a:spAutoFit/>
            </a:bodyPr>
            <a:lstStyle/>
            <a:p>
              <a:pPr algn="l" marL="0" indent="0" lvl="0">
                <a:lnSpc>
                  <a:spcPts val="2730"/>
                </a:lnSpc>
              </a:pPr>
              <a:r>
                <a:rPr lang="en-US" sz="2100" u="none">
                  <a:solidFill>
                    <a:srgbClr val="D1D8E0"/>
                  </a:solidFill>
                  <a:latin typeface="Telegraf"/>
                  <a:ea typeface="Telegraf"/>
                  <a:cs typeface="Telegraf"/>
                  <a:sym typeface="Telegraf"/>
                </a:rPr>
                <a:t>Modify the HAProxy configuration file to include the new servers, ensuring traffic is distributed evenly across all available resources.</a:t>
              </a:r>
            </a:p>
          </p:txBody>
        </p:sp>
        <p:sp>
          <p:nvSpPr>
            <p:cNvPr name="TextBox 21" id="21"/>
            <p:cNvSpPr txBox="true"/>
            <p:nvPr/>
          </p:nvSpPr>
          <p:spPr>
            <a:xfrm rot="0">
              <a:off x="0" y="-76200"/>
              <a:ext cx="9551404" cy="778933"/>
            </a:xfrm>
            <a:prstGeom prst="rect">
              <a:avLst/>
            </a:prstGeom>
          </p:spPr>
          <p:txBody>
            <a:bodyPr anchor="t" rtlCol="false" tIns="0" lIns="0" bIns="0" rIns="0">
              <a:spAutoFit/>
            </a:bodyPr>
            <a:lstStyle/>
            <a:p>
              <a:pPr algn="l" marL="0" indent="0" lvl="0">
                <a:lnSpc>
                  <a:spcPts val="4550"/>
                </a:lnSpc>
              </a:pPr>
              <a:r>
                <a:rPr lang="en-US" b="true" sz="3500">
                  <a:solidFill>
                    <a:srgbClr val="D1D8E0"/>
                  </a:solidFill>
                  <a:latin typeface="Telegraf Bold"/>
                  <a:ea typeface="Telegraf Bold"/>
                  <a:cs typeface="Telegraf Bold"/>
                  <a:sym typeface="Telegraf Bold"/>
                </a:rPr>
                <a:t>Updating HAProxy configuration</a:t>
              </a:r>
            </a:p>
          </p:txBody>
        </p:sp>
      </p:grpSp>
      <p:grpSp>
        <p:nvGrpSpPr>
          <p:cNvPr name="Group 22" id="22"/>
          <p:cNvGrpSpPr/>
          <p:nvPr/>
        </p:nvGrpSpPr>
        <p:grpSpPr>
          <a:xfrm rot="0">
            <a:off x="2871273" y="1465136"/>
            <a:ext cx="7163553" cy="1785197"/>
            <a:chOff x="0" y="0"/>
            <a:chExt cx="9551404" cy="2380262"/>
          </a:xfrm>
        </p:grpSpPr>
        <p:sp>
          <p:nvSpPr>
            <p:cNvPr name="TextBox 23" id="23"/>
            <p:cNvSpPr txBox="true"/>
            <p:nvPr/>
          </p:nvSpPr>
          <p:spPr>
            <a:xfrm rot="0">
              <a:off x="0" y="987072"/>
              <a:ext cx="9551404" cy="1393190"/>
            </a:xfrm>
            <a:prstGeom prst="rect">
              <a:avLst/>
            </a:prstGeom>
          </p:spPr>
          <p:txBody>
            <a:bodyPr anchor="t" rtlCol="false" tIns="0" lIns="0" bIns="0" rIns="0">
              <a:spAutoFit/>
            </a:bodyPr>
            <a:lstStyle/>
            <a:p>
              <a:pPr algn="l" marL="0" indent="0" lvl="0">
                <a:lnSpc>
                  <a:spcPts val="2730"/>
                </a:lnSpc>
              </a:pPr>
              <a:r>
                <a:rPr lang="en-US" sz="2100">
                  <a:solidFill>
                    <a:srgbClr val="D1D8E0"/>
                  </a:solidFill>
                  <a:latin typeface="Telegraf"/>
                  <a:ea typeface="Telegraf"/>
                  <a:cs typeface="Telegraf"/>
                  <a:sym typeface="Telegraf"/>
                </a:rPr>
                <a:t>Adding new web servers such as web4 and web5 is straightforward, enhancing system performance and maintaining user experience during peak loads.</a:t>
              </a:r>
            </a:p>
          </p:txBody>
        </p:sp>
        <p:sp>
          <p:nvSpPr>
            <p:cNvPr name="TextBox 24" id="24"/>
            <p:cNvSpPr txBox="true"/>
            <p:nvPr/>
          </p:nvSpPr>
          <p:spPr>
            <a:xfrm rot="0">
              <a:off x="0" y="-76200"/>
              <a:ext cx="9551404" cy="778933"/>
            </a:xfrm>
            <a:prstGeom prst="rect">
              <a:avLst/>
            </a:prstGeom>
          </p:spPr>
          <p:txBody>
            <a:bodyPr anchor="t" rtlCol="false" tIns="0" lIns="0" bIns="0" rIns="0">
              <a:spAutoFit/>
            </a:bodyPr>
            <a:lstStyle/>
            <a:p>
              <a:pPr algn="l" marL="0" indent="0" lvl="0">
                <a:lnSpc>
                  <a:spcPts val="4550"/>
                </a:lnSpc>
              </a:pPr>
              <a:r>
                <a:rPr lang="en-US" b="true" sz="3500">
                  <a:solidFill>
                    <a:srgbClr val="D1D8E0"/>
                  </a:solidFill>
                  <a:latin typeface="Telegraf Bold"/>
                  <a:ea typeface="Telegraf Bold"/>
                  <a:cs typeface="Telegraf Bold"/>
                  <a:sym typeface="Telegraf Bold"/>
                </a:rPr>
                <a:t>Horizontal scaling made simple</a:t>
              </a:r>
            </a:p>
          </p:txBody>
        </p:sp>
      </p:grpSp>
      <p:grpSp>
        <p:nvGrpSpPr>
          <p:cNvPr name="Group 25" id="25"/>
          <p:cNvGrpSpPr/>
          <p:nvPr/>
        </p:nvGrpSpPr>
        <p:grpSpPr>
          <a:xfrm rot="0">
            <a:off x="2871273" y="6717026"/>
            <a:ext cx="7163553" cy="2390589"/>
            <a:chOff x="0" y="0"/>
            <a:chExt cx="9551404" cy="3187452"/>
          </a:xfrm>
        </p:grpSpPr>
        <p:sp>
          <p:nvSpPr>
            <p:cNvPr name="TextBox 26" id="26"/>
            <p:cNvSpPr txBox="true"/>
            <p:nvPr/>
          </p:nvSpPr>
          <p:spPr>
            <a:xfrm rot="0">
              <a:off x="0" y="-76200"/>
              <a:ext cx="9551404" cy="1540933"/>
            </a:xfrm>
            <a:prstGeom prst="rect">
              <a:avLst/>
            </a:prstGeom>
          </p:spPr>
          <p:txBody>
            <a:bodyPr anchor="t" rtlCol="false" tIns="0" lIns="0" bIns="0" rIns="0">
              <a:spAutoFit/>
            </a:bodyPr>
            <a:lstStyle/>
            <a:p>
              <a:pPr algn="l" marL="0" indent="0" lvl="0">
                <a:lnSpc>
                  <a:spcPts val="4550"/>
                </a:lnSpc>
              </a:pPr>
              <a:r>
                <a:rPr lang="en-US" b="true" sz="3500">
                  <a:solidFill>
                    <a:srgbClr val="D1D8E0"/>
                  </a:solidFill>
                  <a:latin typeface="Telegraf Bold"/>
                  <a:ea typeface="Telegraf Bold"/>
                  <a:cs typeface="Telegraf Bold"/>
                  <a:sym typeface="Telegraf Bold"/>
                </a:rPr>
                <a:t>Seamless system restart process</a:t>
              </a:r>
            </a:p>
          </p:txBody>
        </p:sp>
        <p:sp>
          <p:nvSpPr>
            <p:cNvPr name="TextBox 27" id="27"/>
            <p:cNvSpPr txBox="true"/>
            <p:nvPr/>
          </p:nvSpPr>
          <p:spPr>
            <a:xfrm rot="0">
              <a:off x="0" y="1794262"/>
              <a:ext cx="9551404" cy="1393190"/>
            </a:xfrm>
            <a:prstGeom prst="rect">
              <a:avLst/>
            </a:prstGeom>
          </p:spPr>
          <p:txBody>
            <a:bodyPr anchor="t" rtlCol="false" tIns="0" lIns="0" bIns="0" rIns="0">
              <a:spAutoFit/>
            </a:bodyPr>
            <a:lstStyle/>
            <a:p>
              <a:pPr algn="l" marL="453390" indent="-226695" lvl="1">
                <a:lnSpc>
                  <a:spcPts val="2730"/>
                </a:lnSpc>
                <a:buFont typeface="Arial"/>
                <a:buChar char="•"/>
              </a:pPr>
              <a:r>
                <a:rPr lang="en-US" sz="2100" u="none">
                  <a:solidFill>
                    <a:srgbClr val="D1D8E0"/>
                  </a:solidFill>
                  <a:latin typeface="Telegraf"/>
                  <a:ea typeface="Telegraf"/>
                  <a:cs typeface="Telegraf"/>
                  <a:sym typeface="Telegraf"/>
                </a:rPr>
                <a:t>Restarting HAProxy applies the new configuration</a:t>
              </a:r>
            </a:p>
            <a:p>
              <a:pPr algn="l" marL="453390" indent="-226695" lvl="1">
                <a:lnSpc>
                  <a:spcPts val="2730"/>
                </a:lnSpc>
                <a:buFont typeface="Arial"/>
                <a:buChar char="•"/>
              </a:pPr>
              <a:r>
                <a:rPr lang="en-US" sz="2100" u="none">
                  <a:solidFill>
                    <a:srgbClr val="D1D8E0"/>
                  </a:solidFill>
                  <a:latin typeface="Telegraf"/>
                  <a:ea typeface="Telegraf"/>
                  <a:cs typeface="Telegraf"/>
                  <a:sym typeface="Telegraf"/>
                </a:rPr>
                <a:t>Minimal disruption to user experience</a:t>
              </a:r>
            </a:p>
            <a:p>
              <a:pPr algn="l" marL="453390" indent="-226695" lvl="1">
                <a:lnSpc>
                  <a:spcPts val="2730"/>
                </a:lnSpc>
                <a:buFont typeface="Arial"/>
                <a:buChar char="•"/>
              </a:pPr>
              <a:r>
                <a:rPr lang="en-US" sz="2100" u="none">
                  <a:solidFill>
                    <a:srgbClr val="D1D8E0"/>
                  </a:solidFill>
                  <a:latin typeface="Telegraf"/>
                  <a:ea typeface="Telegraf"/>
                  <a:cs typeface="Telegraf"/>
                  <a:sym typeface="Telegraf"/>
                </a:rPr>
                <a:t>Continuous operation throughout scaling process</a:t>
              </a:r>
            </a:p>
          </p:txBody>
        </p:sp>
      </p:grpSp>
      <p:sp>
        <p:nvSpPr>
          <p:cNvPr name="TextBox 28" id="28"/>
          <p:cNvSpPr txBox="true"/>
          <p:nvPr/>
        </p:nvSpPr>
        <p:spPr>
          <a:xfrm rot="0">
            <a:off x="11613530" y="1005624"/>
            <a:ext cx="5645770" cy="3248025"/>
          </a:xfrm>
          <a:prstGeom prst="rect">
            <a:avLst/>
          </a:prstGeom>
        </p:spPr>
        <p:txBody>
          <a:bodyPr anchor="t" rtlCol="false" tIns="0" lIns="0" bIns="0" rIns="0">
            <a:spAutoFit/>
          </a:bodyPr>
          <a:lstStyle/>
          <a:p>
            <a:pPr algn="r" marL="0" indent="0" lvl="0">
              <a:lnSpc>
                <a:spcPts val="8399"/>
              </a:lnSpc>
            </a:pPr>
            <a:r>
              <a:rPr lang="en-US" b="true" sz="6999">
                <a:solidFill>
                  <a:srgbClr val="D1D8E0"/>
                </a:solidFill>
                <a:latin typeface="Telegraf Bold"/>
                <a:ea typeface="Telegraf Bold"/>
                <a:cs typeface="Telegraf Bold"/>
                <a:sym typeface="Telegraf Bold"/>
              </a:rPr>
              <a:t>Scaling your web servers efficiently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F324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70000"/>
            </a:blip>
            <a:stretch>
              <a:fillRect l="0" t="-38888" r="0" b="-38888"/>
            </a:stretch>
          </a:blipFill>
        </p:spPr>
      </p:sp>
      <p:grpSp>
        <p:nvGrpSpPr>
          <p:cNvPr name="Group 3" id="3"/>
          <p:cNvGrpSpPr/>
          <p:nvPr/>
        </p:nvGrpSpPr>
        <p:grpSpPr>
          <a:xfrm rot="0">
            <a:off x="1028700" y="1181552"/>
            <a:ext cx="3491420" cy="3491420"/>
            <a:chOff x="0" y="0"/>
            <a:chExt cx="703206" cy="703206"/>
          </a:xfrm>
        </p:grpSpPr>
        <p:sp>
          <p:nvSpPr>
            <p:cNvPr name="Freeform 4" id="4"/>
            <p:cNvSpPr/>
            <p:nvPr/>
          </p:nvSpPr>
          <p:spPr>
            <a:xfrm flipH="false" flipV="false" rot="0">
              <a:off x="0" y="0"/>
              <a:ext cx="703206" cy="703206"/>
            </a:xfrm>
            <a:custGeom>
              <a:avLst/>
              <a:gdLst/>
              <a:ahLst/>
              <a:cxnLst/>
              <a:rect r="r" b="b" t="t" l="l"/>
              <a:pathLst>
                <a:path h="703206" w="703206">
                  <a:moveTo>
                    <a:pt x="0" y="0"/>
                  </a:moveTo>
                  <a:lnTo>
                    <a:pt x="703206" y="0"/>
                  </a:lnTo>
                  <a:lnTo>
                    <a:pt x="703206" y="703206"/>
                  </a:lnTo>
                  <a:lnTo>
                    <a:pt x="0" y="703206"/>
                  </a:lnTo>
                  <a:close/>
                </a:path>
              </a:pathLst>
            </a:custGeom>
            <a:solidFill>
              <a:srgbClr val="3B4C6B"/>
            </a:solidFill>
            <a:ln cap="sq">
              <a:noFill/>
              <a:prstDash val="solid"/>
              <a:miter/>
            </a:ln>
          </p:spPr>
        </p:sp>
        <p:sp>
          <p:nvSpPr>
            <p:cNvPr name="TextBox 5" id="5"/>
            <p:cNvSpPr txBox="true"/>
            <p:nvPr/>
          </p:nvSpPr>
          <p:spPr>
            <a:xfrm>
              <a:off x="0" y="-47625"/>
              <a:ext cx="703206" cy="750831"/>
            </a:xfrm>
            <a:prstGeom prst="rect">
              <a:avLst/>
            </a:prstGeom>
          </p:spPr>
          <p:txBody>
            <a:bodyPr anchor="ctr" rtlCol="false" tIns="50800" lIns="50800" bIns="50800" rIns="50800"/>
            <a:lstStyle/>
            <a:p>
              <a:pPr algn="ctr" marL="0" indent="0" lvl="0">
                <a:lnSpc>
                  <a:spcPts val="2859"/>
                </a:lnSpc>
              </a:pPr>
            </a:p>
          </p:txBody>
        </p:sp>
      </p:grpSp>
      <p:sp>
        <p:nvSpPr>
          <p:cNvPr name="Freeform 6" id="6"/>
          <p:cNvSpPr/>
          <p:nvPr/>
        </p:nvSpPr>
        <p:spPr>
          <a:xfrm flipH="false" flipV="false" rot="-5400000">
            <a:off x="3395148" y="531872"/>
            <a:ext cx="3160017" cy="3160017"/>
          </a:xfrm>
          <a:custGeom>
            <a:avLst/>
            <a:gdLst/>
            <a:ahLst/>
            <a:cxnLst/>
            <a:rect r="r" b="b" t="t" l="l"/>
            <a:pathLst>
              <a:path h="3160017" w="3160017">
                <a:moveTo>
                  <a:pt x="0" y="0"/>
                </a:moveTo>
                <a:lnTo>
                  <a:pt x="3160017" y="0"/>
                </a:lnTo>
                <a:lnTo>
                  <a:pt x="3160017" y="3160017"/>
                </a:lnTo>
                <a:lnTo>
                  <a:pt x="0" y="31600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851350" y="3886038"/>
            <a:ext cx="1600215" cy="160021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1D8E0"/>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marL="0" indent="0" lvl="0">
                <a:lnSpc>
                  <a:spcPts val="2859"/>
                </a:lnSpc>
              </a:pPr>
            </a:p>
          </p:txBody>
        </p:sp>
      </p:grpSp>
      <p:grpSp>
        <p:nvGrpSpPr>
          <p:cNvPr name="Group 10" id="10"/>
          <p:cNvGrpSpPr/>
          <p:nvPr/>
        </p:nvGrpSpPr>
        <p:grpSpPr>
          <a:xfrm rot="0">
            <a:off x="1028700" y="6784690"/>
            <a:ext cx="8115300" cy="2473610"/>
            <a:chOff x="0" y="0"/>
            <a:chExt cx="10820400" cy="3298147"/>
          </a:xfrm>
        </p:grpSpPr>
        <p:sp>
          <p:nvSpPr>
            <p:cNvPr name="TextBox 11" id="11"/>
            <p:cNvSpPr txBox="true"/>
            <p:nvPr/>
          </p:nvSpPr>
          <p:spPr>
            <a:xfrm rot="0">
              <a:off x="0" y="-57150"/>
              <a:ext cx="10820400" cy="2419350"/>
            </a:xfrm>
            <a:prstGeom prst="rect">
              <a:avLst/>
            </a:prstGeom>
          </p:spPr>
          <p:txBody>
            <a:bodyPr anchor="t" rtlCol="false" tIns="0" lIns="0" bIns="0" rIns="0">
              <a:spAutoFit/>
            </a:bodyPr>
            <a:lstStyle/>
            <a:p>
              <a:pPr algn="l" marL="0" indent="0" lvl="0">
                <a:lnSpc>
                  <a:spcPts val="6975"/>
                </a:lnSpc>
                <a:spcBef>
                  <a:spcPct val="0"/>
                </a:spcBef>
              </a:pPr>
              <a:r>
                <a:rPr lang="en-US" b="true" sz="5813" strike="noStrike" u="none">
                  <a:solidFill>
                    <a:srgbClr val="D1D8E0"/>
                  </a:solidFill>
                  <a:latin typeface="Telegraf Bold"/>
                  <a:ea typeface="Telegraf Bold"/>
                  <a:cs typeface="Telegraf Bold"/>
                  <a:sym typeface="Telegraf Bold"/>
                </a:rPr>
                <a:t>Demo Instructions for System Verification</a:t>
              </a:r>
            </a:p>
          </p:txBody>
        </p:sp>
        <p:sp>
          <p:nvSpPr>
            <p:cNvPr name="TextBox 12" id="12"/>
            <p:cNvSpPr txBox="true"/>
            <p:nvPr/>
          </p:nvSpPr>
          <p:spPr>
            <a:xfrm rot="0">
              <a:off x="0" y="2805165"/>
              <a:ext cx="10820400" cy="492982"/>
            </a:xfrm>
            <a:prstGeom prst="rect">
              <a:avLst/>
            </a:prstGeom>
          </p:spPr>
          <p:txBody>
            <a:bodyPr anchor="t" rtlCol="false" tIns="0" lIns="0" bIns="0" rIns="0">
              <a:spAutoFit/>
            </a:bodyPr>
            <a:lstStyle/>
            <a:p>
              <a:pPr algn="l" marL="0" indent="0" lvl="0">
                <a:lnSpc>
                  <a:spcPts val="2859"/>
                </a:lnSpc>
                <a:spcBef>
                  <a:spcPct val="0"/>
                </a:spcBef>
              </a:pPr>
              <a:r>
                <a:rPr lang="en-US" sz="2199" strike="noStrike" u="none">
                  <a:solidFill>
                    <a:srgbClr val="D1D8E0"/>
                  </a:solidFill>
                  <a:latin typeface="Telegraf"/>
                  <a:ea typeface="Telegraf"/>
                  <a:cs typeface="Telegraf"/>
                  <a:sym typeface="Telegraf"/>
                </a:rPr>
                <a:t>Follow these steps to verify system functionality and resilience:</a:t>
              </a:r>
            </a:p>
          </p:txBody>
        </p:sp>
      </p:grpSp>
      <p:sp>
        <p:nvSpPr>
          <p:cNvPr name="TextBox 13" id="13"/>
          <p:cNvSpPr txBox="true"/>
          <p:nvPr/>
        </p:nvSpPr>
        <p:spPr>
          <a:xfrm rot="0">
            <a:off x="11211149" y="971550"/>
            <a:ext cx="6048151" cy="3270250"/>
          </a:xfrm>
          <a:prstGeom prst="rect">
            <a:avLst/>
          </a:prstGeom>
        </p:spPr>
        <p:txBody>
          <a:bodyPr anchor="t" rtlCol="false" tIns="0" lIns="0" bIns="0" rIns="0">
            <a:spAutoFit/>
          </a:bodyPr>
          <a:lstStyle/>
          <a:p>
            <a:pPr algn="l" marL="431801" indent="-215900" lvl="1">
              <a:lnSpc>
                <a:spcPts val="2600"/>
              </a:lnSpc>
              <a:buFont typeface="Arial"/>
              <a:buChar char="•"/>
            </a:pPr>
            <a:r>
              <a:rPr lang="en-US" sz="2000" strike="noStrike" u="none">
                <a:solidFill>
                  <a:srgbClr val="D1D8E0"/>
                </a:solidFill>
                <a:latin typeface="Telegraf"/>
                <a:ea typeface="Telegraf"/>
                <a:cs typeface="Telegraf"/>
                <a:sym typeface="Telegraf"/>
              </a:rPr>
              <a:t>Check normal operation by accessing web servers via HAProxy.</a:t>
            </a:r>
          </a:p>
          <a:p>
            <a:pPr algn="l" marL="431801" indent="-215900" lvl="1">
              <a:lnSpc>
                <a:spcPts val="2600"/>
              </a:lnSpc>
              <a:buFont typeface="Arial"/>
              <a:buChar char="•"/>
            </a:pPr>
            <a:r>
              <a:rPr lang="en-US" sz="2000" strike="noStrike" u="none">
                <a:solidFill>
                  <a:srgbClr val="D1D8E0"/>
                </a:solidFill>
                <a:latin typeface="Telegraf"/>
                <a:ea typeface="Telegraf"/>
                <a:cs typeface="Telegraf"/>
                <a:sym typeface="Telegraf"/>
              </a:rPr>
              <a:t>Simulate failover by stopping the master container in Docker.</a:t>
            </a:r>
          </a:p>
          <a:p>
            <a:pPr algn="l" marL="431801" indent="-215900" lvl="1">
              <a:lnSpc>
                <a:spcPts val="2600"/>
              </a:lnSpc>
              <a:buFont typeface="Arial"/>
              <a:buChar char="•"/>
            </a:pPr>
            <a:r>
              <a:rPr lang="en-US" sz="2000" strike="noStrike" u="none">
                <a:solidFill>
                  <a:srgbClr val="D1D8E0"/>
                </a:solidFill>
                <a:latin typeface="Telegraf"/>
                <a:ea typeface="Telegraf"/>
                <a:cs typeface="Telegraf"/>
                <a:sym typeface="Telegraf"/>
              </a:rPr>
              <a:t>Monitor Keepalived logs for VIP switches and health checks.</a:t>
            </a:r>
          </a:p>
          <a:p>
            <a:pPr algn="l" marL="431801" indent="-215900" lvl="1">
              <a:lnSpc>
                <a:spcPts val="2600"/>
              </a:lnSpc>
              <a:buFont typeface="Arial"/>
              <a:buChar char="•"/>
            </a:pPr>
            <a:r>
              <a:rPr lang="en-US" sz="2000" strike="noStrike" u="none">
                <a:solidFill>
                  <a:srgbClr val="D1D8E0"/>
                </a:solidFill>
                <a:latin typeface="Telegraf"/>
                <a:ea typeface="Telegraf"/>
                <a:cs typeface="Telegraf"/>
                <a:sym typeface="Telegraf"/>
              </a:rPr>
              <a:t>Verify response times and service availability during failover.</a:t>
            </a:r>
          </a:p>
          <a:p>
            <a:pPr algn="l" marL="431801" indent="-215900" lvl="1">
              <a:lnSpc>
                <a:spcPts val="2600"/>
              </a:lnSpc>
              <a:buFont typeface="Arial"/>
              <a:buChar char="•"/>
            </a:pPr>
            <a:r>
              <a:rPr lang="en-US" sz="2000" strike="noStrike" u="none">
                <a:solidFill>
                  <a:srgbClr val="D1D8E0"/>
                </a:solidFill>
                <a:latin typeface="Telegraf"/>
                <a:ea typeface="Telegraf"/>
                <a:cs typeface="Telegraf"/>
                <a:sym typeface="Telegraf"/>
              </a:rPr>
              <a:t>Document any discrepancies or issues for troubleshooting purposes.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A3D59"/>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70000"/>
            </a:blip>
            <a:stretch>
              <a:fillRect l="0" t="-38888" r="0" b="-38888"/>
            </a:stretch>
          </a:blipFill>
        </p:spPr>
      </p:sp>
      <p:sp>
        <p:nvSpPr>
          <p:cNvPr name="TextBox 3" id="3"/>
          <p:cNvSpPr txBox="true"/>
          <p:nvPr/>
        </p:nvSpPr>
        <p:spPr>
          <a:xfrm rot="0">
            <a:off x="1028700" y="942975"/>
            <a:ext cx="11940541" cy="2219325"/>
          </a:xfrm>
          <a:prstGeom prst="rect">
            <a:avLst/>
          </a:prstGeom>
        </p:spPr>
        <p:txBody>
          <a:bodyPr anchor="t" rtlCol="false" tIns="0" lIns="0" bIns="0" rIns="0">
            <a:spAutoFit/>
          </a:bodyPr>
          <a:lstStyle/>
          <a:p>
            <a:pPr algn="l" marL="0" indent="0" lvl="0">
              <a:lnSpc>
                <a:spcPts val="8400"/>
              </a:lnSpc>
              <a:spcBef>
                <a:spcPct val="0"/>
              </a:spcBef>
            </a:pPr>
            <a:r>
              <a:rPr lang="en-US" b="true" sz="7000" strike="noStrike" u="none">
                <a:solidFill>
                  <a:srgbClr val="D1D8E0"/>
                </a:solidFill>
                <a:latin typeface="Telegraf Bold"/>
                <a:ea typeface="Telegraf Bold"/>
                <a:cs typeface="Telegraf Bold"/>
                <a:sym typeface="Telegraf Bold"/>
              </a:rPr>
              <a:t>System Capabilities of Our Resilient Architecture</a:t>
            </a:r>
          </a:p>
        </p:txBody>
      </p:sp>
      <p:grpSp>
        <p:nvGrpSpPr>
          <p:cNvPr name="Group 4" id="4"/>
          <p:cNvGrpSpPr/>
          <p:nvPr/>
        </p:nvGrpSpPr>
        <p:grpSpPr>
          <a:xfrm rot="0">
            <a:off x="9144000" y="5274124"/>
            <a:ext cx="8115300" cy="3984176"/>
            <a:chOff x="0" y="0"/>
            <a:chExt cx="10820400" cy="5312235"/>
          </a:xfrm>
        </p:grpSpPr>
        <p:sp>
          <p:nvSpPr>
            <p:cNvPr name="TextBox 5" id="5"/>
            <p:cNvSpPr txBox="true"/>
            <p:nvPr/>
          </p:nvSpPr>
          <p:spPr>
            <a:xfrm rot="0">
              <a:off x="0" y="-47625"/>
              <a:ext cx="10820400" cy="1266825"/>
            </a:xfrm>
            <a:prstGeom prst="rect">
              <a:avLst/>
            </a:prstGeom>
          </p:spPr>
          <p:txBody>
            <a:bodyPr anchor="t" rtlCol="false" tIns="0" lIns="0" bIns="0" rIns="0">
              <a:spAutoFit/>
            </a:bodyPr>
            <a:lstStyle/>
            <a:p>
              <a:pPr algn="l" marL="0" indent="0" lvl="0">
                <a:lnSpc>
                  <a:spcPts val="3600"/>
                </a:lnSpc>
                <a:spcBef>
                  <a:spcPct val="0"/>
                </a:spcBef>
              </a:pPr>
              <a:r>
                <a:rPr lang="en-US" b="true" sz="3000" strike="noStrike" u="none">
                  <a:solidFill>
                    <a:srgbClr val="D1D8E0"/>
                  </a:solidFill>
                  <a:latin typeface="Telegraf Bold"/>
                  <a:ea typeface="Telegraf Bold"/>
                  <a:cs typeface="Telegraf Bold"/>
                  <a:sym typeface="Telegraf Bold"/>
                </a:rPr>
                <a:t>Key features that enhance web system performance and management:</a:t>
              </a:r>
            </a:p>
          </p:txBody>
        </p:sp>
        <p:sp>
          <p:nvSpPr>
            <p:cNvPr name="TextBox 6" id="6"/>
            <p:cNvSpPr txBox="true"/>
            <p:nvPr/>
          </p:nvSpPr>
          <p:spPr>
            <a:xfrm rot="0">
              <a:off x="0" y="1633045"/>
              <a:ext cx="10820400" cy="3679190"/>
            </a:xfrm>
            <a:prstGeom prst="rect">
              <a:avLst/>
            </a:prstGeom>
          </p:spPr>
          <p:txBody>
            <a:bodyPr anchor="t" rtlCol="false" tIns="0" lIns="0" bIns="0" rIns="0">
              <a:spAutoFit/>
            </a:bodyPr>
            <a:lstStyle/>
            <a:p>
              <a:pPr algn="l" marL="453390" indent="-226695" lvl="1">
                <a:lnSpc>
                  <a:spcPts val="2730"/>
                </a:lnSpc>
                <a:buFont typeface="Arial"/>
                <a:buChar char="•"/>
              </a:pPr>
              <a:r>
                <a:rPr lang="en-US" b="true" sz="2100" strike="noStrike" u="none">
                  <a:solidFill>
                    <a:srgbClr val="D1D8E0"/>
                  </a:solidFill>
                  <a:latin typeface="Telegraf Bold"/>
                  <a:ea typeface="Telegraf Bold"/>
                  <a:cs typeface="Telegraf Bold"/>
                  <a:sym typeface="Telegraf Bold"/>
                </a:rPr>
                <a:t>Resilience:</a:t>
              </a:r>
              <a:r>
                <a:rPr lang="en-US" sz="2100" strike="noStrike" u="none">
                  <a:solidFill>
                    <a:srgbClr val="D1D8E0"/>
                  </a:solidFill>
                  <a:latin typeface="Telegraf"/>
                  <a:ea typeface="Telegraf"/>
                  <a:cs typeface="Telegraf"/>
                  <a:sym typeface="Telegraf"/>
                </a:rPr>
                <a:t> Eliminates single points of failure using HAProxy and Keepalived.</a:t>
              </a:r>
            </a:p>
            <a:p>
              <a:pPr algn="l" marL="453390" indent="-226695" lvl="1">
                <a:lnSpc>
                  <a:spcPts val="2730"/>
                </a:lnSpc>
                <a:buFont typeface="Arial"/>
                <a:buChar char="•"/>
              </a:pPr>
              <a:r>
                <a:rPr lang="en-US" b="true" sz="2100" strike="noStrike" u="none">
                  <a:solidFill>
                    <a:srgbClr val="D1D8E0"/>
                  </a:solidFill>
                  <a:latin typeface="Telegraf Bold"/>
                  <a:ea typeface="Telegraf Bold"/>
                  <a:cs typeface="Telegraf Bold"/>
                  <a:sym typeface="Telegraf Bold"/>
                </a:rPr>
                <a:t>Scalability:</a:t>
              </a:r>
              <a:r>
                <a:rPr lang="en-US" sz="2100" strike="noStrike" u="none">
                  <a:solidFill>
                    <a:srgbClr val="D1D8E0"/>
                  </a:solidFill>
                  <a:latin typeface="Telegraf"/>
                  <a:ea typeface="Telegraf"/>
                  <a:cs typeface="Telegraf"/>
                  <a:sym typeface="Telegraf"/>
                </a:rPr>
                <a:t> Easily add servers without impacting overall system performance.</a:t>
              </a:r>
            </a:p>
            <a:p>
              <a:pPr algn="l" marL="453390" indent="-226695" lvl="1">
                <a:lnSpc>
                  <a:spcPts val="2730"/>
                </a:lnSpc>
                <a:buFont typeface="Arial"/>
                <a:buChar char="•"/>
              </a:pPr>
              <a:r>
                <a:rPr lang="en-US" b="true" sz="2100" strike="noStrike" u="none">
                  <a:solidFill>
                    <a:srgbClr val="D1D8E0"/>
                  </a:solidFill>
                  <a:latin typeface="Telegraf Bold"/>
                  <a:ea typeface="Telegraf Bold"/>
                  <a:cs typeface="Telegraf Bold"/>
                  <a:sym typeface="Telegraf Bold"/>
                </a:rPr>
                <a:t>Ease of Management:</a:t>
              </a:r>
              <a:r>
                <a:rPr lang="en-US" sz="2100" strike="noStrike" u="none">
                  <a:solidFill>
                    <a:srgbClr val="D1D8E0"/>
                  </a:solidFill>
                  <a:latin typeface="Telegraf"/>
                  <a:ea typeface="Telegraf"/>
                  <a:cs typeface="Telegraf"/>
                  <a:sym typeface="Telegraf"/>
                </a:rPr>
                <a:t> Docker simplifies deployment and configuration consistency across environments.</a:t>
              </a:r>
            </a:p>
            <a:p>
              <a:pPr algn="l" marL="453390" indent="-226695" lvl="1">
                <a:lnSpc>
                  <a:spcPts val="2730"/>
                </a:lnSpc>
                <a:buFont typeface="Arial"/>
                <a:buChar char="•"/>
              </a:pPr>
              <a:r>
                <a:rPr lang="en-US" b="true" sz="2100" strike="noStrike" u="none">
                  <a:solidFill>
                    <a:srgbClr val="D1D8E0"/>
                  </a:solidFill>
                  <a:latin typeface="Telegraf Bold"/>
                  <a:ea typeface="Telegraf Bold"/>
                  <a:cs typeface="Telegraf Bold"/>
                  <a:sym typeface="Telegraf Bold"/>
                </a:rPr>
                <a:t>Load Balancing:</a:t>
              </a:r>
              <a:r>
                <a:rPr lang="en-US" sz="2100" strike="noStrike" u="none">
                  <a:solidFill>
                    <a:srgbClr val="D1D8E0"/>
                  </a:solidFill>
                  <a:latin typeface="Telegraf"/>
                  <a:ea typeface="Telegraf"/>
                  <a:cs typeface="Telegraf"/>
                  <a:sym typeface="Telegraf"/>
                </a:rPr>
                <a:t> Efficiently distributes traffic across multiple web servers for optimal performance.</a:t>
              </a:r>
            </a:p>
          </p:txBody>
        </p:sp>
      </p:grpSp>
      <p:grpSp>
        <p:nvGrpSpPr>
          <p:cNvPr name="Group 7" id="7"/>
          <p:cNvGrpSpPr/>
          <p:nvPr/>
        </p:nvGrpSpPr>
        <p:grpSpPr>
          <a:xfrm rot="-10800000">
            <a:off x="14231809" y="1028700"/>
            <a:ext cx="2222141" cy="2311027"/>
            <a:chOff x="0" y="0"/>
            <a:chExt cx="2962855" cy="3081369"/>
          </a:xfrm>
        </p:grpSpPr>
        <p:grpSp>
          <p:nvGrpSpPr>
            <p:cNvPr name="Group 8" id="8"/>
            <p:cNvGrpSpPr/>
            <p:nvPr/>
          </p:nvGrpSpPr>
          <p:grpSpPr>
            <a:xfrm rot="5400000">
              <a:off x="681457" y="799971"/>
              <a:ext cx="3081369" cy="1481427"/>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D1D8E0"/>
              </a:solidFill>
              <a:ln cap="sq">
                <a:noFill/>
                <a:prstDash val="solid"/>
                <a:miter/>
              </a:ln>
            </p:spPr>
          </p:sp>
          <p:sp>
            <p:nvSpPr>
              <p:cNvPr name="TextBox 10" id="10"/>
              <p:cNvSpPr txBox="true"/>
              <p:nvPr/>
            </p:nvSpPr>
            <p:spPr>
              <a:xfrm>
                <a:off x="0" y="79375"/>
                <a:ext cx="660400" cy="238125"/>
              </a:xfrm>
              <a:prstGeom prst="rect">
                <a:avLst/>
              </a:prstGeom>
            </p:spPr>
            <p:txBody>
              <a:bodyPr anchor="ctr" rtlCol="false" tIns="50800" lIns="50800" bIns="50800" rIns="50800"/>
              <a:lstStyle/>
              <a:p>
                <a:pPr algn="ctr" marL="0" indent="0" lvl="0">
                  <a:lnSpc>
                    <a:spcPts val="2859"/>
                  </a:lnSpc>
                </a:pPr>
              </a:p>
            </p:txBody>
          </p:sp>
        </p:grpSp>
        <p:grpSp>
          <p:nvGrpSpPr>
            <p:cNvPr name="Group 11" id="11"/>
            <p:cNvGrpSpPr/>
            <p:nvPr/>
          </p:nvGrpSpPr>
          <p:grpSpPr>
            <a:xfrm rot="5400000">
              <a:off x="-799971" y="799971"/>
              <a:ext cx="3081369" cy="1481427"/>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2A3D59"/>
              </a:solidFill>
              <a:ln cap="sq">
                <a:noFill/>
                <a:prstDash val="solid"/>
                <a:miter/>
              </a:ln>
            </p:spPr>
          </p:sp>
          <p:sp>
            <p:nvSpPr>
              <p:cNvPr name="TextBox 13" id="13"/>
              <p:cNvSpPr txBox="true"/>
              <p:nvPr/>
            </p:nvSpPr>
            <p:spPr>
              <a:xfrm>
                <a:off x="0" y="79375"/>
                <a:ext cx="660400" cy="238125"/>
              </a:xfrm>
              <a:prstGeom prst="rect">
                <a:avLst/>
              </a:prstGeom>
            </p:spPr>
            <p:txBody>
              <a:bodyPr anchor="ctr" rtlCol="false" tIns="50800" lIns="50800" bIns="50800" rIns="50800"/>
              <a:lstStyle/>
              <a:p>
                <a:pPr algn="ctr" marL="0" indent="0" lvl="0">
                  <a:lnSpc>
                    <a:spcPts val="2859"/>
                  </a:lnSpc>
                </a:pPr>
              </a:p>
            </p:txBody>
          </p:sp>
        </p:grpSp>
      </p:grpSp>
      <p:grpSp>
        <p:nvGrpSpPr>
          <p:cNvPr name="Group 14" id="14"/>
          <p:cNvGrpSpPr/>
          <p:nvPr/>
        </p:nvGrpSpPr>
        <p:grpSpPr>
          <a:xfrm rot="0">
            <a:off x="2782106" y="6377532"/>
            <a:ext cx="2290180" cy="2140860"/>
            <a:chOff x="0" y="0"/>
            <a:chExt cx="6213601" cy="5808472"/>
          </a:xfrm>
        </p:grpSpPr>
        <p:sp>
          <p:nvSpPr>
            <p:cNvPr name="Freeform 15" id="15"/>
            <p:cNvSpPr/>
            <p:nvPr/>
          </p:nvSpPr>
          <p:spPr>
            <a:xfrm flipH="false" flipV="false" rot="0">
              <a:off x="0" y="0"/>
              <a:ext cx="6213601" cy="5808472"/>
            </a:xfrm>
            <a:custGeom>
              <a:avLst/>
              <a:gdLst/>
              <a:ahLst/>
              <a:cxnLst/>
              <a:rect r="r" b="b" t="t" l="l"/>
              <a:pathLst>
                <a:path h="5808472" w="6213601">
                  <a:moveTo>
                    <a:pt x="3309365" y="5808472"/>
                  </a:moveTo>
                  <a:lnTo>
                    <a:pt x="2455290" y="4954397"/>
                  </a:lnTo>
                  <a:lnTo>
                    <a:pt x="3901566" y="3508121"/>
                  </a:lnTo>
                  <a:lnTo>
                    <a:pt x="0" y="3508121"/>
                  </a:lnTo>
                  <a:lnTo>
                    <a:pt x="0" y="2300224"/>
                  </a:lnTo>
                  <a:lnTo>
                    <a:pt x="3901439" y="2300224"/>
                  </a:lnTo>
                  <a:lnTo>
                    <a:pt x="2455290" y="854075"/>
                  </a:lnTo>
                  <a:lnTo>
                    <a:pt x="3309365" y="0"/>
                  </a:lnTo>
                  <a:lnTo>
                    <a:pt x="6213601" y="2904236"/>
                  </a:lnTo>
                  <a:lnTo>
                    <a:pt x="3309365" y="5808472"/>
                  </a:lnTo>
                  <a:close/>
                </a:path>
              </a:pathLst>
            </a:custGeom>
            <a:solidFill>
              <a:srgbClr val="2A3D59"/>
            </a:solidFill>
          </p:spPr>
        </p:sp>
      </p:grpSp>
      <p:grpSp>
        <p:nvGrpSpPr>
          <p:cNvPr name="Group 16" id="16"/>
          <p:cNvGrpSpPr/>
          <p:nvPr/>
        </p:nvGrpSpPr>
        <p:grpSpPr>
          <a:xfrm rot="0">
            <a:off x="1028700" y="7293559"/>
            <a:ext cx="1964741" cy="1964741"/>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1D8E0"/>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F324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50000"/>
            </a:blip>
            <a:stretch>
              <a:fillRect l="0" t="-38888" r="0" b="-38888"/>
            </a:stretch>
          </a:blipFill>
        </p:spPr>
      </p:sp>
      <p:grpSp>
        <p:nvGrpSpPr>
          <p:cNvPr name="Group 3" id="3"/>
          <p:cNvGrpSpPr/>
          <p:nvPr/>
        </p:nvGrpSpPr>
        <p:grpSpPr>
          <a:xfrm rot="-10800000">
            <a:off x="1472108" y="1808148"/>
            <a:ext cx="5227877" cy="6369889"/>
            <a:chOff x="0" y="0"/>
            <a:chExt cx="2354580" cy="2868930"/>
          </a:xfrm>
        </p:grpSpPr>
        <p:sp>
          <p:nvSpPr>
            <p:cNvPr name="Freeform 4" id="4"/>
            <p:cNvSpPr/>
            <p:nvPr/>
          </p:nvSpPr>
          <p:spPr>
            <a:xfrm flipH="false" flipV="false" rot="0">
              <a:off x="0" y="0"/>
              <a:ext cx="2353310" cy="2868930"/>
            </a:xfrm>
            <a:custGeom>
              <a:avLst/>
              <a:gdLst/>
              <a:ahLst/>
              <a:cxnLst/>
              <a:rect r="r" b="b" t="t" l="l"/>
              <a:pathLst>
                <a:path h="2868930" w="235331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3B4C6B"/>
            </a:solidFill>
          </p:spPr>
        </p:sp>
      </p:grpSp>
      <p:grpSp>
        <p:nvGrpSpPr>
          <p:cNvPr name="Group 5" id="5"/>
          <p:cNvGrpSpPr/>
          <p:nvPr/>
        </p:nvGrpSpPr>
        <p:grpSpPr>
          <a:xfrm rot="0">
            <a:off x="2252333" y="4882092"/>
            <a:ext cx="3230053" cy="4549488"/>
            <a:chOff x="0" y="0"/>
            <a:chExt cx="850713" cy="1198219"/>
          </a:xfrm>
        </p:grpSpPr>
        <p:sp>
          <p:nvSpPr>
            <p:cNvPr name="Freeform 6" id="6"/>
            <p:cNvSpPr/>
            <p:nvPr/>
          </p:nvSpPr>
          <p:spPr>
            <a:xfrm flipH="false" flipV="false" rot="0">
              <a:off x="0" y="0"/>
              <a:ext cx="850713" cy="1198219"/>
            </a:xfrm>
            <a:custGeom>
              <a:avLst/>
              <a:gdLst/>
              <a:ahLst/>
              <a:cxnLst/>
              <a:rect r="r" b="b" t="t" l="l"/>
              <a:pathLst>
                <a:path h="1198219" w="850713">
                  <a:moveTo>
                    <a:pt x="203200" y="0"/>
                  </a:moveTo>
                  <a:lnTo>
                    <a:pt x="850713" y="0"/>
                  </a:lnTo>
                  <a:lnTo>
                    <a:pt x="647513" y="1198219"/>
                  </a:lnTo>
                  <a:lnTo>
                    <a:pt x="0" y="1198219"/>
                  </a:lnTo>
                  <a:lnTo>
                    <a:pt x="203200" y="0"/>
                  </a:lnTo>
                  <a:close/>
                </a:path>
              </a:pathLst>
            </a:custGeom>
            <a:solidFill>
              <a:srgbClr val="1F3247"/>
            </a:solidFill>
          </p:spPr>
        </p:sp>
        <p:sp>
          <p:nvSpPr>
            <p:cNvPr name="TextBox 7" id="7"/>
            <p:cNvSpPr txBox="true"/>
            <p:nvPr/>
          </p:nvSpPr>
          <p:spPr>
            <a:xfrm>
              <a:off x="101600" y="-76200"/>
              <a:ext cx="647513" cy="1274419"/>
            </a:xfrm>
            <a:prstGeom prst="rect">
              <a:avLst/>
            </a:prstGeom>
          </p:spPr>
          <p:txBody>
            <a:bodyPr anchor="ctr" rtlCol="false" tIns="50800" lIns="50800" bIns="50800" rIns="50800"/>
            <a:lstStyle/>
            <a:p>
              <a:pPr algn="ctr" marL="0" indent="0" lvl="0">
                <a:lnSpc>
                  <a:spcPts val="3359"/>
                </a:lnSpc>
              </a:pPr>
            </a:p>
          </p:txBody>
        </p:sp>
      </p:grpSp>
      <p:grpSp>
        <p:nvGrpSpPr>
          <p:cNvPr name="Group 8" id="8"/>
          <p:cNvGrpSpPr/>
          <p:nvPr/>
        </p:nvGrpSpPr>
        <p:grpSpPr>
          <a:xfrm rot="0">
            <a:off x="2804335" y="771587"/>
            <a:ext cx="2678050" cy="2449666"/>
            <a:chOff x="0" y="0"/>
            <a:chExt cx="6350000" cy="5808472"/>
          </a:xfrm>
        </p:grpSpPr>
        <p:sp>
          <p:nvSpPr>
            <p:cNvPr name="Freeform 9" id="9"/>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10" id="10"/>
          <p:cNvGrpSpPr/>
          <p:nvPr/>
        </p:nvGrpSpPr>
        <p:grpSpPr>
          <a:xfrm rot="0">
            <a:off x="2606230" y="4071823"/>
            <a:ext cx="1479816" cy="147981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1D8E0"/>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marL="0" indent="0" lvl="0">
                <a:lnSpc>
                  <a:spcPts val="2859"/>
                </a:lnSpc>
              </a:pPr>
            </a:p>
          </p:txBody>
        </p:sp>
      </p:grpSp>
      <p:grpSp>
        <p:nvGrpSpPr>
          <p:cNvPr name="Group 13" id="13"/>
          <p:cNvGrpSpPr/>
          <p:nvPr/>
        </p:nvGrpSpPr>
        <p:grpSpPr>
          <a:xfrm rot="0">
            <a:off x="7143879" y="2249486"/>
            <a:ext cx="10228776" cy="6604307"/>
            <a:chOff x="0" y="0"/>
            <a:chExt cx="13638369" cy="8805743"/>
          </a:xfrm>
        </p:grpSpPr>
        <p:sp>
          <p:nvSpPr>
            <p:cNvPr name="TextBox 14" id="14"/>
            <p:cNvSpPr txBox="true"/>
            <p:nvPr/>
          </p:nvSpPr>
          <p:spPr>
            <a:xfrm rot="0">
              <a:off x="0" y="-76200"/>
              <a:ext cx="13638369" cy="1460500"/>
            </a:xfrm>
            <a:prstGeom prst="rect">
              <a:avLst/>
            </a:prstGeom>
          </p:spPr>
          <p:txBody>
            <a:bodyPr anchor="t" rtlCol="false" tIns="0" lIns="0" bIns="0" rIns="0">
              <a:spAutoFit/>
            </a:bodyPr>
            <a:lstStyle/>
            <a:p>
              <a:pPr algn="l" marL="0" indent="0" lvl="0">
                <a:lnSpc>
                  <a:spcPts val="8189"/>
                </a:lnSpc>
              </a:pPr>
              <a:r>
                <a:rPr lang="en-US" b="true" sz="6825">
                  <a:solidFill>
                    <a:srgbClr val="D1D8E0"/>
                  </a:solidFill>
                  <a:latin typeface="Telegraf Bold"/>
                  <a:ea typeface="Telegraf Bold"/>
                  <a:cs typeface="Telegraf Bold"/>
                  <a:sym typeface="Telegraf Bold"/>
                </a:rPr>
                <a:t>Thank You &amp; Questions</a:t>
              </a:r>
            </a:p>
          </p:txBody>
        </p:sp>
        <p:sp>
          <p:nvSpPr>
            <p:cNvPr name="TextBox 15" id="15"/>
            <p:cNvSpPr txBox="true"/>
            <p:nvPr/>
          </p:nvSpPr>
          <p:spPr>
            <a:xfrm rot="0">
              <a:off x="0" y="1416278"/>
              <a:ext cx="13638369" cy="1516645"/>
            </a:xfrm>
            <a:prstGeom prst="rect">
              <a:avLst/>
            </a:prstGeom>
          </p:spPr>
          <p:txBody>
            <a:bodyPr anchor="t" rtlCol="false" tIns="0" lIns="0" bIns="0" rIns="0">
              <a:spAutoFit/>
            </a:bodyPr>
            <a:lstStyle/>
            <a:p>
              <a:pPr algn="l" marL="0" indent="0" lvl="0">
                <a:lnSpc>
                  <a:spcPts val="4464"/>
                </a:lnSpc>
              </a:pPr>
              <a:r>
                <a:rPr lang="en-US" sz="3434">
                  <a:solidFill>
                    <a:srgbClr val="D1D8E0"/>
                  </a:solidFill>
                  <a:latin typeface="Telegraf"/>
                  <a:ea typeface="Telegraf"/>
                  <a:cs typeface="Telegraf"/>
                  <a:sym typeface="Telegraf"/>
                </a:rPr>
                <a:t>We </a:t>
              </a:r>
              <a:r>
                <a:rPr lang="en-US" sz="3434">
                  <a:solidFill>
                    <a:srgbClr val="D1D8E0"/>
                  </a:solidFill>
                  <a:latin typeface="Telegraf"/>
                  <a:ea typeface="Telegraf"/>
                  <a:cs typeface="Telegraf"/>
                  <a:sym typeface="Telegraf"/>
                </a:rPr>
                <a:t>appreciate your attention and welcome any questions regarding the presentation today.</a:t>
              </a:r>
            </a:p>
          </p:txBody>
        </p:sp>
        <p:sp>
          <p:nvSpPr>
            <p:cNvPr name="TextBox 16" id="16"/>
            <p:cNvSpPr txBox="true"/>
            <p:nvPr/>
          </p:nvSpPr>
          <p:spPr>
            <a:xfrm rot="0">
              <a:off x="0" y="3915778"/>
              <a:ext cx="13638369" cy="664527"/>
            </a:xfrm>
            <a:prstGeom prst="rect">
              <a:avLst/>
            </a:prstGeom>
          </p:spPr>
          <p:txBody>
            <a:bodyPr anchor="t" rtlCol="false" tIns="0" lIns="0" bIns="0" rIns="0">
              <a:spAutoFit/>
            </a:bodyPr>
            <a:lstStyle/>
            <a:p>
              <a:pPr algn="l" marL="0" indent="0" lvl="0">
                <a:lnSpc>
                  <a:spcPts val="3826"/>
                </a:lnSpc>
              </a:pPr>
              <a:r>
                <a:rPr lang="en-US" b="true" sz="2943">
                  <a:solidFill>
                    <a:srgbClr val="D1D8E0"/>
                  </a:solidFill>
                  <a:latin typeface="Telegraf Bold"/>
                  <a:ea typeface="Telegraf Bold"/>
                  <a:cs typeface="Telegraf Bold"/>
                  <a:sym typeface="Telegraf Bold"/>
                </a:rPr>
                <a:t>Phone</a:t>
              </a:r>
            </a:p>
          </p:txBody>
        </p:sp>
        <p:sp>
          <p:nvSpPr>
            <p:cNvPr name="TextBox 17" id="17"/>
            <p:cNvSpPr txBox="true"/>
            <p:nvPr/>
          </p:nvSpPr>
          <p:spPr>
            <a:xfrm rot="0">
              <a:off x="0" y="4680629"/>
              <a:ext cx="13638369" cy="478790"/>
            </a:xfrm>
            <a:prstGeom prst="rect">
              <a:avLst/>
            </a:prstGeom>
          </p:spPr>
          <p:txBody>
            <a:bodyPr anchor="t" rtlCol="false" tIns="0" lIns="0" bIns="0" rIns="0">
              <a:spAutoFit/>
            </a:bodyPr>
            <a:lstStyle/>
            <a:p>
              <a:pPr algn="l" marL="0" indent="0" lvl="0">
                <a:lnSpc>
                  <a:spcPts val="2730"/>
                </a:lnSpc>
              </a:pPr>
              <a:r>
                <a:rPr lang="en-US" sz="2100">
                  <a:solidFill>
                    <a:srgbClr val="D1D8E0"/>
                  </a:solidFill>
                  <a:latin typeface="Telegraf"/>
                  <a:ea typeface="Telegraf"/>
                  <a:cs typeface="Telegraf"/>
                  <a:sym typeface="Telegraf"/>
                </a:rPr>
                <a:t>+84-922-566-388</a:t>
              </a:r>
            </a:p>
          </p:txBody>
        </p:sp>
        <p:sp>
          <p:nvSpPr>
            <p:cNvPr name="TextBox 18" id="18"/>
            <p:cNvSpPr txBox="true"/>
            <p:nvPr/>
          </p:nvSpPr>
          <p:spPr>
            <a:xfrm rot="0">
              <a:off x="0" y="5738940"/>
              <a:ext cx="13638369" cy="664527"/>
            </a:xfrm>
            <a:prstGeom prst="rect">
              <a:avLst/>
            </a:prstGeom>
          </p:spPr>
          <p:txBody>
            <a:bodyPr anchor="t" rtlCol="false" tIns="0" lIns="0" bIns="0" rIns="0">
              <a:spAutoFit/>
            </a:bodyPr>
            <a:lstStyle/>
            <a:p>
              <a:pPr algn="l" marL="0" indent="0" lvl="0">
                <a:lnSpc>
                  <a:spcPts val="3826"/>
                </a:lnSpc>
                <a:spcBef>
                  <a:spcPct val="0"/>
                </a:spcBef>
              </a:pPr>
              <a:r>
                <a:rPr lang="en-US" b="true" sz="2943" strike="noStrike" u="none">
                  <a:solidFill>
                    <a:srgbClr val="D1D8E0"/>
                  </a:solidFill>
                  <a:latin typeface="Telegraf Bold"/>
                  <a:ea typeface="Telegraf Bold"/>
                  <a:cs typeface="Telegraf Bold"/>
                  <a:sym typeface="Telegraf Bold"/>
                </a:rPr>
                <a:t>Email</a:t>
              </a:r>
            </a:p>
          </p:txBody>
        </p:sp>
        <p:sp>
          <p:nvSpPr>
            <p:cNvPr name="TextBox 19" id="19"/>
            <p:cNvSpPr txBox="true"/>
            <p:nvPr/>
          </p:nvSpPr>
          <p:spPr>
            <a:xfrm rot="0">
              <a:off x="0" y="6503791"/>
              <a:ext cx="13638369" cy="478790"/>
            </a:xfrm>
            <a:prstGeom prst="rect">
              <a:avLst/>
            </a:prstGeom>
          </p:spPr>
          <p:txBody>
            <a:bodyPr anchor="t" rtlCol="false" tIns="0" lIns="0" bIns="0" rIns="0">
              <a:spAutoFit/>
            </a:bodyPr>
            <a:lstStyle/>
            <a:p>
              <a:pPr algn="l" marL="0" indent="0" lvl="0">
                <a:lnSpc>
                  <a:spcPts val="2730"/>
                </a:lnSpc>
              </a:pPr>
              <a:r>
                <a:rPr lang="en-US" sz="2100">
                  <a:solidFill>
                    <a:srgbClr val="D1D8E0"/>
                  </a:solidFill>
                  <a:latin typeface="Telegraf"/>
                  <a:ea typeface="Telegraf"/>
                  <a:cs typeface="Telegraf"/>
                  <a:sym typeface="Telegraf"/>
                </a:rPr>
                <a:t>dungtmhe186884@fpt.edu.vn</a:t>
              </a:r>
            </a:p>
          </p:txBody>
        </p:sp>
        <p:sp>
          <p:nvSpPr>
            <p:cNvPr name="TextBox 20" id="20"/>
            <p:cNvSpPr txBox="true"/>
            <p:nvPr/>
          </p:nvSpPr>
          <p:spPr>
            <a:xfrm rot="0">
              <a:off x="0" y="7562102"/>
              <a:ext cx="13638369" cy="664527"/>
            </a:xfrm>
            <a:prstGeom prst="rect">
              <a:avLst/>
            </a:prstGeom>
          </p:spPr>
          <p:txBody>
            <a:bodyPr anchor="t" rtlCol="false" tIns="0" lIns="0" bIns="0" rIns="0">
              <a:spAutoFit/>
            </a:bodyPr>
            <a:lstStyle/>
            <a:p>
              <a:pPr algn="l" marL="0" indent="0" lvl="0">
                <a:lnSpc>
                  <a:spcPts val="3826"/>
                </a:lnSpc>
                <a:spcBef>
                  <a:spcPct val="0"/>
                </a:spcBef>
              </a:pPr>
            </a:p>
          </p:txBody>
        </p:sp>
        <p:sp>
          <p:nvSpPr>
            <p:cNvPr name="TextBox 21" id="21"/>
            <p:cNvSpPr txBox="true"/>
            <p:nvPr/>
          </p:nvSpPr>
          <p:spPr>
            <a:xfrm rot="0">
              <a:off x="0" y="8326953"/>
              <a:ext cx="13638369" cy="478790"/>
            </a:xfrm>
            <a:prstGeom prst="rect">
              <a:avLst/>
            </a:prstGeom>
          </p:spPr>
          <p:txBody>
            <a:bodyPr anchor="t" rtlCol="false" tIns="0" lIns="0" bIns="0" rIns="0">
              <a:spAutoFit/>
            </a:bodyPr>
            <a:lstStyle/>
            <a:p>
              <a:pPr algn="l" marL="0" indent="0" lvl="0">
                <a:lnSpc>
                  <a:spcPts val="2730"/>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A3D59"/>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70000"/>
            </a:blip>
            <a:stretch>
              <a:fillRect l="0" t="-38888" r="0" b="-38888"/>
            </a:stretch>
          </a:blipFill>
        </p:spPr>
      </p:sp>
      <p:grpSp>
        <p:nvGrpSpPr>
          <p:cNvPr name="Group 3" id="3"/>
          <p:cNvGrpSpPr/>
          <p:nvPr/>
        </p:nvGrpSpPr>
        <p:grpSpPr>
          <a:xfrm rot="0">
            <a:off x="1028700" y="1028700"/>
            <a:ext cx="4888382" cy="8229600"/>
            <a:chOff x="0" y="0"/>
            <a:chExt cx="3771900" cy="6350000"/>
          </a:xfrm>
        </p:grpSpPr>
        <p:sp>
          <p:nvSpPr>
            <p:cNvPr name="Freeform 4" id="4"/>
            <p:cNvSpPr/>
            <p:nvPr/>
          </p:nvSpPr>
          <p:spPr>
            <a:xfrm flipH="false" flipV="false" rot="0">
              <a:off x="0" y="0"/>
              <a:ext cx="3771900" cy="6502400"/>
            </a:xfrm>
            <a:custGeom>
              <a:avLst/>
              <a:gdLst/>
              <a:ahLst/>
              <a:cxnLst/>
              <a:rect r="r" b="b" t="t" l="l"/>
              <a:pathLst>
                <a:path h="6502400" w="3771900">
                  <a:moveTo>
                    <a:pt x="0" y="546100"/>
                  </a:moveTo>
                  <a:lnTo>
                    <a:pt x="0" y="3953510"/>
                  </a:lnTo>
                  <a:cubicBezTo>
                    <a:pt x="0" y="4132580"/>
                    <a:pt x="87630" y="4301490"/>
                    <a:pt x="236220" y="4403090"/>
                  </a:cubicBezTo>
                  <a:lnTo>
                    <a:pt x="2914650" y="6252210"/>
                  </a:lnTo>
                  <a:cubicBezTo>
                    <a:pt x="3276600" y="6502400"/>
                    <a:pt x="3771900" y="6243320"/>
                    <a:pt x="3771900" y="5802630"/>
                  </a:cubicBezTo>
                  <a:lnTo>
                    <a:pt x="3771900" y="546100"/>
                  </a:lnTo>
                  <a:cubicBezTo>
                    <a:pt x="3771900" y="243840"/>
                    <a:pt x="3526790" y="0"/>
                    <a:pt x="3225800" y="0"/>
                  </a:cubicBezTo>
                  <a:lnTo>
                    <a:pt x="546100" y="0"/>
                  </a:lnTo>
                  <a:cubicBezTo>
                    <a:pt x="245110" y="0"/>
                    <a:pt x="0" y="245110"/>
                    <a:pt x="0" y="546100"/>
                  </a:cubicBezTo>
                  <a:close/>
                </a:path>
              </a:pathLst>
            </a:custGeom>
            <a:blipFill>
              <a:blip r:embed="rId3"/>
              <a:stretch>
                <a:fillRect l="0" t="-553" r="0" b="-553"/>
              </a:stretch>
            </a:blipFill>
          </p:spPr>
        </p:sp>
      </p:grpSp>
      <p:grpSp>
        <p:nvGrpSpPr>
          <p:cNvPr name="Group 5" id="5"/>
          <p:cNvGrpSpPr/>
          <p:nvPr/>
        </p:nvGrpSpPr>
        <p:grpSpPr>
          <a:xfrm rot="9002735">
            <a:off x="1146302" y="7072426"/>
            <a:ext cx="2208987" cy="1062013"/>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D1D8E0"/>
            </a:solidFill>
            <a:ln cap="sq">
              <a:noFill/>
              <a:prstDash val="solid"/>
              <a:miter/>
            </a:ln>
          </p:spPr>
        </p:sp>
        <p:sp>
          <p:nvSpPr>
            <p:cNvPr name="TextBox 7" id="7"/>
            <p:cNvSpPr txBox="true"/>
            <p:nvPr/>
          </p:nvSpPr>
          <p:spPr>
            <a:xfrm>
              <a:off x="0" y="79375"/>
              <a:ext cx="660400" cy="238125"/>
            </a:xfrm>
            <a:prstGeom prst="rect">
              <a:avLst/>
            </a:prstGeom>
          </p:spPr>
          <p:txBody>
            <a:bodyPr anchor="ctr" rtlCol="false" tIns="116252" lIns="116252" bIns="116252" rIns="116252"/>
            <a:lstStyle/>
            <a:p>
              <a:pPr algn="ctr" marL="0" indent="0" lvl="0">
                <a:lnSpc>
                  <a:spcPts val="2859"/>
                </a:lnSpc>
              </a:pPr>
            </a:p>
          </p:txBody>
        </p:sp>
      </p:grpSp>
      <p:grpSp>
        <p:nvGrpSpPr>
          <p:cNvPr name="Group 8" id="8"/>
          <p:cNvGrpSpPr/>
          <p:nvPr/>
        </p:nvGrpSpPr>
        <p:grpSpPr>
          <a:xfrm rot="0">
            <a:off x="1028700" y="8196287"/>
            <a:ext cx="2208987" cy="1062013"/>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7A8BA6"/>
            </a:solidFill>
            <a:ln cap="sq">
              <a:noFill/>
              <a:prstDash val="solid"/>
              <a:miter/>
            </a:ln>
          </p:spPr>
        </p:sp>
        <p:sp>
          <p:nvSpPr>
            <p:cNvPr name="TextBox 10" id="10"/>
            <p:cNvSpPr txBox="true"/>
            <p:nvPr/>
          </p:nvSpPr>
          <p:spPr>
            <a:xfrm>
              <a:off x="0" y="79375"/>
              <a:ext cx="660400" cy="238125"/>
            </a:xfrm>
            <a:prstGeom prst="rect">
              <a:avLst/>
            </a:prstGeom>
          </p:spPr>
          <p:txBody>
            <a:bodyPr anchor="ctr" rtlCol="false" tIns="116252" lIns="116252" bIns="116252" rIns="116252"/>
            <a:lstStyle/>
            <a:p>
              <a:pPr algn="ctr" marL="0" indent="0" lvl="0">
                <a:lnSpc>
                  <a:spcPts val="2859"/>
                </a:lnSpc>
              </a:pPr>
            </a:p>
          </p:txBody>
        </p:sp>
      </p:grpSp>
      <p:grpSp>
        <p:nvGrpSpPr>
          <p:cNvPr name="Group 11" id="11"/>
          <p:cNvGrpSpPr/>
          <p:nvPr/>
        </p:nvGrpSpPr>
        <p:grpSpPr>
          <a:xfrm rot="0">
            <a:off x="8331940" y="1811066"/>
            <a:ext cx="8263789" cy="5799068"/>
            <a:chOff x="0" y="0"/>
            <a:chExt cx="11018385" cy="7732091"/>
          </a:xfrm>
        </p:grpSpPr>
        <p:sp>
          <p:nvSpPr>
            <p:cNvPr name="TextBox 12" id="12"/>
            <p:cNvSpPr txBox="true"/>
            <p:nvPr/>
          </p:nvSpPr>
          <p:spPr>
            <a:xfrm rot="0">
              <a:off x="0" y="5424502"/>
              <a:ext cx="11018385" cy="2307590"/>
            </a:xfrm>
            <a:prstGeom prst="rect">
              <a:avLst/>
            </a:prstGeom>
          </p:spPr>
          <p:txBody>
            <a:bodyPr anchor="t" rtlCol="false" tIns="0" lIns="0" bIns="0" rIns="0">
              <a:spAutoFit/>
            </a:bodyPr>
            <a:lstStyle/>
            <a:p>
              <a:pPr algn="l" marL="0" indent="0" lvl="0">
                <a:lnSpc>
                  <a:spcPts val="2730"/>
                </a:lnSpc>
              </a:pPr>
              <a:r>
                <a:rPr lang="en-US" sz="2100">
                  <a:solidFill>
                    <a:srgbClr val="D1D8E0"/>
                  </a:solidFill>
                  <a:latin typeface="Telegraf"/>
                  <a:ea typeface="Telegraf"/>
                  <a:cs typeface="Telegraf"/>
                  <a:sym typeface="Telegraf"/>
                </a:rPr>
                <a:t>Downtime poses a significant risk to web systems, especially during load spikes. A single server failure can lead to </a:t>
              </a:r>
              <a:r>
                <a:rPr lang="en-US" b="true" sz="2100">
                  <a:solidFill>
                    <a:srgbClr val="D1D8E0"/>
                  </a:solidFill>
                  <a:latin typeface="Telegraf Bold"/>
                  <a:ea typeface="Telegraf Bold"/>
                  <a:cs typeface="Telegraf Bold"/>
                  <a:sym typeface="Telegraf Bold"/>
                </a:rPr>
                <a:t>slow response times</a:t>
              </a:r>
              <a:r>
                <a:rPr lang="en-US" sz="2100">
                  <a:solidFill>
                    <a:srgbClr val="D1D8E0"/>
                  </a:solidFill>
                  <a:latin typeface="Telegraf"/>
                  <a:ea typeface="Telegraf"/>
                  <a:cs typeface="Telegraf"/>
                  <a:sym typeface="Telegraf"/>
                </a:rPr>
                <a:t> and ultimately impact user experience, highlighting the need for a </a:t>
              </a:r>
              <a:r>
                <a:rPr lang="en-US" b="true" sz="2100">
                  <a:solidFill>
                    <a:srgbClr val="D1D8E0"/>
                  </a:solidFill>
                  <a:latin typeface="Telegraf Bold"/>
                  <a:ea typeface="Telegraf Bold"/>
                  <a:cs typeface="Telegraf Bold"/>
                  <a:sym typeface="Telegraf Bold"/>
                </a:rPr>
                <a:t>robust solution</a:t>
              </a:r>
              <a:r>
                <a:rPr lang="en-US" sz="2100">
                  <a:solidFill>
                    <a:srgbClr val="D1D8E0"/>
                  </a:solidFill>
                  <a:latin typeface="Telegraf"/>
                  <a:ea typeface="Telegraf"/>
                  <a:cs typeface="Telegraf"/>
                  <a:sym typeface="Telegraf"/>
                </a:rPr>
                <a:t> to ensure continuous availability.</a:t>
              </a:r>
            </a:p>
          </p:txBody>
        </p:sp>
        <p:sp>
          <p:nvSpPr>
            <p:cNvPr name="TextBox 13" id="13"/>
            <p:cNvSpPr txBox="true"/>
            <p:nvPr/>
          </p:nvSpPr>
          <p:spPr>
            <a:xfrm rot="0">
              <a:off x="0" y="3439651"/>
              <a:ext cx="11018385" cy="1540933"/>
            </a:xfrm>
            <a:prstGeom prst="rect">
              <a:avLst/>
            </a:prstGeom>
          </p:spPr>
          <p:txBody>
            <a:bodyPr anchor="t" rtlCol="false" tIns="0" lIns="0" bIns="0" rIns="0">
              <a:spAutoFit/>
            </a:bodyPr>
            <a:lstStyle/>
            <a:p>
              <a:pPr algn="l" marL="0" indent="0" lvl="0">
                <a:lnSpc>
                  <a:spcPts val="4550"/>
                </a:lnSpc>
              </a:pPr>
              <a:r>
                <a:rPr lang="en-US" b="true" sz="3500">
                  <a:solidFill>
                    <a:srgbClr val="D1D8E0"/>
                  </a:solidFill>
                  <a:latin typeface="Telegraf Bold"/>
                  <a:ea typeface="Telegraf Bold"/>
                  <a:cs typeface="Telegraf Bold"/>
                  <a:sym typeface="Telegraf Bold"/>
                </a:rPr>
                <a:t>Understanding the challenges of web system reliability</a:t>
              </a:r>
            </a:p>
          </p:txBody>
        </p:sp>
        <p:sp>
          <p:nvSpPr>
            <p:cNvPr name="TextBox 14" id="14"/>
            <p:cNvSpPr txBox="true"/>
            <p:nvPr/>
          </p:nvSpPr>
          <p:spPr>
            <a:xfrm rot="0">
              <a:off x="0" y="-76200"/>
              <a:ext cx="10554262" cy="2895600"/>
            </a:xfrm>
            <a:prstGeom prst="rect">
              <a:avLst/>
            </a:prstGeom>
          </p:spPr>
          <p:txBody>
            <a:bodyPr anchor="t" rtlCol="false" tIns="0" lIns="0" bIns="0" rIns="0">
              <a:spAutoFit/>
            </a:bodyPr>
            <a:lstStyle/>
            <a:p>
              <a:pPr algn="l" marL="0" indent="0" lvl="0">
                <a:lnSpc>
                  <a:spcPts val="8399"/>
                </a:lnSpc>
              </a:pPr>
              <a:r>
                <a:rPr lang="en-US" b="true" sz="6999">
                  <a:solidFill>
                    <a:srgbClr val="D1D8E0"/>
                  </a:solidFill>
                  <a:latin typeface="Telegraf Bold"/>
                  <a:ea typeface="Telegraf Bold"/>
                  <a:cs typeface="Telegraf Bold"/>
                  <a:sym typeface="Telegraf Bold"/>
                </a:rPr>
                <a:t>Downtime Risk and Load Spikes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F324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50000"/>
            </a:blip>
            <a:stretch>
              <a:fillRect l="0" t="-38888" r="0" b="-38888"/>
            </a:stretch>
          </a:blipFill>
        </p:spPr>
      </p:sp>
      <p:sp>
        <p:nvSpPr>
          <p:cNvPr name="Freeform 3" id="3"/>
          <p:cNvSpPr/>
          <p:nvPr/>
        </p:nvSpPr>
        <p:spPr>
          <a:xfrm flipH="false" flipV="false" rot="0">
            <a:off x="6737586" y="3037337"/>
            <a:ext cx="10521714" cy="6220963"/>
          </a:xfrm>
          <a:custGeom>
            <a:avLst/>
            <a:gdLst/>
            <a:ahLst/>
            <a:cxnLst/>
            <a:rect r="r" b="b" t="t" l="l"/>
            <a:pathLst>
              <a:path h="6220963" w="10521714">
                <a:moveTo>
                  <a:pt x="0" y="0"/>
                </a:moveTo>
                <a:lnTo>
                  <a:pt x="10521714" y="0"/>
                </a:lnTo>
                <a:lnTo>
                  <a:pt x="10521714" y="6220963"/>
                </a:lnTo>
                <a:lnTo>
                  <a:pt x="0" y="6220963"/>
                </a:lnTo>
                <a:lnTo>
                  <a:pt x="0" y="0"/>
                </a:lnTo>
                <a:close/>
              </a:path>
            </a:pathLst>
          </a:custGeom>
          <a:blipFill>
            <a:blip r:embed="rId3"/>
            <a:stretch>
              <a:fillRect l="0" t="0" r="0" b="0"/>
            </a:stretch>
          </a:blipFill>
        </p:spPr>
      </p:sp>
      <p:grpSp>
        <p:nvGrpSpPr>
          <p:cNvPr name="Group 4" id="4"/>
          <p:cNvGrpSpPr/>
          <p:nvPr/>
        </p:nvGrpSpPr>
        <p:grpSpPr>
          <a:xfrm rot="0">
            <a:off x="1028700" y="1028700"/>
            <a:ext cx="12986500" cy="1238656"/>
            <a:chOff x="0" y="0"/>
            <a:chExt cx="17315334" cy="1651541"/>
          </a:xfrm>
        </p:grpSpPr>
        <p:sp>
          <p:nvSpPr>
            <p:cNvPr name="TextBox 5" id="5"/>
            <p:cNvSpPr txBox="true"/>
            <p:nvPr/>
          </p:nvSpPr>
          <p:spPr>
            <a:xfrm rot="0">
              <a:off x="0" y="-66675"/>
              <a:ext cx="17315334" cy="1207844"/>
            </a:xfrm>
            <a:prstGeom prst="rect">
              <a:avLst/>
            </a:prstGeom>
          </p:spPr>
          <p:txBody>
            <a:bodyPr anchor="t" rtlCol="false" tIns="0" lIns="0" bIns="0" rIns="0">
              <a:spAutoFit/>
            </a:bodyPr>
            <a:lstStyle/>
            <a:p>
              <a:pPr algn="l" marL="0" indent="0" lvl="0">
                <a:lnSpc>
                  <a:spcPts val="6775"/>
                </a:lnSpc>
              </a:pPr>
              <a:r>
                <a:rPr lang="en-US" b="true" sz="5646">
                  <a:solidFill>
                    <a:srgbClr val="D1D8E0"/>
                  </a:solidFill>
                  <a:latin typeface="Telegraf Bold"/>
                  <a:ea typeface="Telegraf Bold"/>
                  <a:cs typeface="Telegraf Bold"/>
                  <a:sym typeface="Telegraf Bold"/>
                </a:rPr>
                <a:t>Architecture Overview</a:t>
              </a:r>
            </a:p>
          </p:txBody>
        </p:sp>
        <p:sp>
          <p:nvSpPr>
            <p:cNvPr name="TextBox 6" id="6"/>
            <p:cNvSpPr txBox="true"/>
            <p:nvPr/>
          </p:nvSpPr>
          <p:spPr>
            <a:xfrm rot="0">
              <a:off x="0" y="1173539"/>
              <a:ext cx="17315334" cy="478001"/>
            </a:xfrm>
            <a:prstGeom prst="rect">
              <a:avLst/>
            </a:prstGeom>
          </p:spPr>
          <p:txBody>
            <a:bodyPr anchor="t" rtlCol="false" tIns="0" lIns="0" bIns="0" rIns="0">
              <a:spAutoFit/>
            </a:bodyPr>
            <a:lstStyle/>
            <a:p>
              <a:pPr algn="l" marL="0" indent="0" lvl="0">
                <a:lnSpc>
                  <a:spcPts val="2734"/>
                </a:lnSpc>
              </a:pPr>
              <a:r>
                <a:rPr lang="en-US" sz="2103">
                  <a:solidFill>
                    <a:srgbClr val="D1D8E0"/>
                  </a:solidFill>
                  <a:latin typeface="Telegraf"/>
                  <a:ea typeface="Telegraf"/>
                  <a:cs typeface="Telegraf"/>
                  <a:sym typeface="Telegraf"/>
                </a:rPr>
                <a:t>An overview of how the 3-tier architecture integrates Docker for seamless deployment and management.</a:t>
              </a:r>
            </a:p>
          </p:txBody>
        </p:sp>
      </p:grpSp>
      <p:grpSp>
        <p:nvGrpSpPr>
          <p:cNvPr name="Group 7" id="7"/>
          <p:cNvGrpSpPr/>
          <p:nvPr/>
        </p:nvGrpSpPr>
        <p:grpSpPr>
          <a:xfrm rot="0">
            <a:off x="1028700" y="3482950"/>
            <a:ext cx="4668881" cy="1660550"/>
            <a:chOff x="0" y="0"/>
            <a:chExt cx="6225174" cy="2214067"/>
          </a:xfrm>
        </p:grpSpPr>
        <p:sp>
          <p:nvSpPr>
            <p:cNvPr name="TextBox 8" id="8"/>
            <p:cNvSpPr txBox="true"/>
            <p:nvPr/>
          </p:nvSpPr>
          <p:spPr>
            <a:xfrm rot="0">
              <a:off x="0" y="-57150"/>
              <a:ext cx="6225174" cy="572349"/>
            </a:xfrm>
            <a:prstGeom prst="rect">
              <a:avLst/>
            </a:prstGeom>
          </p:spPr>
          <p:txBody>
            <a:bodyPr anchor="t" rtlCol="false" tIns="0" lIns="0" bIns="0" rIns="0">
              <a:spAutoFit/>
            </a:bodyPr>
            <a:lstStyle/>
            <a:p>
              <a:pPr algn="l" marL="0" indent="0" lvl="0">
                <a:lnSpc>
                  <a:spcPts val="3347"/>
                </a:lnSpc>
              </a:pPr>
              <a:r>
                <a:rPr lang="en-US" b="true" sz="2574">
                  <a:solidFill>
                    <a:srgbClr val="D1D8E0"/>
                  </a:solidFill>
                  <a:latin typeface="Telegraf Bold"/>
                  <a:ea typeface="Telegraf Bold"/>
                  <a:cs typeface="Telegraf Bold"/>
                  <a:sym typeface="Telegraf Bold"/>
                </a:rPr>
                <a:t>3-Tier Architecture</a:t>
              </a:r>
            </a:p>
          </p:txBody>
        </p:sp>
        <p:sp>
          <p:nvSpPr>
            <p:cNvPr name="TextBox 9" id="9"/>
            <p:cNvSpPr txBox="true"/>
            <p:nvPr/>
          </p:nvSpPr>
          <p:spPr>
            <a:xfrm rot="0">
              <a:off x="0" y="672468"/>
              <a:ext cx="6225174" cy="1541599"/>
            </a:xfrm>
            <a:prstGeom prst="rect">
              <a:avLst/>
            </a:prstGeom>
          </p:spPr>
          <p:txBody>
            <a:bodyPr anchor="t" rtlCol="false" tIns="0" lIns="0" bIns="0" rIns="0">
              <a:spAutoFit/>
            </a:bodyPr>
            <a:lstStyle/>
            <a:p>
              <a:pPr algn="l" marL="0" indent="0" lvl="0">
                <a:lnSpc>
                  <a:spcPts val="2305"/>
                </a:lnSpc>
              </a:pPr>
              <a:r>
                <a:rPr lang="en-US" sz="1773">
                  <a:solidFill>
                    <a:srgbClr val="D1D8E0"/>
                  </a:solidFill>
                  <a:latin typeface="Telegraf"/>
                  <a:ea typeface="Telegraf"/>
                  <a:cs typeface="Telegraf"/>
                  <a:sym typeface="Telegraf"/>
                </a:rPr>
                <a:t>This diagram showcases the </a:t>
              </a:r>
              <a:r>
                <a:rPr lang="en-US" b="true" sz="1773">
                  <a:solidFill>
                    <a:srgbClr val="D1D8E0"/>
                  </a:solidFill>
                  <a:latin typeface="Telegraf Bold"/>
                  <a:ea typeface="Telegraf Bold"/>
                  <a:cs typeface="Telegraf Bold"/>
                  <a:sym typeface="Telegraf Bold"/>
                </a:rPr>
                <a:t>3-tier architecture</a:t>
              </a:r>
              <a:r>
                <a:rPr lang="en-US" sz="1773">
                  <a:solidFill>
                    <a:srgbClr val="D1D8E0"/>
                  </a:solidFill>
                  <a:latin typeface="Telegraf"/>
                  <a:ea typeface="Telegraf"/>
                  <a:cs typeface="Telegraf"/>
                  <a:sym typeface="Telegraf"/>
                </a:rPr>
                <a:t>, emphasizing the separation of concerns and efficient communication between tiers.</a:t>
              </a:r>
            </a:p>
          </p:txBody>
        </p:sp>
      </p:grpSp>
      <p:grpSp>
        <p:nvGrpSpPr>
          <p:cNvPr name="Group 10" id="10"/>
          <p:cNvGrpSpPr/>
          <p:nvPr/>
        </p:nvGrpSpPr>
        <p:grpSpPr>
          <a:xfrm rot="0">
            <a:off x="1028700" y="6362700"/>
            <a:ext cx="4668881" cy="1660550"/>
            <a:chOff x="0" y="0"/>
            <a:chExt cx="6225174" cy="2214067"/>
          </a:xfrm>
        </p:grpSpPr>
        <p:sp>
          <p:nvSpPr>
            <p:cNvPr name="TextBox 11" id="11"/>
            <p:cNvSpPr txBox="true"/>
            <p:nvPr/>
          </p:nvSpPr>
          <p:spPr>
            <a:xfrm rot="0">
              <a:off x="0" y="-57150"/>
              <a:ext cx="6225174" cy="572349"/>
            </a:xfrm>
            <a:prstGeom prst="rect">
              <a:avLst/>
            </a:prstGeom>
          </p:spPr>
          <p:txBody>
            <a:bodyPr anchor="t" rtlCol="false" tIns="0" lIns="0" bIns="0" rIns="0">
              <a:spAutoFit/>
            </a:bodyPr>
            <a:lstStyle/>
            <a:p>
              <a:pPr algn="l" marL="0" indent="0" lvl="0">
                <a:lnSpc>
                  <a:spcPts val="3347"/>
                </a:lnSpc>
              </a:pPr>
              <a:r>
                <a:rPr lang="en-US" b="true" sz="2574">
                  <a:solidFill>
                    <a:srgbClr val="D1D8E0"/>
                  </a:solidFill>
                  <a:latin typeface="Telegraf Bold"/>
                  <a:ea typeface="Telegraf Bold"/>
                  <a:cs typeface="Telegraf Bold"/>
                  <a:sym typeface="Telegraf Bold"/>
                </a:rPr>
                <a:t>Load Balancer Setup</a:t>
              </a:r>
            </a:p>
          </p:txBody>
        </p:sp>
        <p:sp>
          <p:nvSpPr>
            <p:cNvPr name="TextBox 12" id="12"/>
            <p:cNvSpPr txBox="true"/>
            <p:nvPr/>
          </p:nvSpPr>
          <p:spPr>
            <a:xfrm rot="0">
              <a:off x="0" y="672468"/>
              <a:ext cx="6225174" cy="1541599"/>
            </a:xfrm>
            <a:prstGeom prst="rect">
              <a:avLst/>
            </a:prstGeom>
          </p:spPr>
          <p:txBody>
            <a:bodyPr anchor="t" rtlCol="false" tIns="0" lIns="0" bIns="0" rIns="0">
              <a:spAutoFit/>
            </a:bodyPr>
            <a:lstStyle/>
            <a:p>
              <a:pPr algn="l" marL="0" indent="0" lvl="0">
                <a:lnSpc>
                  <a:spcPts val="2305"/>
                </a:lnSpc>
              </a:pPr>
              <a:r>
                <a:rPr lang="en-US" sz="1773">
                  <a:solidFill>
                    <a:srgbClr val="D1D8E0"/>
                  </a:solidFill>
                  <a:latin typeface="Telegraf"/>
                  <a:ea typeface="Telegraf"/>
                  <a:cs typeface="Telegraf"/>
                  <a:sym typeface="Telegraf"/>
                </a:rPr>
                <a:t>This diagram illustrates the </a:t>
              </a:r>
              <a:r>
                <a:rPr lang="en-US" b="true" sz="1773">
                  <a:solidFill>
                    <a:srgbClr val="D1D8E0"/>
                  </a:solidFill>
                  <a:latin typeface="Telegraf Bold"/>
                  <a:ea typeface="Telegraf Bold"/>
                  <a:cs typeface="Telegraf Bold"/>
                  <a:sym typeface="Telegraf Bold"/>
                </a:rPr>
                <a:t>load balancer's role</a:t>
              </a:r>
              <a:r>
                <a:rPr lang="en-US" sz="1773">
                  <a:solidFill>
                    <a:srgbClr val="D1D8E0"/>
                  </a:solidFill>
                  <a:latin typeface="Telegraf"/>
                  <a:ea typeface="Telegraf"/>
                  <a:cs typeface="Telegraf"/>
                  <a:sym typeface="Telegraf"/>
                </a:rPr>
                <a:t> in distributing traffic effectively among web servers, enhancing system resilience and performance.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A3D59"/>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50000"/>
            </a:blip>
            <a:stretch>
              <a:fillRect l="0" t="-38888" r="0" b="-38888"/>
            </a:stretch>
          </a:blipFill>
        </p:spPr>
      </p:sp>
      <p:sp>
        <p:nvSpPr>
          <p:cNvPr name="TextBox 3" id="3"/>
          <p:cNvSpPr txBox="true"/>
          <p:nvPr/>
        </p:nvSpPr>
        <p:spPr>
          <a:xfrm rot="0">
            <a:off x="1027438" y="922329"/>
            <a:ext cx="6950456" cy="3286125"/>
          </a:xfrm>
          <a:prstGeom prst="rect">
            <a:avLst/>
          </a:prstGeom>
        </p:spPr>
        <p:txBody>
          <a:bodyPr anchor="t" rtlCol="false" tIns="0" lIns="0" bIns="0" rIns="0">
            <a:spAutoFit/>
          </a:bodyPr>
          <a:lstStyle/>
          <a:p>
            <a:pPr algn="l" marL="0" indent="0" lvl="0">
              <a:lnSpc>
                <a:spcPts val="8400"/>
              </a:lnSpc>
              <a:spcBef>
                <a:spcPct val="0"/>
              </a:spcBef>
            </a:pPr>
            <a:r>
              <a:rPr lang="en-US" b="true" sz="7000" strike="noStrike" u="none">
                <a:solidFill>
                  <a:srgbClr val="D1D8E0"/>
                </a:solidFill>
                <a:latin typeface="Telegraf Bold"/>
                <a:ea typeface="Telegraf Bold"/>
                <a:cs typeface="Telegraf Bold"/>
                <a:sym typeface="Telegraf Bold"/>
              </a:rPr>
              <a:t>Tier 1 Goals: Enhancing Web Resilience</a:t>
            </a:r>
          </a:p>
        </p:txBody>
      </p:sp>
      <p:grpSp>
        <p:nvGrpSpPr>
          <p:cNvPr name="Group 4" id="4"/>
          <p:cNvGrpSpPr/>
          <p:nvPr/>
        </p:nvGrpSpPr>
        <p:grpSpPr>
          <a:xfrm rot="0">
            <a:off x="9946440" y="1008054"/>
            <a:ext cx="7312860" cy="1065047"/>
            <a:chOff x="0" y="0"/>
            <a:chExt cx="9750480" cy="1420063"/>
          </a:xfrm>
        </p:grpSpPr>
        <p:sp>
          <p:nvSpPr>
            <p:cNvPr name="TextBox 5" id="5"/>
            <p:cNvSpPr txBox="true"/>
            <p:nvPr/>
          </p:nvSpPr>
          <p:spPr>
            <a:xfrm rot="0">
              <a:off x="0" y="-47625"/>
              <a:ext cx="9750480" cy="657225"/>
            </a:xfrm>
            <a:prstGeom prst="rect">
              <a:avLst/>
            </a:prstGeom>
          </p:spPr>
          <p:txBody>
            <a:bodyPr anchor="t" rtlCol="false" tIns="0" lIns="0" bIns="0" rIns="0">
              <a:spAutoFit/>
            </a:bodyPr>
            <a:lstStyle/>
            <a:p>
              <a:pPr algn="l" marL="0" indent="0" lvl="0">
                <a:lnSpc>
                  <a:spcPts val="3600"/>
                </a:lnSpc>
                <a:spcBef>
                  <a:spcPct val="0"/>
                </a:spcBef>
              </a:pPr>
              <a:r>
                <a:rPr lang="en-US" b="true" sz="3000" strike="noStrike" u="none">
                  <a:solidFill>
                    <a:srgbClr val="D1D8E0"/>
                  </a:solidFill>
                  <a:latin typeface="Telegraf Bold"/>
                  <a:ea typeface="Telegraf Bold"/>
                  <a:cs typeface="Telegraf Bold"/>
                  <a:sym typeface="Telegraf Bold"/>
                </a:rPr>
                <a:t>Eliminate Single Point</a:t>
              </a:r>
            </a:p>
          </p:txBody>
        </p:sp>
        <p:sp>
          <p:nvSpPr>
            <p:cNvPr name="TextBox 6" id="6"/>
            <p:cNvSpPr txBox="true"/>
            <p:nvPr/>
          </p:nvSpPr>
          <p:spPr>
            <a:xfrm rot="0">
              <a:off x="0" y="1032970"/>
              <a:ext cx="9750480" cy="387093"/>
            </a:xfrm>
            <a:prstGeom prst="rect">
              <a:avLst/>
            </a:prstGeom>
          </p:spPr>
          <p:txBody>
            <a:bodyPr anchor="t" rtlCol="false" tIns="0" lIns="0" bIns="0" rIns="0">
              <a:spAutoFit/>
            </a:bodyPr>
            <a:lstStyle/>
            <a:p>
              <a:pPr algn="l" marL="0" indent="0" lvl="0">
                <a:lnSpc>
                  <a:spcPts val="2213"/>
                </a:lnSpc>
                <a:spcBef>
                  <a:spcPct val="0"/>
                </a:spcBef>
              </a:pPr>
              <a:r>
                <a:rPr lang="en-US" sz="1702" strike="noStrike" u="none">
                  <a:solidFill>
                    <a:srgbClr val="D1D8E0"/>
                  </a:solidFill>
                  <a:latin typeface="Telegraf"/>
                  <a:ea typeface="Telegraf"/>
                  <a:cs typeface="Telegraf"/>
                  <a:sym typeface="Telegraf"/>
                </a:rPr>
                <a:t>HAProxy and Keepalived ensure no single failure disrupts service.</a:t>
              </a:r>
            </a:p>
          </p:txBody>
        </p:sp>
      </p:grpSp>
      <p:grpSp>
        <p:nvGrpSpPr>
          <p:cNvPr name="Group 7" id="7"/>
          <p:cNvGrpSpPr/>
          <p:nvPr/>
        </p:nvGrpSpPr>
        <p:grpSpPr>
          <a:xfrm rot="0">
            <a:off x="9946440" y="8095196"/>
            <a:ext cx="7312860" cy="1065047"/>
            <a:chOff x="0" y="0"/>
            <a:chExt cx="9750480" cy="1420063"/>
          </a:xfrm>
        </p:grpSpPr>
        <p:sp>
          <p:nvSpPr>
            <p:cNvPr name="TextBox 8" id="8"/>
            <p:cNvSpPr txBox="true"/>
            <p:nvPr/>
          </p:nvSpPr>
          <p:spPr>
            <a:xfrm rot="0">
              <a:off x="0" y="-47625"/>
              <a:ext cx="9750480" cy="657225"/>
            </a:xfrm>
            <a:prstGeom prst="rect">
              <a:avLst/>
            </a:prstGeom>
          </p:spPr>
          <p:txBody>
            <a:bodyPr anchor="t" rtlCol="false" tIns="0" lIns="0" bIns="0" rIns="0">
              <a:spAutoFit/>
            </a:bodyPr>
            <a:lstStyle/>
            <a:p>
              <a:pPr algn="l" marL="0" indent="0" lvl="0">
                <a:lnSpc>
                  <a:spcPts val="3600"/>
                </a:lnSpc>
                <a:spcBef>
                  <a:spcPct val="0"/>
                </a:spcBef>
              </a:pPr>
              <a:r>
                <a:rPr lang="en-US" b="true" sz="3000" strike="noStrike" u="none">
                  <a:solidFill>
                    <a:srgbClr val="D1D8E0"/>
                  </a:solidFill>
                  <a:latin typeface="Telegraf Bold"/>
                  <a:ea typeface="Telegraf Bold"/>
                  <a:cs typeface="Telegraf Bold"/>
                  <a:sym typeface="Telegraf Bold"/>
                </a:rPr>
                <a:t>Simplified Management</a:t>
              </a:r>
            </a:p>
          </p:txBody>
        </p:sp>
        <p:sp>
          <p:nvSpPr>
            <p:cNvPr name="TextBox 9" id="9"/>
            <p:cNvSpPr txBox="true"/>
            <p:nvPr/>
          </p:nvSpPr>
          <p:spPr>
            <a:xfrm rot="0">
              <a:off x="0" y="1032970"/>
              <a:ext cx="9750480" cy="387093"/>
            </a:xfrm>
            <a:prstGeom prst="rect">
              <a:avLst/>
            </a:prstGeom>
          </p:spPr>
          <p:txBody>
            <a:bodyPr anchor="t" rtlCol="false" tIns="0" lIns="0" bIns="0" rIns="0">
              <a:spAutoFit/>
            </a:bodyPr>
            <a:lstStyle/>
            <a:p>
              <a:pPr algn="l" marL="0" indent="0" lvl="0">
                <a:lnSpc>
                  <a:spcPts val="2213"/>
                </a:lnSpc>
                <a:spcBef>
                  <a:spcPct val="0"/>
                </a:spcBef>
              </a:pPr>
              <a:r>
                <a:rPr lang="en-US" sz="1702" strike="noStrike" u="none">
                  <a:solidFill>
                    <a:srgbClr val="D1D8E0"/>
                  </a:solidFill>
                  <a:latin typeface="Telegraf"/>
                  <a:ea typeface="Telegraf"/>
                  <a:cs typeface="Telegraf"/>
                  <a:sym typeface="Telegraf"/>
                </a:rPr>
                <a:t>Using Docker optimizes deployment and reduces configuration overhead.</a:t>
              </a:r>
            </a:p>
          </p:txBody>
        </p:sp>
      </p:grpSp>
      <p:grpSp>
        <p:nvGrpSpPr>
          <p:cNvPr name="Group 10" id="10"/>
          <p:cNvGrpSpPr/>
          <p:nvPr/>
        </p:nvGrpSpPr>
        <p:grpSpPr>
          <a:xfrm rot="0">
            <a:off x="9946440" y="5732816"/>
            <a:ext cx="7312860" cy="1341272"/>
            <a:chOff x="0" y="0"/>
            <a:chExt cx="9750480" cy="1788363"/>
          </a:xfrm>
        </p:grpSpPr>
        <p:sp>
          <p:nvSpPr>
            <p:cNvPr name="TextBox 11" id="11"/>
            <p:cNvSpPr txBox="true"/>
            <p:nvPr/>
          </p:nvSpPr>
          <p:spPr>
            <a:xfrm rot="0">
              <a:off x="0" y="-47625"/>
              <a:ext cx="9750480" cy="657225"/>
            </a:xfrm>
            <a:prstGeom prst="rect">
              <a:avLst/>
            </a:prstGeom>
          </p:spPr>
          <p:txBody>
            <a:bodyPr anchor="t" rtlCol="false" tIns="0" lIns="0" bIns="0" rIns="0">
              <a:spAutoFit/>
            </a:bodyPr>
            <a:lstStyle/>
            <a:p>
              <a:pPr algn="l" marL="0" indent="0" lvl="0">
                <a:lnSpc>
                  <a:spcPts val="3600"/>
                </a:lnSpc>
                <a:spcBef>
                  <a:spcPct val="0"/>
                </a:spcBef>
              </a:pPr>
              <a:r>
                <a:rPr lang="en-US" b="true" sz="3000" strike="noStrike" u="none">
                  <a:solidFill>
                    <a:srgbClr val="D1D8E0"/>
                  </a:solidFill>
                  <a:latin typeface="Telegraf Bold"/>
                  <a:ea typeface="Telegraf Bold"/>
                  <a:cs typeface="Telegraf Bold"/>
                  <a:sym typeface="Telegraf Bold"/>
                </a:rPr>
                <a:t>Health Monitoring</a:t>
              </a:r>
            </a:p>
          </p:txBody>
        </p:sp>
        <p:sp>
          <p:nvSpPr>
            <p:cNvPr name="TextBox 12" id="12"/>
            <p:cNvSpPr txBox="true"/>
            <p:nvPr/>
          </p:nvSpPr>
          <p:spPr>
            <a:xfrm rot="0">
              <a:off x="0" y="1032970"/>
              <a:ext cx="9750480" cy="755393"/>
            </a:xfrm>
            <a:prstGeom prst="rect">
              <a:avLst/>
            </a:prstGeom>
          </p:spPr>
          <p:txBody>
            <a:bodyPr anchor="t" rtlCol="false" tIns="0" lIns="0" bIns="0" rIns="0">
              <a:spAutoFit/>
            </a:bodyPr>
            <a:lstStyle/>
            <a:p>
              <a:pPr algn="l" marL="0" indent="0" lvl="0">
                <a:lnSpc>
                  <a:spcPts val="2213"/>
                </a:lnSpc>
                <a:spcBef>
                  <a:spcPct val="0"/>
                </a:spcBef>
              </a:pPr>
              <a:r>
                <a:rPr lang="en-US" sz="1702" strike="noStrike" u="none">
                  <a:solidFill>
                    <a:srgbClr val="D1D8E0"/>
                  </a:solidFill>
                  <a:latin typeface="Telegraf"/>
                  <a:ea typeface="Telegraf"/>
                  <a:cs typeface="Telegraf"/>
                  <a:sym typeface="Telegraf"/>
                </a:rPr>
                <a:t>Continuous health checks guarantee prompt failover and system reliability.</a:t>
              </a:r>
            </a:p>
          </p:txBody>
        </p:sp>
      </p:grpSp>
      <p:grpSp>
        <p:nvGrpSpPr>
          <p:cNvPr name="Group 13" id="13"/>
          <p:cNvGrpSpPr/>
          <p:nvPr/>
        </p:nvGrpSpPr>
        <p:grpSpPr>
          <a:xfrm rot="0">
            <a:off x="9946440" y="3370435"/>
            <a:ext cx="7312860" cy="1065047"/>
            <a:chOff x="0" y="0"/>
            <a:chExt cx="9750480" cy="1420063"/>
          </a:xfrm>
        </p:grpSpPr>
        <p:sp>
          <p:nvSpPr>
            <p:cNvPr name="TextBox 14" id="14"/>
            <p:cNvSpPr txBox="true"/>
            <p:nvPr/>
          </p:nvSpPr>
          <p:spPr>
            <a:xfrm rot="0">
              <a:off x="0" y="-47625"/>
              <a:ext cx="9750480" cy="657225"/>
            </a:xfrm>
            <a:prstGeom prst="rect">
              <a:avLst/>
            </a:prstGeom>
          </p:spPr>
          <p:txBody>
            <a:bodyPr anchor="t" rtlCol="false" tIns="0" lIns="0" bIns="0" rIns="0">
              <a:spAutoFit/>
            </a:bodyPr>
            <a:lstStyle/>
            <a:p>
              <a:pPr algn="l" marL="0" indent="0" lvl="0">
                <a:lnSpc>
                  <a:spcPts val="3600"/>
                </a:lnSpc>
                <a:spcBef>
                  <a:spcPct val="0"/>
                </a:spcBef>
              </a:pPr>
              <a:r>
                <a:rPr lang="en-US" b="true" sz="3000" strike="noStrike" u="none">
                  <a:solidFill>
                    <a:srgbClr val="D1D8E0"/>
                  </a:solidFill>
                  <a:latin typeface="Telegraf Bold"/>
                  <a:ea typeface="Telegraf Bold"/>
                  <a:cs typeface="Telegraf Bold"/>
                  <a:sym typeface="Telegraf Bold"/>
                </a:rPr>
                <a:t>Implement VRRP</a:t>
              </a:r>
            </a:p>
          </p:txBody>
        </p:sp>
        <p:sp>
          <p:nvSpPr>
            <p:cNvPr name="TextBox 15" id="15"/>
            <p:cNvSpPr txBox="true"/>
            <p:nvPr/>
          </p:nvSpPr>
          <p:spPr>
            <a:xfrm rot="0">
              <a:off x="0" y="1032970"/>
              <a:ext cx="9750480" cy="387093"/>
            </a:xfrm>
            <a:prstGeom prst="rect">
              <a:avLst/>
            </a:prstGeom>
          </p:spPr>
          <p:txBody>
            <a:bodyPr anchor="t" rtlCol="false" tIns="0" lIns="0" bIns="0" rIns="0">
              <a:spAutoFit/>
            </a:bodyPr>
            <a:lstStyle/>
            <a:p>
              <a:pPr algn="l" marL="0" indent="0" lvl="0">
                <a:lnSpc>
                  <a:spcPts val="2213"/>
                </a:lnSpc>
                <a:spcBef>
                  <a:spcPct val="0"/>
                </a:spcBef>
              </a:pPr>
              <a:r>
                <a:rPr lang="en-US" sz="1702" strike="noStrike" u="none">
                  <a:solidFill>
                    <a:srgbClr val="D1D8E0"/>
                  </a:solidFill>
                  <a:latin typeface="Telegraf"/>
                  <a:ea typeface="Telegraf"/>
                  <a:cs typeface="Telegraf"/>
                  <a:sym typeface="Telegraf"/>
                </a:rPr>
                <a:t>Virtual Router Redundancy Protocol manages active instances efficiently.</a:t>
              </a:r>
            </a:p>
          </p:txBody>
        </p:sp>
      </p:grpSp>
      <p:grpSp>
        <p:nvGrpSpPr>
          <p:cNvPr name="Group 16" id="16"/>
          <p:cNvGrpSpPr/>
          <p:nvPr/>
        </p:nvGrpSpPr>
        <p:grpSpPr>
          <a:xfrm rot="0">
            <a:off x="1028700" y="7529592"/>
            <a:ext cx="3509134" cy="1751760"/>
            <a:chOff x="0" y="0"/>
            <a:chExt cx="4678845" cy="2335680"/>
          </a:xfrm>
        </p:grpSpPr>
        <p:grpSp>
          <p:nvGrpSpPr>
            <p:cNvPr name="Group 17" id="17"/>
            <p:cNvGrpSpPr/>
            <p:nvPr/>
          </p:nvGrpSpPr>
          <p:grpSpPr>
            <a:xfrm rot="0">
              <a:off x="0" y="0"/>
              <a:ext cx="2339423" cy="2335680"/>
              <a:chOff x="0" y="0"/>
              <a:chExt cx="6350000" cy="6339840"/>
            </a:xfrm>
          </p:grpSpPr>
          <p:sp>
            <p:nvSpPr>
              <p:cNvPr name="Freeform 18" id="18"/>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1F3247"/>
              </a:solidFill>
            </p:spPr>
          </p:sp>
        </p:grpSp>
        <p:grpSp>
          <p:nvGrpSpPr>
            <p:cNvPr name="Group 19" id="19"/>
            <p:cNvGrpSpPr/>
            <p:nvPr/>
          </p:nvGrpSpPr>
          <p:grpSpPr>
            <a:xfrm rot="0">
              <a:off x="2339423" y="0"/>
              <a:ext cx="2339423" cy="2335680"/>
              <a:chOff x="0" y="0"/>
              <a:chExt cx="6350000" cy="6339840"/>
            </a:xfrm>
          </p:grpSpPr>
          <p:sp>
            <p:nvSpPr>
              <p:cNvPr name="Freeform 20" id="20"/>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D1D8E0"/>
              </a:solidFill>
            </p:spPr>
          </p:sp>
        </p:grpSp>
      </p:grpSp>
      <p:grpSp>
        <p:nvGrpSpPr>
          <p:cNvPr name="Group 21" id="21"/>
          <p:cNvGrpSpPr/>
          <p:nvPr/>
        </p:nvGrpSpPr>
        <p:grpSpPr>
          <a:xfrm rot="0">
            <a:off x="8616069" y="1215677"/>
            <a:ext cx="693458" cy="634320"/>
            <a:chOff x="0" y="0"/>
            <a:chExt cx="6350000" cy="5808472"/>
          </a:xfrm>
        </p:grpSpPr>
        <p:sp>
          <p:nvSpPr>
            <p:cNvPr name="Freeform 22" id="22"/>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23" id="23"/>
          <p:cNvGrpSpPr/>
          <p:nvPr/>
        </p:nvGrpSpPr>
        <p:grpSpPr>
          <a:xfrm rot="0">
            <a:off x="8616069" y="3607723"/>
            <a:ext cx="693458" cy="634320"/>
            <a:chOff x="0" y="0"/>
            <a:chExt cx="6350000" cy="5808472"/>
          </a:xfrm>
        </p:grpSpPr>
        <p:sp>
          <p:nvSpPr>
            <p:cNvPr name="Freeform 24" id="24"/>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25" id="25"/>
          <p:cNvGrpSpPr/>
          <p:nvPr/>
        </p:nvGrpSpPr>
        <p:grpSpPr>
          <a:xfrm rot="0">
            <a:off x="8616069" y="5970104"/>
            <a:ext cx="693458" cy="634320"/>
            <a:chOff x="0" y="0"/>
            <a:chExt cx="6350000" cy="5808472"/>
          </a:xfrm>
        </p:grpSpPr>
        <p:sp>
          <p:nvSpPr>
            <p:cNvPr name="Freeform 26" id="26"/>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27" id="27"/>
          <p:cNvGrpSpPr/>
          <p:nvPr/>
        </p:nvGrpSpPr>
        <p:grpSpPr>
          <a:xfrm rot="0">
            <a:off x="8616069" y="8366549"/>
            <a:ext cx="693458" cy="634320"/>
            <a:chOff x="0" y="0"/>
            <a:chExt cx="6350000" cy="5808472"/>
          </a:xfrm>
        </p:grpSpPr>
        <p:sp>
          <p:nvSpPr>
            <p:cNvPr name="Freeform 28" id="28"/>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29" id="29"/>
          <p:cNvGrpSpPr/>
          <p:nvPr/>
        </p:nvGrpSpPr>
        <p:grpSpPr>
          <a:xfrm rot="-9383580">
            <a:off x="981493" y="5431467"/>
            <a:ext cx="4591622" cy="2207510"/>
            <a:chOff x="0" y="0"/>
            <a:chExt cx="660400" cy="317500"/>
          </a:xfrm>
        </p:grpSpPr>
        <p:sp>
          <p:nvSpPr>
            <p:cNvPr name="Freeform 30" id="3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7A8BA6"/>
            </a:solidFill>
            <a:ln cap="sq">
              <a:noFill/>
              <a:prstDash val="solid"/>
              <a:miter/>
            </a:ln>
          </p:spPr>
        </p:sp>
        <p:sp>
          <p:nvSpPr>
            <p:cNvPr name="TextBox 31" id="31"/>
            <p:cNvSpPr txBox="true"/>
            <p:nvPr/>
          </p:nvSpPr>
          <p:spPr>
            <a:xfrm>
              <a:off x="0" y="79375"/>
              <a:ext cx="660400" cy="238125"/>
            </a:xfrm>
            <a:prstGeom prst="rect">
              <a:avLst/>
            </a:prstGeom>
          </p:spPr>
          <p:txBody>
            <a:bodyPr anchor="ctr" rtlCol="false" tIns="116252" lIns="116252" bIns="116252" rIns="116252"/>
            <a:lstStyle/>
            <a:p>
              <a:pPr algn="ctr" marL="0" indent="0" lvl="0">
                <a:lnSpc>
                  <a:spcPts val="2434"/>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F324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70000"/>
            </a:blip>
            <a:stretch>
              <a:fillRect l="0" t="-38888" r="0" b="-38888"/>
            </a:stretch>
          </a:blipFill>
        </p:spPr>
      </p:sp>
      <p:grpSp>
        <p:nvGrpSpPr>
          <p:cNvPr name="Group 3" id="3"/>
          <p:cNvGrpSpPr/>
          <p:nvPr/>
        </p:nvGrpSpPr>
        <p:grpSpPr>
          <a:xfrm rot="0">
            <a:off x="1028700" y="1878387"/>
            <a:ext cx="1048073" cy="958694"/>
            <a:chOff x="0" y="0"/>
            <a:chExt cx="6350000" cy="5808472"/>
          </a:xfrm>
        </p:grpSpPr>
        <p:sp>
          <p:nvSpPr>
            <p:cNvPr name="Freeform 4" id="4"/>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5" id="5"/>
          <p:cNvGrpSpPr/>
          <p:nvPr/>
        </p:nvGrpSpPr>
        <p:grpSpPr>
          <a:xfrm rot="0">
            <a:off x="1028700" y="4648485"/>
            <a:ext cx="1048073" cy="958694"/>
            <a:chOff x="0" y="0"/>
            <a:chExt cx="6350000" cy="5808472"/>
          </a:xfrm>
        </p:grpSpPr>
        <p:sp>
          <p:nvSpPr>
            <p:cNvPr name="Freeform 6" id="6"/>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7" id="7"/>
          <p:cNvGrpSpPr/>
          <p:nvPr/>
        </p:nvGrpSpPr>
        <p:grpSpPr>
          <a:xfrm rot="0">
            <a:off x="1028700" y="7432973"/>
            <a:ext cx="1048073" cy="958694"/>
            <a:chOff x="0" y="0"/>
            <a:chExt cx="6350000" cy="5808472"/>
          </a:xfrm>
        </p:grpSpPr>
        <p:sp>
          <p:nvSpPr>
            <p:cNvPr name="Freeform 8" id="8"/>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grpSp>
        <p:nvGrpSpPr>
          <p:cNvPr name="Group 9" id="9"/>
          <p:cNvGrpSpPr/>
          <p:nvPr/>
        </p:nvGrpSpPr>
        <p:grpSpPr>
          <a:xfrm rot="0">
            <a:off x="13915449" y="5607179"/>
            <a:ext cx="2000948" cy="3329562"/>
            <a:chOff x="0" y="0"/>
            <a:chExt cx="532514" cy="886099"/>
          </a:xfrm>
        </p:grpSpPr>
        <p:sp>
          <p:nvSpPr>
            <p:cNvPr name="Freeform 10" id="10"/>
            <p:cNvSpPr/>
            <p:nvPr/>
          </p:nvSpPr>
          <p:spPr>
            <a:xfrm flipH="false" flipV="false" rot="0">
              <a:off x="0" y="0"/>
              <a:ext cx="532514" cy="886099"/>
            </a:xfrm>
            <a:custGeom>
              <a:avLst/>
              <a:gdLst/>
              <a:ahLst/>
              <a:cxnLst/>
              <a:rect r="r" b="b" t="t" l="l"/>
              <a:pathLst>
                <a:path h="886099" w="532514">
                  <a:moveTo>
                    <a:pt x="203200" y="0"/>
                  </a:moveTo>
                  <a:lnTo>
                    <a:pt x="532514" y="0"/>
                  </a:lnTo>
                  <a:lnTo>
                    <a:pt x="329314" y="886099"/>
                  </a:lnTo>
                  <a:lnTo>
                    <a:pt x="0" y="886099"/>
                  </a:lnTo>
                  <a:lnTo>
                    <a:pt x="203200" y="0"/>
                  </a:lnTo>
                  <a:close/>
                </a:path>
              </a:pathLst>
            </a:custGeom>
            <a:solidFill>
              <a:srgbClr val="D1D8E0"/>
            </a:solidFill>
          </p:spPr>
        </p:sp>
        <p:sp>
          <p:nvSpPr>
            <p:cNvPr name="TextBox 11" id="11"/>
            <p:cNvSpPr txBox="true"/>
            <p:nvPr/>
          </p:nvSpPr>
          <p:spPr>
            <a:xfrm>
              <a:off x="101600" y="-76200"/>
              <a:ext cx="329314" cy="962299"/>
            </a:xfrm>
            <a:prstGeom prst="rect">
              <a:avLst/>
            </a:prstGeom>
          </p:spPr>
          <p:txBody>
            <a:bodyPr anchor="ctr" rtlCol="false" tIns="50800" lIns="50800" bIns="50800" rIns="50800"/>
            <a:lstStyle/>
            <a:p>
              <a:pPr algn="ctr" marL="0" indent="0" lvl="0">
                <a:lnSpc>
                  <a:spcPts val="3359"/>
                </a:lnSpc>
              </a:pPr>
            </a:p>
          </p:txBody>
        </p:sp>
      </p:grpSp>
      <p:grpSp>
        <p:nvGrpSpPr>
          <p:cNvPr name="Group 12" id="12"/>
          <p:cNvGrpSpPr/>
          <p:nvPr/>
        </p:nvGrpSpPr>
        <p:grpSpPr>
          <a:xfrm rot="-5400000">
            <a:off x="14625144" y="6624144"/>
            <a:ext cx="2582506" cy="2685806"/>
            <a:chOff x="0" y="0"/>
            <a:chExt cx="3443341" cy="3581075"/>
          </a:xfrm>
        </p:grpSpPr>
        <p:grpSp>
          <p:nvGrpSpPr>
            <p:cNvPr name="Group 13" id="13"/>
            <p:cNvGrpSpPr/>
            <p:nvPr/>
          </p:nvGrpSpPr>
          <p:grpSpPr>
            <a:xfrm rot="5400000">
              <a:off x="791968" y="929702"/>
              <a:ext cx="3581075" cy="1721671"/>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1F3247"/>
              </a:solidFill>
              <a:ln cap="sq">
                <a:noFill/>
                <a:prstDash val="solid"/>
                <a:miter/>
              </a:ln>
            </p:spPr>
          </p:sp>
          <p:sp>
            <p:nvSpPr>
              <p:cNvPr name="TextBox 15" id="15"/>
              <p:cNvSpPr txBox="true"/>
              <p:nvPr/>
            </p:nvSpPr>
            <p:spPr>
              <a:xfrm>
                <a:off x="0" y="79375"/>
                <a:ext cx="660400" cy="238125"/>
              </a:xfrm>
              <a:prstGeom prst="rect">
                <a:avLst/>
              </a:prstGeom>
            </p:spPr>
            <p:txBody>
              <a:bodyPr anchor="ctr" rtlCol="false" tIns="50800" lIns="50800" bIns="50800" rIns="50800"/>
              <a:lstStyle/>
              <a:p>
                <a:pPr algn="ctr" marL="0" indent="0" lvl="0">
                  <a:lnSpc>
                    <a:spcPts val="2859"/>
                  </a:lnSpc>
                </a:pPr>
              </a:p>
            </p:txBody>
          </p:sp>
        </p:grpSp>
        <p:grpSp>
          <p:nvGrpSpPr>
            <p:cNvPr name="Group 16" id="16"/>
            <p:cNvGrpSpPr/>
            <p:nvPr/>
          </p:nvGrpSpPr>
          <p:grpSpPr>
            <a:xfrm rot="5400000">
              <a:off x="-929702" y="929702"/>
              <a:ext cx="3581075" cy="1721671"/>
              <a:chOff x="0" y="0"/>
              <a:chExt cx="660400" cy="317500"/>
            </a:xfrm>
          </p:grpSpPr>
          <p:sp>
            <p:nvSpPr>
              <p:cNvPr name="Freeform 17" id="1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3B4C6B"/>
              </a:solidFill>
              <a:ln cap="sq">
                <a:noFill/>
                <a:prstDash val="solid"/>
                <a:miter/>
              </a:ln>
            </p:spPr>
          </p:sp>
          <p:sp>
            <p:nvSpPr>
              <p:cNvPr name="TextBox 18" id="18"/>
              <p:cNvSpPr txBox="true"/>
              <p:nvPr/>
            </p:nvSpPr>
            <p:spPr>
              <a:xfrm>
                <a:off x="0" y="79375"/>
                <a:ext cx="660400" cy="238125"/>
              </a:xfrm>
              <a:prstGeom prst="rect">
                <a:avLst/>
              </a:prstGeom>
            </p:spPr>
            <p:txBody>
              <a:bodyPr anchor="ctr" rtlCol="false" tIns="50800" lIns="50800" bIns="50800" rIns="50800"/>
              <a:lstStyle/>
              <a:p>
                <a:pPr algn="ctr" marL="0" indent="0" lvl="0">
                  <a:lnSpc>
                    <a:spcPts val="2859"/>
                  </a:lnSpc>
                </a:pPr>
              </a:p>
            </p:txBody>
          </p:sp>
        </p:grpSp>
      </p:grpSp>
      <p:grpSp>
        <p:nvGrpSpPr>
          <p:cNvPr name="Group 19" id="19"/>
          <p:cNvGrpSpPr/>
          <p:nvPr/>
        </p:nvGrpSpPr>
        <p:grpSpPr>
          <a:xfrm rot="0">
            <a:off x="2871273" y="4225709"/>
            <a:ext cx="7163553" cy="1804246"/>
            <a:chOff x="0" y="0"/>
            <a:chExt cx="9551404" cy="2405662"/>
          </a:xfrm>
        </p:grpSpPr>
        <p:sp>
          <p:nvSpPr>
            <p:cNvPr name="TextBox 20" id="20"/>
            <p:cNvSpPr txBox="true"/>
            <p:nvPr/>
          </p:nvSpPr>
          <p:spPr>
            <a:xfrm rot="0">
              <a:off x="0" y="1012472"/>
              <a:ext cx="9551404" cy="1393190"/>
            </a:xfrm>
            <a:prstGeom prst="rect">
              <a:avLst/>
            </a:prstGeom>
          </p:spPr>
          <p:txBody>
            <a:bodyPr anchor="t" rtlCol="false" tIns="0" lIns="0" bIns="0" rIns="0">
              <a:spAutoFit/>
            </a:bodyPr>
            <a:lstStyle/>
            <a:p>
              <a:pPr algn="l" marL="0" indent="0" lvl="0">
                <a:lnSpc>
                  <a:spcPts val="2730"/>
                </a:lnSpc>
              </a:pPr>
              <a:r>
                <a:rPr lang="en-US" sz="2100" u="none">
                  <a:solidFill>
                    <a:srgbClr val="D1D8E0"/>
                  </a:solidFill>
                  <a:latin typeface="Telegraf"/>
                  <a:ea typeface="Telegraf"/>
                  <a:cs typeface="Telegraf"/>
                  <a:sym typeface="Telegraf"/>
                </a:rPr>
                <a:t>The MASTER node handles traffic while the BACKUP remains </a:t>
              </a:r>
              <a:r>
                <a:rPr lang="en-US" b="true" sz="2100" u="none">
                  <a:solidFill>
                    <a:srgbClr val="D1D8E0"/>
                  </a:solidFill>
                  <a:latin typeface="Telegraf Bold"/>
                  <a:ea typeface="Telegraf Bold"/>
                  <a:cs typeface="Telegraf Bold"/>
                  <a:sym typeface="Telegraf Bold"/>
                </a:rPr>
                <a:t>on standby</a:t>
              </a:r>
              <a:r>
                <a:rPr lang="en-US" sz="2100" u="none">
                  <a:solidFill>
                    <a:srgbClr val="D1D8E0"/>
                  </a:solidFill>
                  <a:latin typeface="Telegraf"/>
                  <a:ea typeface="Telegraf"/>
                  <a:cs typeface="Telegraf"/>
                  <a:sym typeface="Telegraf"/>
                </a:rPr>
                <a:t>, ready to take over in case of a failure, ensuring </a:t>
              </a:r>
              <a:r>
                <a:rPr lang="en-US" b="true" sz="2100" u="none">
                  <a:solidFill>
                    <a:srgbClr val="D1D8E0"/>
                  </a:solidFill>
                  <a:latin typeface="Telegraf Bold"/>
                  <a:ea typeface="Telegraf Bold"/>
                  <a:cs typeface="Telegraf Bold"/>
                  <a:sym typeface="Telegraf Bold"/>
                </a:rPr>
                <a:t>continuous service</a:t>
              </a:r>
              <a:r>
                <a:rPr lang="en-US" sz="2100" u="none">
                  <a:solidFill>
                    <a:srgbClr val="D1D8E0"/>
                  </a:solidFill>
                  <a:latin typeface="Telegraf"/>
                  <a:ea typeface="Telegraf"/>
                  <a:cs typeface="Telegraf"/>
                  <a:sym typeface="Telegraf"/>
                </a:rPr>
                <a:t> availability.</a:t>
              </a:r>
            </a:p>
          </p:txBody>
        </p:sp>
        <p:sp>
          <p:nvSpPr>
            <p:cNvPr name="TextBox 21" id="21"/>
            <p:cNvSpPr txBox="true"/>
            <p:nvPr/>
          </p:nvSpPr>
          <p:spPr>
            <a:xfrm rot="0">
              <a:off x="0" y="-76200"/>
              <a:ext cx="9551404" cy="778933"/>
            </a:xfrm>
            <a:prstGeom prst="rect">
              <a:avLst/>
            </a:prstGeom>
          </p:spPr>
          <p:txBody>
            <a:bodyPr anchor="t" rtlCol="false" tIns="0" lIns="0" bIns="0" rIns="0">
              <a:spAutoFit/>
            </a:bodyPr>
            <a:lstStyle/>
            <a:p>
              <a:pPr algn="l" marL="0" indent="0" lvl="0">
                <a:lnSpc>
                  <a:spcPts val="4550"/>
                </a:lnSpc>
              </a:pPr>
              <a:r>
                <a:rPr lang="en-US" b="true" sz="3500">
                  <a:solidFill>
                    <a:srgbClr val="D1D8E0"/>
                  </a:solidFill>
                  <a:latin typeface="Telegraf Bold"/>
                  <a:ea typeface="Telegraf Bold"/>
                  <a:cs typeface="Telegraf Bold"/>
                  <a:sym typeface="Telegraf Bold"/>
                </a:rPr>
                <a:t>MASTER and BACKUP Roles</a:t>
              </a:r>
            </a:p>
          </p:txBody>
        </p:sp>
      </p:grpSp>
      <p:grpSp>
        <p:nvGrpSpPr>
          <p:cNvPr name="Group 22" id="22"/>
          <p:cNvGrpSpPr/>
          <p:nvPr/>
        </p:nvGrpSpPr>
        <p:grpSpPr>
          <a:xfrm rot="0">
            <a:off x="2871273" y="1465136"/>
            <a:ext cx="7163553" cy="1785197"/>
            <a:chOff x="0" y="0"/>
            <a:chExt cx="9551404" cy="2380262"/>
          </a:xfrm>
        </p:grpSpPr>
        <p:sp>
          <p:nvSpPr>
            <p:cNvPr name="TextBox 23" id="23"/>
            <p:cNvSpPr txBox="true"/>
            <p:nvPr/>
          </p:nvSpPr>
          <p:spPr>
            <a:xfrm rot="0">
              <a:off x="0" y="987072"/>
              <a:ext cx="9551404" cy="1393190"/>
            </a:xfrm>
            <a:prstGeom prst="rect">
              <a:avLst/>
            </a:prstGeom>
          </p:spPr>
          <p:txBody>
            <a:bodyPr anchor="t" rtlCol="false" tIns="0" lIns="0" bIns="0" rIns="0">
              <a:spAutoFit/>
            </a:bodyPr>
            <a:lstStyle/>
            <a:p>
              <a:pPr algn="l" marL="0" indent="0" lvl="0">
                <a:lnSpc>
                  <a:spcPts val="2730"/>
                </a:lnSpc>
              </a:pPr>
              <a:r>
                <a:rPr lang="en-US" sz="2100">
                  <a:solidFill>
                    <a:srgbClr val="D1D8E0"/>
                  </a:solidFill>
                  <a:latin typeface="Telegraf"/>
                  <a:ea typeface="Telegraf"/>
                  <a:cs typeface="Telegraf"/>
                  <a:sym typeface="Telegraf"/>
                </a:rPr>
                <a:t>VRRP (Virtual Router Redundancy Protocol) enables a </a:t>
              </a:r>
              <a:r>
                <a:rPr lang="en-US" b="true" sz="2100">
                  <a:solidFill>
                    <a:srgbClr val="D1D8E0"/>
                  </a:solidFill>
                  <a:latin typeface="Telegraf Bold"/>
                  <a:ea typeface="Telegraf Bold"/>
                  <a:cs typeface="Telegraf Bold"/>
                  <a:sym typeface="Telegraf Bold"/>
                </a:rPr>
                <a:t>highly available</a:t>
              </a:r>
              <a:r>
                <a:rPr lang="en-US" sz="2100">
                  <a:solidFill>
                    <a:srgbClr val="D1D8E0"/>
                  </a:solidFill>
                  <a:latin typeface="Telegraf"/>
                  <a:ea typeface="Telegraf"/>
                  <a:cs typeface="Telegraf"/>
                  <a:sym typeface="Telegraf"/>
                </a:rPr>
                <a:t> system by allowing a MASTER and BACKUP to manage a shared Virtual IP (VIP) effectively.</a:t>
              </a:r>
            </a:p>
          </p:txBody>
        </p:sp>
        <p:sp>
          <p:nvSpPr>
            <p:cNvPr name="TextBox 24" id="24"/>
            <p:cNvSpPr txBox="true"/>
            <p:nvPr/>
          </p:nvSpPr>
          <p:spPr>
            <a:xfrm rot="0">
              <a:off x="0" y="-76200"/>
              <a:ext cx="9551404" cy="778933"/>
            </a:xfrm>
            <a:prstGeom prst="rect">
              <a:avLst/>
            </a:prstGeom>
          </p:spPr>
          <p:txBody>
            <a:bodyPr anchor="t" rtlCol="false" tIns="0" lIns="0" bIns="0" rIns="0">
              <a:spAutoFit/>
            </a:bodyPr>
            <a:lstStyle/>
            <a:p>
              <a:pPr algn="l" marL="0" indent="0" lvl="0">
                <a:lnSpc>
                  <a:spcPts val="4550"/>
                </a:lnSpc>
              </a:pPr>
              <a:r>
                <a:rPr lang="en-US" b="true" sz="3500">
                  <a:solidFill>
                    <a:srgbClr val="D1D8E0"/>
                  </a:solidFill>
                  <a:latin typeface="Telegraf Bold"/>
                  <a:ea typeface="Telegraf Bold"/>
                  <a:cs typeface="Telegraf Bold"/>
                  <a:sym typeface="Telegraf Bold"/>
                </a:rPr>
                <a:t>VRRP Concept Overview</a:t>
              </a:r>
            </a:p>
          </p:txBody>
        </p:sp>
      </p:grpSp>
      <p:grpSp>
        <p:nvGrpSpPr>
          <p:cNvPr name="Group 25" id="25"/>
          <p:cNvGrpSpPr/>
          <p:nvPr/>
        </p:nvGrpSpPr>
        <p:grpSpPr>
          <a:xfrm rot="0">
            <a:off x="2871273" y="6831326"/>
            <a:ext cx="7163553" cy="2161989"/>
            <a:chOff x="0" y="0"/>
            <a:chExt cx="9551404" cy="2882652"/>
          </a:xfrm>
        </p:grpSpPr>
        <p:sp>
          <p:nvSpPr>
            <p:cNvPr name="TextBox 26" id="26"/>
            <p:cNvSpPr txBox="true"/>
            <p:nvPr/>
          </p:nvSpPr>
          <p:spPr>
            <a:xfrm rot="0">
              <a:off x="0" y="-76200"/>
              <a:ext cx="9551404" cy="778933"/>
            </a:xfrm>
            <a:prstGeom prst="rect">
              <a:avLst/>
            </a:prstGeom>
          </p:spPr>
          <p:txBody>
            <a:bodyPr anchor="t" rtlCol="false" tIns="0" lIns="0" bIns="0" rIns="0">
              <a:spAutoFit/>
            </a:bodyPr>
            <a:lstStyle/>
            <a:p>
              <a:pPr algn="l" marL="0" indent="0" lvl="0">
                <a:lnSpc>
                  <a:spcPts val="4550"/>
                </a:lnSpc>
              </a:pPr>
              <a:r>
                <a:rPr lang="en-US" b="true" sz="3500">
                  <a:solidFill>
                    <a:srgbClr val="D1D8E0"/>
                  </a:solidFill>
                  <a:latin typeface="Telegraf Bold"/>
                  <a:ea typeface="Telegraf Bold"/>
                  <a:cs typeface="Telegraf Bold"/>
                  <a:sym typeface="Telegraf Bold"/>
                </a:rPr>
                <a:t>Key Features of VRRP</a:t>
              </a:r>
            </a:p>
          </p:txBody>
        </p:sp>
        <p:sp>
          <p:nvSpPr>
            <p:cNvPr name="TextBox 27" id="27"/>
            <p:cNvSpPr txBox="true"/>
            <p:nvPr/>
          </p:nvSpPr>
          <p:spPr>
            <a:xfrm rot="0">
              <a:off x="0" y="1032262"/>
              <a:ext cx="9551404" cy="1850390"/>
            </a:xfrm>
            <a:prstGeom prst="rect">
              <a:avLst/>
            </a:prstGeom>
          </p:spPr>
          <p:txBody>
            <a:bodyPr anchor="t" rtlCol="false" tIns="0" lIns="0" bIns="0" rIns="0">
              <a:spAutoFit/>
            </a:bodyPr>
            <a:lstStyle/>
            <a:p>
              <a:pPr algn="l" marL="453390" indent="-226695" lvl="1">
                <a:lnSpc>
                  <a:spcPts val="2730"/>
                </a:lnSpc>
                <a:buFont typeface="Arial"/>
                <a:buChar char="•"/>
              </a:pPr>
              <a:r>
                <a:rPr lang="en-US" b="true" sz="2100" u="none">
                  <a:solidFill>
                    <a:srgbClr val="D1D8E0"/>
                  </a:solidFill>
                  <a:latin typeface="Telegraf Bold"/>
                  <a:ea typeface="Telegraf Bold"/>
                  <a:cs typeface="Telegraf Bold"/>
                  <a:sym typeface="Telegraf Bold"/>
                </a:rPr>
                <a:t>Election process</a:t>
              </a:r>
              <a:r>
                <a:rPr lang="en-US" sz="2100" u="none">
                  <a:solidFill>
                    <a:srgbClr val="D1D8E0"/>
                  </a:solidFill>
                  <a:latin typeface="Telegraf"/>
                  <a:ea typeface="Telegraf"/>
                  <a:cs typeface="Telegraf"/>
                  <a:sym typeface="Telegraf"/>
                </a:rPr>
                <a:t> determines MASTER based on priority.</a:t>
              </a:r>
            </a:p>
            <a:p>
              <a:pPr algn="l" marL="453390" indent="-226695" lvl="1">
                <a:lnSpc>
                  <a:spcPts val="2730"/>
                </a:lnSpc>
                <a:buFont typeface="Arial"/>
                <a:buChar char="•"/>
              </a:pPr>
              <a:r>
                <a:rPr lang="en-US" sz="2100" u="none">
                  <a:solidFill>
                    <a:srgbClr val="D1D8E0"/>
                  </a:solidFill>
                  <a:latin typeface="Telegraf"/>
                  <a:ea typeface="Telegraf"/>
                  <a:cs typeface="Telegraf"/>
                  <a:sym typeface="Telegraf"/>
                </a:rPr>
                <a:t>VIP 192.168.100.100 is assigned to MASTER.</a:t>
              </a:r>
            </a:p>
            <a:p>
              <a:pPr algn="l" marL="453390" indent="-226695" lvl="1">
                <a:lnSpc>
                  <a:spcPts val="2730"/>
                </a:lnSpc>
                <a:buFont typeface="Arial"/>
                <a:buChar char="•"/>
              </a:pPr>
              <a:r>
                <a:rPr lang="en-US" sz="2100" u="none">
                  <a:solidFill>
                    <a:srgbClr val="D1D8E0"/>
                  </a:solidFill>
                  <a:latin typeface="Telegraf"/>
                  <a:ea typeface="Telegraf"/>
                  <a:cs typeface="Telegraf"/>
                  <a:sym typeface="Telegraf"/>
                </a:rPr>
                <a:t>BACKUP activates immediately upon MASTER failure.</a:t>
              </a:r>
            </a:p>
          </p:txBody>
        </p:sp>
      </p:grpSp>
      <p:sp>
        <p:nvSpPr>
          <p:cNvPr name="TextBox 28" id="28"/>
          <p:cNvSpPr txBox="true"/>
          <p:nvPr/>
        </p:nvSpPr>
        <p:spPr>
          <a:xfrm rot="0">
            <a:off x="11613530" y="1424724"/>
            <a:ext cx="5645770" cy="2828925"/>
          </a:xfrm>
          <a:prstGeom prst="rect">
            <a:avLst/>
          </a:prstGeom>
        </p:spPr>
        <p:txBody>
          <a:bodyPr anchor="t" rtlCol="false" tIns="0" lIns="0" bIns="0" rIns="0">
            <a:spAutoFit/>
          </a:bodyPr>
          <a:lstStyle/>
          <a:p>
            <a:pPr algn="r" marL="0" indent="0" lvl="0">
              <a:lnSpc>
                <a:spcPts val="7289"/>
              </a:lnSpc>
            </a:pPr>
            <a:r>
              <a:rPr lang="en-US" b="true" sz="6075">
                <a:solidFill>
                  <a:srgbClr val="D1D8E0"/>
                </a:solidFill>
                <a:latin typeface="Telegraf Bold"/>
                <a:ea typeface="Telegraf Bold"/>
                <a:cs typeface="Telegraf Bold"/>
                <a:sym typeface="Telegraf Bold"/>
              </a:rPr>
              <a:t>Understanding VRRP Architecture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A3D59"/>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50000"/>
            </a:blip>
            <a:stretch>
              <a:fillRect l="0" t="-38888" r="0" b="-38888"/>
            </a:stretch>
          </a:blipFill>
        </p:spPr>
      </p:sp>
      <p:grpSp>
        <p:nvGrpSpPr>
          <p:cNvPr name="Group 3" id="3"/>
          <p:cNvGrpSpPr/>
          <p:nvPr/>
        </p:nvGrpSpPr>
        <p:grpSpPr>
          <a:xfrm rot="5400000">
            <a:off x="1073143" y="984257"/>
            <a:ext cx="2222141" cy="2311027"/>
            <a:chOff x="0" y="0"/>
            <a:chExt cx="2962855" cy="3081369"/>
          </a:xfrm>
        </p:grpSpPr>
        <p:grpSp>
          <p:nvGrpSpPr>
            <p:cNvPr name="Group 4" id="4"/>
            <p:cNvGrpSpPr/>
            <p:nvPr/>
          </p:nvGrpSpPr>
          <p:grpSpPr>
            <a:xfrm rot="5400000">
              <a:off x="681457" y="799971"/>
              <a:ext cx="3081369" cy="1481427"/>
              <a:chOff x="0" y="0"/>
              <a:chExt cx="660400" cy="317500"/>
            </a:xfrm>
          </p:grpSpPr>
          <p:sp>
            <p:nvSpPr>
              <p:cNvPr name="Freeform 5" id="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D1D8E0"/>
              </a:solidFill>
              <a:ln cap="sq">
                <a:noFill/>
                <a:prstDash val="solid"/>
                <a:miter/>
              </a:ln>
            </p:spPr>
          </p:sp>
          <p:sp>
            <p:nvSpPr>
              <p:cNvPr name="TextBox 6" id="6"/>
              <p:cNvSpPr txBox="true"/>
              <p:nvPr/>
            </p:nvSpPr>
            <p:spPr>
              <a:xfrm>
                <a:off x="0" y="79375"/>
                <a:ext cx="660400" cy="238125"/>
              </a:xfrm>
              <a:prstGeom prst="rect">
                <a:avLst/>
              </a:prstGeom>
            </p:spPr>
            <p:txBody>
              <a:bodyPr anchor="ctr" rtlCol="false" tIns="50800" lIns="50800" bIns="50800" rIns="50800"/>
              <a:lstStyle/>
              <a:p>
                <a:pPr algn="ctr" marL="0" indent="0" lvl="0">
                  <a:lnSpc>
                    <a:spcPts val="2824"/>
                  </a:lnSpc>
                </a:pPr>
              </a:p>
            </p:txBody>
          </p:sp>
        </p:grpSp>
        <p:grpSp>
          <p:nvGrpSpPr>
            <p:cNvPr name="Group 7" id="7"/>
            <p:cNvGrpSpPr/>
            <p:nvPr/>
          </p:nvGrpSpPr>
          <p:grpSpPr>
            <a:xfrm rot="5400000">
              <a:off x="-799971" y="799971"/>
              <a:ext cx="3081369" cy="1481427"/>
              <a:chOff x="0" y="0"/>
              <a:chExt cx="660400" cy="317500"/>
            </a:xfrm>
          </p:grpSpPr>
          <p:sp>
            <p:nvSpPr>
              <p:cNvPr name="Freeform 8" id="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1F3247"/>
              </a:solidFill>
              <a:ln cap="sq">
                <a:noFill/>
                <a:prstDash val="solid"/>
                <a:miter/>
              </a:ln>
            </p:spPr>
          </p:sp>
          <p:sp>
            <p:nvSpPr>
              <p:cNvPr name="TextBox 9" id="9"/>
              <p:cNvSpPr txBox="true"/>
              <p:nvPr/>
            </p:nvSpPr>
            <p:spPr>
              <a:xfrm>
                <a:off x="0" y="79375"/>
                <a:ext cx="660400" cy="238125"/>
              </a:xfrm>
              <a:prstGeom prst="rect">
                <a:avLst/>
              </a:prstGeom>
            </p:spPr>
            <p:txBody>
              <a:bodyPr anchor="ctr" rtlCol="false" tIns="50800" lIns="50800" bIns="50800" rIns="50800"/>
              <a:lstStyle/>
              <a:p>
                <a:pPr algn="ctr" marL="0" indent="0" lvl="0">
                  <a:lnSpc>
                    <a:spcPts val="2824"/>
                  </a:lnSpc>
                </a:pPr>
              </a:p>
            </p:txBody>
          </p:sp>
        </p:grpSp>
      </p:grpSp>
      <p:grpSp>
        <p:nvGrpSpPr>
          <p:cNvPr name="Group 10" id="10"/>
          <p:cNvGrpSpPr/>
          <p:nvPr/>
        </p:nvGrpSpPr>
        <p:grpSpPr>
          <a:xfrm rot="0">
            <a:off x="7655794" y="475908"/>
            <a:ext cx="4505004" cy="6956460"/>
            <a:chOff x="0" y="0"/>
            <a:chExt cx="4112260" cy="6350000"/>
          </a:xfrm>
        </p:grpSpPr>
        <p:sp>
          <p:nvSpPr>
            <p:cNvPr name="Freeform 11" id="11"/>
            <p:cNvSpPr/>
            <p:nvPr/>
          </p:nvSpPr>
          <p:spPr>
            <a:xfrm flipH="false" flipV="false" rot="0">
              <a:off x="0" y="0"/>
              <a:ext cx="4112260" cy="6350000"/>
            </a:xfrm>
            <a:custGeom>
              <a:avLst/>
              <a:gdLst/>
              <a:ahLst/>
              <a:cxnLst/>
              <a:rect r="r" b="b" t="t" l="l"/>
              <a:pathLst>
                <a:path h="6350000" w="4112260">
                  <a:moveTo>
                    <a:pt x="4112260" y="623570"/>
                  </a:moveTo>
                  <a:lnTo>
                    <a:pt x="4112260" y="2641600"/>
                  </a:lnTo>
                  <a:cubicBezTo>
                    <a:pt x="4112260" y="2821940"/>
                    <a:pt x="4033520" y="2993390"/>
                    <a:pt x="3897630" y="3112770"/>
                  </a:cubicBezTo>
                  <a:cubicBezTo>
                    <a:pt x="3761740" y="3230880"/>
                    <a:pt x="3683000" y="3402330"/>
                    <a:pt x="3683000" y="3583940"/>
                  </a:cubicBezTo>
                  <a:lnTo>
                    <a:pt x="3683000" y="5726430"/>
                  </a:lnTo>
                  <a:cubicBezTo>
                    <a:pt x="3683000" y="6070600"/>
                    <a:pt x="3403600" y="6350000"/>
                    <a:pt x="3059430" y="6350000"/>
                  </a:cubicBezTo>
                  <a:lnTo>
                    <a:pt x="623570" y="6350000"/>
                  </a:lnTo>
                  <a:cubicBezTo>
                    <a:pt x="279400" y="6350000"/>
                    <a:pt x="0" y="6070600"/>
                    <a:pt x="0" y="5726430"/>
                  </a:cubicBezTo>
                  <a:lnTo>
                    <a:pt x="0" y="623570"/>
                  </a:lnTo>
                  <a:cubicBezTo>
                    <a:pt x="0" y="279400"/>
                    <a:pt x="279400" y="0"/>
                    <a:pt x="623570" y="0"/>
                  </a:cubicBezTo>
                  <a:lnTo>
                    <a:pt x="3489960" y="0"/>
                  </a:lnTo>
                  <a:cubicBezTo>
                    <a:pt x="3834130" y="0"/>
                    <a:pt x="4112260" y="279400"/>
                    <a:pt x="4112260" y="623570"/>
                  </a:cubicBezTo>
                  <a:close/>
                </a:path>
              </a:pathLst>
            </a:custGeom>
            <a:blipFill>
              <a:blip r:embed="rId3"/>
              <a:stretch>
                <a:fillRect l="-56860" t="0" r="-222214" b="-38087"/>
              </a:stretch>
            </a:blipFill>
          </p:spPr>
        </p:sp>
      </p:grpSp>
      <p:grpSp>
        <p:nvGrpSpPr>
          <p:cNvPr name="Group 12" id="12"/>
          <p:cNvGrpSpPr/>
          <p:nvPr/>
        </p:nvGrpSpPr>
        <p:grpSpPr>
          <a:xfrm rot="0">
            <a:off x="12961297" y="475908"/>
            <a:ext cx="4368881" cy="6746264"/>
            <a:chOff x="0" y="0"/>
            <a:chExt cx="4112260" cy="6350000"/>
          </a:xfrm>
        </p:grpSpPr>
        <p:sp>
          <p:nvSpPr>
            <p:cNvPr name="Freeform 13" id="13"/>
            <p:cNvSpPr/>
            <p:nvPr/>
          </p:nvSpPr>
          <p:spPr>
            <a:xfrm flipH="false" flipV="false" rot="0">
              <a:off x="0" y="0"/>
              <a:ext cx="4112260" cy="6350000"/>
            </a:xfrm>
            <a:custGeom>
              <a:avLst/>
              <a:gdLst/>
              <a:ahLst/>
              <a:cxnLst/>
              <a:rect r="r" b="b" t="t" l="l"/>
              <a:pathLst>
                <a:path h="6350000" w="4112260">
                  <a:moveTo>
                    <a:pt x="4112260" y="623570"/>
                  </a:moveTo>
                  <a:lnTo>
                    <a:pt x="4112260" y="2641600"/>
                  </a:lnTo>
                  <a:cubicBezTo>
                    <a:pt x="4112260" y="2821940"/>
                    <a:pt x="4033520" y="2993390"/>
                    <a:pt x="3897630" y="3112770"/>
                  </a:cubicBezTo>
                  <a:cubicBezTo>
                    <a:pt x="3761740" y="3230880"/>
                    <a:pt x="3683000" y="3402330"/>
                    <a:pt x="3683000" y="3583940"/>
                  </a:cubicBezTo>
                  <a:lnTo>
                    <a:pt x="3683000" y="5726430"/>
                  </a:lnTo>
                  <a:cubicBezTo>
                    <a:pt x="3683000" y="6070600"/>
                    <a:pt x="3403600" y="6350000"/>
                    <a:pt x="3059430" y="6350000"/>
                  </a:cubicBezTo>
                  <a:lnTo>
                    <a:pt x="623570" y="6350000"/>
                  </a:lnTo>
                  <a:cubicBezTo>
                    <a:pt x="279400" y="6350000"/>
                    <a:pt x="0" y="6070600"/>
                    <a:pt x="0" y="5726430"/>
                  </a:cubicBezTo>
                  <a:lnTo>
                    <a:pt x="0" y="623570"/>
                  </a:lnTo>
                  <a:cubicBezTo>
                    <a:pt x="0" y="279400"/>
                    <a:pt x="279400" y="0"/>
                    <a:pt x="623570" y="0"/>
                  </a:cubicBezTo>
                  <a:lnTo>
                    <a:pt x="3489960" y="0"/>
                  </a:lnTo>
                  <a:cubicBezTo>
                    <a:pt x="3834130" y="0"/>
                    <a:pt x="4112260" y="279400"/>
                    <a:pt x="4112260" y="623570"/>
                  </a:cubicBezTo>
                  <a:close/>
                </a:path>
              </a:pathLst>
            </a:custGeom>
            <a:blipFill>
              <a:blip r:embed="rId4"/>
              <a:stretch>
                <a:fillRect l="-52168" t="0" r="-224924" b="-37365"/>
              </a:stretch>
            </a:blipFill>
          </p:spPr>
        </p:sp>
      </p:grpSp>
      <p:sp>
        <p:nvSpPr>
          <p:cNvPr name="TextBox 14" id="14"/>
          <p:cNvSpPr txBox="true"/>
          <p:nvPr/>
        </p:nvSpPr>
        <p:spPr>
          <a:xfrm rot="0">
            <a:off x="1028700" y="3784293"/>
            <a:ext cx="5826594" cy="3648075"/>
          </a:xfrm>
          <a:prstGeom prst="rect">
            <a:avLst/>
          </a:prstGeom>
        </p:spPr>
        <p:txBody>
          <a:bodyPr anchor="t" rtlCol="false" tIns="0" lIns="0" bIns="0" rIns="0">
            <a:spAutoFit/>
          </a:bodyPr>
          <a:lstStyle/>
          <a:p>
            <a:pPr algn="l" marL="0" indent="0" lvl="0">
              <a:lnSpc>
                <a:spcPts val="7109"/>
              </a:lnSpc>
              <a:spcBef>
                <a:spcPct val="0"/>
              </a:spcBef>
            </a:pPr>
            <a:r>
              <a:rPr lang="en-US" b="true" sz="5925" strike="noStrike" u="none">
                <a:solidFill>
                  <a:srgbClr val="D1D8E0"/>
                </a:solidFill>
                <a:latin typeface="Telegraf Bold"/>
                <a:ea typeface="Telegraf Bold"/>
                <a:cs typeface="Telegraf Bold"/>
                <a:sym typeface="Telegraf Bold"/>
              </a:rPr>
              <a:t>keepalived.conf Excerpts: MASTER vs BACKUP</a:t>
            </a:r>
          </a:p>
        </p:txBody>
      </p:sp>
      <p:grpSp>
        <p:nvGrpSpPr>
          <p:cNvPr name="Group 15" id="15"/>
          <p:cNvGrpSpPr/>
          <p:nvPr/>
        </p:nvGrpSpPr>
        <p:grpSpPr>
          <a:xfrm rot="0">
            <a:off x="7474419" y="7852833"/>
            <a:ext cx="4585113" cy="1379844"/>
            <a:chOff x="0" y="0"/>
            <a:chExt cx="6113485" cy="1839793"/>
          </a:xfrm>
        </p:grpSpPr>
        <p:sp>
          <p:nvSpPr>
            <p:cNvPr name="TextBox 16" id="16"/>
            <p:cNvSpPr txBox="true"/>
            <p:nvPr/>
          </p:nvSpPr>
          <p:spPr>
            <a:xfrm rot="0">
              <a:off x="0" y="-66675"/>
              <a:ext cx="6113485" cy="711094"/>
            </a:xfrm>
            <a:prstGeom prst="rect">
              <a:avLst/>
            </a:prstGeom>
          </p:spPr>
          <p:txBody>
            <a:bodyPr anchor="t" rtlCol="false" tIns="0" lIns="0" bIns="0" rIns="0">
              <a:spAutoFit/>
            </a:bodyPr>
            <a:lstStyle/>
            <a:p>
              <a:pPr algn="ctr" marL="0" indent="0" lvl="0">
                <a:lnSpc>
                  <a:spcPts val="4151"/>
                </a:lnSpc>
                <a:spcBef>
                  <a:spcPct val="0"/>
                </a:spcBef>
              </a:pPr>
              <a:r>
                <a:rPr lang="en-US" b="true" sz="3193" strike="noStrike" u="none">
                  <a:solidFill>
                    <a:srgbClr val="D1D8E0"/>
                  </a:solidFill>
                  <a:latin typeface="Telegraf Bold"/>
                  <a:ea typeface="Telegraf Bold"/>
                  <a:cs typeface="Telegraf Bold"/>
                  <a:sym typeface="Telegraf Bold"/>
                </a:rPr>
                <a:t>MASTER Configuration</a:t>
              </a:r>
            </a:p>
          </p:txBody>
        </p:sp>
        <p:sp>
          <p:nvSpPr>
            <p:cNvPr name="TextBox 17" id="17"/>
            <p:cNvSpPr txBox="true"/>
            <p:nvPr/>
          </p:nvSpPr>
          <p:spPr>
            <a:xfrm rot="0">
              <a:off x="0" y="938283"/>
              <a:ext cx="6113485" cy="901509"/>
            </a:xfrm>
            <a:prstGeom prst="rect">
              <a:avLst/>
            </a:prstGeom>
          </p:spPr>
          <p:txBody>
            <a:bodyPr anchor="t" rtlCol="false" tIns="0" lIns="0" bIns="0" rIns="0">
              <a:spAutoFit/>
            </a:bodyPr>
            <a:lstStyle/>
            <a:p>
              <a:pPr algn="ctr" marL="0" indent="0" lvl="0">
                <a:lnSpc>
                  <a:spcPts val="2695"/>
                </a:lnSpc>
                <a:spcBef>
                  <a:spcPct val="0"/>
                </a:spcBef>
              </a:pPr>
              <a:r>
                <a:rPr lang="en-US" sz="2073" strike="noStrike" u="none">
                  <a:solidFill>
                    <a:srgbClr val="D1D8E0"/>
                  </a:solidFill>
                  <a:latin typeface="Telegraf"/>
                  <a:ea typeface="Telegraf"/>
                  <a:cs typeface="Telegraf"/>
                  <a:sym typeface="Telegraf"/>
                </a:rPr>
                <a:t>Defines the primary node responsible for handling traffic and VIP allocation.</a:t>
              </a:r>
            </a:p>
          </p:txBody>
        </p:sp>
      </p:grpSp>
      <p:grpSp>
        <p:nvGrpSpPr>
          <p:cNvPr name="Group 18" id="18"/>
          <p:cNvGrpSpPr/>
          <p:nvPr/>
        </p:nvGrpSpPr>
        <p:grpSpPr>
          <a:xfrm rot="0">
            <a:off x="12674187" y="7852833"/>
            <a:ext cx="4585113" cy="1379844"/>
            <a:chOff x="0" y="0"/>
            <a:chExt cx="6113485" cy="1839793"/>
          </a:xfrm>
        </p:grpSpPr>
        <p:sp>
          <p:nvSpPr>
            <p:cNvPr name="TextBox 19" id="19"/>
            <p:cNvSpPr txBox="true"/>
            <p:nvPr/>
          </p:nvSpPr>
          <p:spPr>
            <a:xfrm rot="0">
              <a:off x="0" y="-66675"/>
              <a:ext cx="6113485" cy="711094"/>
            </a:xfrm>
            <a:prstGeom prst="rect">
              <a:avLst/>
            </a:prstGeom>
          </p:spPr>
          <p:txBody>
            <a:bodyPr anchor="t" rtlCol="false" tIns="0" lIns="0" bIns="0" rIns="0">
              <a:spAutoFit/>
            </a:bodyPr>
            <a:lstStyle/>
            <a:p>
              <a:pPr algn="ctr" marL="0" indent="0" lvl="0">
                <a:lnSpc>
                  <a:spcPts val="4151"/>
                </a:lnSpc>
                <a:spcBef>
                  <a:spcPct val="0"/>
                </a:spcBef>
              </a:pPr>
              <a:r>
                <a:rPr lang="en-US" b="true" sz="3193" strike="noStrike" u="none">
                  <a:solidFill>
                    <a:srgbClr val="D1D8E0"/>
                  </a:solidFill>
                  <a:latin typeface="Telegraf Bold"/>
                  <a:ea typeface="Telegraf Bold"/>
                  <a:cs typeface="Telegraf Bold"/>
                  <a:sym typeface="Telegraf Bold"/>
                </a:rPr>
                <a:t>BACKUP Configuration</a:t>
              </a:r>
            </a:p>
          </p:txBody>
        </p:sp>
        <p:sp>
          <p:nvSpPr>
            <p:cNvPr name="TextBox 20" id="20"/>
            <p:cNvSpPr txBox="true"/>
            <p:nvPr/>
          </p:nvSpPr>
          <p:spPr>
            <a:xfrm rot="0">
              <a:off x="0" y="938283"/>
              <a:ext cx="6113485" cy="901509"/>
            </a:xfrm>
            <a:prstGeom prst="rect">
              <a:avLst/>
            </a:prstGeom>
          </p:spPr>
          <p:txBody>
            <a:bodyPr anchor="t" rtlCol="false" tIns="0" lIns="0" bIns="0" rIns="0">
              <a:spAutoFit/>
            </a:bodyPr>
            <a:lstStyle/>
            <a:p>
              <a:pPr algn="ctr" marL="0" indent="0" lvl="0">
                <a:lnSpc>
                  <a:spcPts val="2695"/>
                </a:lnSpc>
                <a:spcBef>
                  <a:spcPct val="0"/>
                </a:spcBef>
              </a:pPr>
              <a:r>
                <a:rPr lang="en-US" sz="2073" strike="noStrike" u="none">
                  <a:solidFill>
                    <a:srgbClr val="D1D8E0"/>
                  </a:solidFill>
                  <a:latin typeface="Telegraf"/>
                  <a:ea typeface="Telegraf"/>
                  <a:cs typeface="Telegraf"/>
                  <a:sym typeface="Telegraf"/>
                </a:rPr>
                <a:t>Secondary node that takes over if the MASTER fails, ensuring availability.</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F324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70000"/>
            </a:blip>
            <a:stretch>
              <a:fillRect l="0" t="-38888" r="0" b="-38888"/>
            </a:stretch>
          </a:blipFill>
        </p:spPr>
      </p:sp>
      <p:grpSp>
        <p:nvGrpSpPr>
          <p:cNvPr name="Group 3" id="3"/>
          <p:cNvGrpSpPr/>
          <p:nvPr/>
        </p:nvGrpSpPr>
        <p:grpSpPr>
          <a:xfrm rot="9002735">
            <a:off x="14711162" y="6982248"/>
            <a:ext cx="2208987" cy="1062013"/>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3B4C6B"/>
            </a:solidFill>
            <a:ln cap="sq">
              <a:noFill/>
              <a:prstDash val="solid"/>
              <a:miter/>
            </a:ln>
          </p:spPr>
        </p:sp>
        <p:sp>
          <p:nvSpPr>
            <p:cNvPr name="TextBox 5" id="5"/>
            <p:cNvSpPr txBox="true"/>
            <p:nvPr/>
          </p:nvSpPr>
          <p:spPr>
            <a:xfrm>
              <a:off x="0" y="79375"/>
              <a:ext cx="660400" cy="238125"/>
            </a:xfrm>
            <a:prstGeom prst="rect">
              <a:avLst/>
            </a:prstGeom>
          </p:spPr>
          <p:txBody>
            <a:bodyPr anchor="ctr" rtlCol="false" tIns="116252" lIns="116252" bIns="116252" rIns="116252"/>
            <a:lstStyle/>
            <a:p>
              <a:pPr algn="ctr" marL="0" indent="0" lvl="0">
                <a:lnSpc>
                  <a:spcPts val="2859"/>
                </a:lnSpc>
              </a:pPr>
            </a:p>
          </p:txBody>
        </p:sp>
      </p:grpSp>
      <p:grpSp>
        <p:nvGrpSpPr>
          <p:cNvPr name="Group 6" id="6"/>
          <p:cNvGrpSpPr/>
          <p:nvPr/>
        </p:nvGrpSpPr>
        <p:grpSpPr>
          <a:xfrm rot="0">
            <a:off x="14828764" y="7993810"/>
            <a:ext cx="2208987" cy="1062013"/>
            <a:chOff x="0" y="0"/>
            <a:chExt cx="660400" cy="317500"/>
          </a:xfrm>
        </p:grpSpPr>
        <p:sp>
          <p:nvSpPr>
            <p:cNvPr name="Freeform 7" id="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7A8BA6"/>
            </a:solidFill>
            <a:ln cap="sq">
              <a:noFill/>
              <a:prstDash val="solid"/>
              <a:miter/>
            </a:ln>
          </p:spPr>
        </p:sp>
        <p:sp>
          <p:nvSpPr>
            <p:cNvPr name="TextBox 8" id="8"/>
            <p:cNvSpPr txBox="true"/>
            <p:nvPr/>
          </p:nvSpPr>
          <p:spPr>
            <a:xfrm>
              <a:off x="0" y="79375"/>
              <a:ext cx="660400" cy="238125"/>
            </a:xfrm>
            <a:prstGeom prst="rect">
              <a:avLst/>
            </a:prstGeom>
          </p:spPr>
          <p:txBody>
            <a:bodyPr anchor="ctr" rtlCol="false" tIns="116252" lIns="116252" bIns="116252" rIns="116252"/>
            <a:lstStyle/>
            <a:p>
              <a:pPr algn="ctr" marL="0" indent="0" lvl="0">
                <a:lnSpc>
                  <a:spcPts val="2859"/>
                </a:lnSpc>
              </a:pPr>
            </a:p>
          </p:txBody>
        </p:sp>
      </p:grpSp>
      <p:sp>
        <p:nvSpPr>
          <p:cNvPr name="Freeform 9" id="9"/>
          <p:cNvSpPr/>
          <p:nvPr/>
        </p:nvSpPr>
        <p:spPr>
          <a:xfrm flipH="false" flipV="false" rot="0">
            <a:off x="8232531" y="1697252"/>
            <a:ext cx="9026769" cy="2076922"/>
          </a:xfrm>
          <a:custGeom>
            <a:avLst/>
            <a:gdLst/>
            <a:ahLst/>
            <a:cxnLst/>
            <a:rect r="r" b="b" t="t" l="l"/>
            <a:pathLst>
              <a:path h="2076922" w="9026769">
                <a:moveTo>
                  <a:pt x="0" y="0"/>
                </a:moveTo>
                <a:lnTo>
                  <a:pt x="9026769" y="0"/>
                </a:lnTo>
                <a:lnTo>
                  <a:pt x="9026769" y="2076922"/>
                </a:lnTo>
                <a:lnTo>
                  <a:pt x="0" y="2076922"/>
                </a:lnTo>
                <a:lnTo>
                  <a:pt x="0" y="0"/>
                </a:lnTo>
                <a:close/>
              </a:path>
            </a:pathLst>
          </a:custGeom>
          <a:blipFill>
            <a:blip r:embed="rId3"/>
            <a:stretch>
              <a:fillRect l="0" t="-796" r="0" b="-796"/>
            </a:stretch>
          </a:blipFill>
        </p:spPr>
      </p:sp>
      <p:grpSp>
        <p:nvGrpSpPr>
          <p:cNvPr name="Group 10" id="10"/>
          <p:cNvGrpSpPr/>
          <p:nvPr/>
        </p:nvGrpSpPr>
        <p:grpSpPr>
          <a:xfrm rot="0">
            <a:off x="1028700" y="1028700"/>
            <a:ext cx="8263789" cy="6856343"/>
            <a:chOff x="0" y="0"/>
            <a:chExt cx="11018385" cy="9141791"/>
          </a:xfrm>
        </p:grpSpPr>
        <p:sp>
          <p:nvSpPr>
            <p:cNvPr name="TextBox 11" id="11"/>
            <p:cNvSpPr txBox="true"/>
            <p:nvPr/>
          </p:nvSpPr>
          <p:spPr>
            <a:xfrm rot="0">
              <a:off x="0" y="6834202"/>
              <a:ext cx="11018385" cy="2307590"/>
            </a:xfrm>
            <a:prstGeom prst="rect">
              <a:avLst/>
            </a:prstGeom>
          </p:spPr>
          <p:txBody>
            <a:bodyPr anchor="t" rtlCol="false" tIns="0" lIns="0" bIns="0" rIns="0">
              <a:spAutoFit/>
            </a:bodyPr>
            <a:lstStyle/>
            <a:p>
              <a:pPr algn="l" marL="0" indent="0" lvl="0">
                <a:lnSpc>
                  <a:spcPts val="2730"/>
                </a:lnSpc>
              </a:pPr>
              <a:r>
                <a:rPr lang="en-US" sz="2100">
                  <a:solidFill>
                    <a:srgbClr val="D1D8E0"/>
                  </a:solidFill>
                  <a:latin typeface="Telegraf"/>
                  <a:ea typeface="Telegraf"/>
                  <a:cs typeface="Telegraf"/>
                  <a:sym typeface="Telegraf"/>
                </a:rPr>
                <a:t>The </a:t>
              </a:r>
              <a:r>
                <a:rPr lang="en-US" b="true" sz="2100">
                  <a:solidFill>
                    <a:srgbClr val="D1D8E0"/>
                  </a:solidFill>
                  <a:latin typeface="Telegraf Bold"/>
                  <a:ea typeface="Telegraf Bold"/>
                  <a:cs typeface="Telegraf Bold"/>
                  <a:sym typeface="Telegraf Bold"/>
                </a:rPr>
                <a:t>health check mechanism</a:t>
              </a:r>
              <a:r>
                <a:rPr lang="en-US" sz="2100">
                  <a:solidFill>
                    <a:srgbClr val="D1D8E0"/>
                  </a:solidFill>
                  <a:latin typeface="Telegraf"/>
                  <a:ea typeface="Telegraf"/>
                  <a:cs typeface="Telegraf"/>
                  <a:sym typeface="Telegraf"/>
                </a:rPr>
                <a:t> utilizes vrrp_script to monitor the HAProxy process health. This system ensures automatic failover by switching the Virtual IP (VIP) between MASTER and BACKUP, maintaining service continuity during failures while balancing incoming traffic effectively.</a:t>
              </a:r>
            </a:p>
          </p:txBody>
        </p:sp>
        <p:sp>
          <p:nvSpPr>
            <p:cNvPr name="TextBox 12" id="12"/>
            <p:cNvSpPr txBox="true"/>
            <p:nvPr/>
          </p:nvSpPr>
          <p:spPr>
            <a:xfrm rot="0">
              <a:off x="0" y="4849351"/>
              <a:ext cx="11018385" cy="1540933"/>
            </a:xfrm>
            <a:prstGeom prst="rect">
              <a:avLst/>
            </a:prstGeom>
          </p:spPr>
          <p:txBody>
            <a:bodyPr anchor="t" rtlCol="false" tIns="0" lIns="0" bIns="0" rIns="0">
              <a:spAutoFit/>
            </a:bodyPr>
            <a:lstStyle/>
            <a:p>
              <a:pPr algn="l" marL="0" indent="0" lvl="0">
                <a:lnSpc>
                  <a:spcPts val="4550"/>
                </a:lnSpc>
              </a:pPr>
              <a:r>
                <a:rPr lang="en-US" b="true" sz="3500">
                  <a:solidFill>
                    <a:srgbClr val="D1D8E0"/>
                  </a:solidFill>
                  <a:latin typeface="Telegraf Bold"/>
                  <a:ea typeface="Telegraf Bold"/>
                  <a:cs typeface="Telegraf Bold"/>
                  <a:sym typeface="Telegraf Bold"/>
                </a:rPr>
                <a:t>Understanding vrrp_script and HAProxy process resilience</a:t>
              </a:r>
            </a:p>
          </p:txBody>
        </p:sp>
        <p:sp>
          <p:nvSpPr>
            <p:cNvPr name="TextBox 13" id="13"/>
            <p:cNvSpPr txBox="true"/>
            <p:nvPr/>
          </p:nvSpPr>
          <p:spPr>
            <a:xfrm rot="0">
              <a:off x="0" y="-76200"/>
              <a:ext cx="10554262" cy="4305300"/>
            </a:xfrm>
            <a:prstGeom prst="rect">
              <a:avLst/>
            </a:prstGeom>
          </p:spPr>
          <p:txBody>
            <a:bodyPr anchor="t" rtlCol="false" tIns="0" lIns="0" bIns="0" rIns="0">
              <a:spAutoFit/>
            </a:bodyPr>
            <a:lstStyle/>
            <a:p>
              <a:pPr algn="l" marL="0" indent="0" lvl="0">
                <a:lnSpc>
                  <a:spcPts val="8399"/>
                </a:lnSpc>
              </a:pPr>
              <a:r>
                <a:rPr lang="en-US" b="true" sz="6999">
                  <a:solidFill>
                    <a:srgbClr val="D1D8E0"/>
                  </a:solidFill>
                  <a:latin typeface="Telegraf Bold"/>
                  <a:ea typeface="Telegraf Bold"/>
                  <a:cs typeface="Telegraf Bold"/>
                  <a:sym typeface="Telegraf Bold"/>
                </a:rPr>
                <a:t>Health Check Mechanism Overview</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A3D59"/>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70000"/>
            </a:blip>
            <a:stretch>
              <a:fillRect l="0" t="-38888" r="0" b="-38888"/>
            </a:stretch>
          </a:blipFill>
        </p:spPr>
      </p:sp>
      <p:sp>
        <p:nvSpPr>
          <p:cNvPr name="TextBox 3" id="3"/>
          <p:cNvSpPr txBox="true"/>
          <p:nvPr/>
        </p:nvSpPr>
        <p:spPr>
          <a:xfrm rot="0">
            <a:off x="1028700" y="942975"/>
            <a:ext cx="16230600" cy="1152525"/>
          </a:xfrm>
          <a:prstGeom prst="rect">
            <a:avLst/>
          </a:prstGeom>
        </p:spPr>
        <p:txBody>
          <a:bodyPr anchor="t" rtlCol="false" tIns="0" lIns="0" bIns="0" rIns="0">
            <a:spAutoFit/>
          </a:bodyPr>
          <a:lstStyle/>
          <a:p>
            <a:pPr algn="ctr" marL="0" indent="0" lvl="0">
              <a:lnSpc>
                <a:spcPts val="8400"/>
              </a:lnSpc>
              <a:spcBef>
                <a:spcPct val="0"/>
              </a:spcBef>
            </a:pPr>
            <a:r>
              <a:rPr lang="en-US" b="true" sz="7000" strike="noStrike" u="none">
                <a:solidFill>
                  <a:srgbClr val="D1D8E0"/>
                </a:solidFill>
                <a:latin typeface="Telegraf Bold"/>
                <a:ea typeface="Telegraf Bold"/>
                <a:cs typeface="Telegraf Bold"/>
                <a:sym typeface="Telegraf Bold"/>
              </a:rPr>
              <a:t>Tier 2 &amp; 3 Architecture</a:t>
            </a:r>
          </a:p>
        </p:txBody>
      </p:sp>
      <p:grpSp>
        <p:nvGrpSpPr>
          <p:cNvPr name="Group 4" id="4"/>
          <p:cNvGrpSpPr/>
          <p:nvPr/>
        </p:nvGrpSpPr>
        <p:grpSpPr>
          <a:xfrm rot="0">
            <a:off x="2331368" y="4094344"/>
            <a:ext cx="1978788" cy="1902681"/>
            <a:chOff x="0" y="0"/>
            <a:chExt cx="2638384" cy="2536908"/>
          </a:xfrm>
        </p:grpSpPr>
        <p:grpSp>
          <p:nvGrpSpPr>
            <p:cNvPr name="Group 5" id="5"/>
            <p:cNvGrpSpPr/>
            <p:nvPr/>
          </p:nvGrpSpPr>
          <p:grpSpPr>
            <a:xfrm rot="0">
              <a:off x="0" y="0"/>
              <a:ext cx="2638384" cy="1268454"/>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D1D8E0"/>
              </a:solidFill>
              <a:ln cap="sq">
                <a:noFill/>
                <a:prstDash val="solid"/>
                <a:miter/>
              </a:ln>
            </p:spPr>
          </p:sp>
          <p:sp>
            <p:nvSpPr>
              <p:cNvPr name="TextBox 7" id="7"/>
              <p:cNvSpPr txBox="true"/>
              <p:nvPr/>
            </p:nvSpPr>
            <p:spPr>
              <a:xfrm>
                <a:off x="0" y="79375"/>
                <a:ext cx="660400" cy="238125"/>
              </a:xfrm>
              <a:prstGeom prst="rect">
                <a:avLst/>
              </a:prstGeom>
            </p:spPr>
            <p:txBody>
              <a:bodyPr anchor="ctr" rtlCol="false" tIns="50099" lIns="50099" bIns="50099" rIns="50099"/>
              <a:lstStyle/>
              <a:p>
                <a:pPr algn="ctr" marL="0" indent="0" lvl="0">
                  <a:lnSpc>
                    <a:spcPts val="2860"/>
                  </a:lnSpc>
                </a:pPr>
              </a:p>
            </p:txBody>
          </p:sp>
        </p:grpSp>
        <p:grpSp>
          <p:nvGrpSpPr>
            <p:cNvPr name="Group 8" id="8"/>
            <p:cNvGrpSpPr/>
            <p:nvPr/>
          </p:nvGrpSpPr>
          <p:grpSpPr>
            <a:xfrm rot="0">
              <a:off x="0" y="1268454"/>
              <a:ext cx="2638384" cy="1268454"/>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2A3D59"/>
              </a:solidFill>
              <a:ln cap="sq">
                <a:noFill/>
                <a:prstDash val="solid"/>
                <a:miter/>
              </a:ln>
            </p:spPr>
          </p:sp>
          <p:sp>
            <p:nvSpPr>
              <p:cNvPr name="TextBox 10" id="10"/>
              <p:cNvSpPr txBox="true"/>
              <p:nvPr/>
            </p:nvSpPr>
            <p:spPr>
              <a:xfrm>
                <a:off x="0" y="79375"/>
                <a:ext cx="660400" cy="238125"/>
              </a:xfrm>
              <a:prstGeom prst="rect">
                <a:avLst/>
              </a:prstGeom>
            </p:spPr>
            <p:txBody>
              <a:bodyPr anchor="ctr" rtlCol="false" tIns="50099" lIns="50099" bIns="50099" rIns="50099"/>
              <a:lstStyle/>
              <a:p>
                <a:pPr algn="ctr" marL="0" indent="0" lvl="0">
                  <a:lnSpc>
                    <a:spcPts val="2860"/>
                  </a:lnSpc>
                </a:pPr>
              </a:p>
            </p:txBody>
          </p:sp>
        </p:grpSp>
      </p:grpSp>
      <p:grpSp>
        <p:nvGrpSpPr>
          <p:cNvPr name="Group 11" id="11"/>
          <p:cNvGrpSpPr/>
          <p:nvPr/>
        </p:nvGrpSpPr>
        <p:grpSpPr>
          <a:xfrm rot="0">
            <a:off x="1028700" y="6972300"/>
            <a:ext cx="4584125" cy="1612900"/>
            <a:chOff x="0" y="0"/>
            <a:chExt cx="6112166" cy="2150533"/>
          </a:xfrm>
        </p:grpSpPr>
        <p:sp>
          <p:nvSpPr>
            <p:cNvPr name="TextBox 12" id="12"/>
            <p:cNvSpPr txBox="true"/>
            <p:nvPr/>
          </p:nvSpPr>
          <p:spPr>
            <a:xfrm rot="0">
              <a:off x="0" y="-76200"/>
              <a:ext cx="6112166" cy="685800"/>
            </a:xfrm>
            <a:prstGeom prst="rect">
              <a:avLst/>
            </a:prstGeom>
          </p:spPr>
          <p:txBody>
            <a:bodyPr anchor="t" rtlCol="false" tIns="0" lIns="0" bIns="0" rIns="0">
              <a:spAutoFit/>
            </a:bodyPr>
            <a:lstStyle/>
            <a:p>
              <a:pPr algn="ctr" marL="0" indent="0" lvl="0">
                <a:lnSpc>
                  <a:spcPts val="3900"/>
                </a:lnSpc>
                <a:spcBef>
                  <a:spcPct val="0"/>
                </a:spcBef>
              </a:pPr>
              <a:r>
                <a:rPr lang="en-US" b="true" sz="3000" strike="noStrike" u="none">
                  <a:solidFill>
                    <a:srgbClr val="D1D8E0"/>
                  </a:solidFill>
                  <a:latin typeface="Telegraf Bold"/>
                  <a:ea typeface="Telegraf Bold"/>
                  <a:cs typeface="Telegraf Bold"/>
                  <a:sym typeface="Telegraf Bold"/>
                </a:rPr>
                <a:t>Load Balancing</a:t>
              </a:r>
            </a:p>
          </p:txBody>
        </p:sp>
        <p:sp>
          <p:nvSpPr>
            <p:cNvPr name="TextBox 13" id="13"/>
            <p:cNvSpPr txBox="true"/>
            <p:nvPr/>
          </p:nvSpPr>
          <p:spPr>
            <a:xfrm rot="0">
              <a:off x="0" y="757343"/>
              <a:ext cx="6112166" cy="1393190"/>
            </a:xfrm>
            <a:prstGeom prst="rect">
              <a:avLst/>
            </a:prstGeom>
          </p:spPr>
          <p:txBody>
            <a:bodyPr anchor="t" rtlCol="false" tIns="0" lIns="0" bIns="0" rIns="0">
              <a:spAutoFit/>
            </a:bodyPr>
            <a:lstStyle/>
            <a:p>
              <a:pPr algn="ctr" marL="0" indent="0" lvl="0">
                <a:lnSpc>
                  <a:spcPts val="2730"/>
                </a:lnSpc>
                <a:spcBef>
                  <a:spcPct val="0"/>
                </a:spcBef>
              </a:pPr>
              <a:r>
                <a:rPr lang="en-US" sz="2100" strike="noStrike" u="none">
                  <a:solidFill>
                    <a:srgbClr val="D1D8E0"/>
                  </a:solidFill>
                  <a:latin typeface="Telegraf"/>
                  <a:ea typeface="Telegraf"/>
                  <a:cs typeface="Telegraf"/>
                  <a:sym typeface="Telegraf"/>
                </a:rPr>
                <a:t>Distributing incoming traffic across multiple servers enhances performance and reliability.</a:t>
              </a:r>
            </a:p>
          </p:txBody>
        </p:sp>
      </p:grpSp>
      <p:grpSp>
        <p:nvGrpSpPr>
          <p:cNvPr name="Group 14" id="14"/>
          <p:cNvGrpSpPr/>
          <p:nvPr/>
        </p:nvGrpSpPr>
        <p:grpSpPr>
          <a:xfrm rot="0">
            <a:off x="6851938" y="6972300"/>
            <a:ext cx="4584125" cy="1612900"/>
            <a:chOff x="0" y="0"/>
            <a:chExt cx="6112166" cy="2150533"/>
          </a:xfrm>
        </p:grpSpPr>
        <p:sp>
          <p:nvSpPr>
            <p:cNvPr name="TextBox 15" id="15"/>
            <p:cNvSpPr txBox="true"/>
            <p:nvPr/>
          </p:nvSpPr>
          <p:spPr>
            <a:xfrm rot="0">
              <a:off x="0" y="-76200"/>
              <a:ext cx="6112166" cy="685800"/>
            </a:xfrm>
            <a:prstGeom prst="rect">
              <a:avLst/>
            </a:prstGeom>
          </p:spPr>
          <p:txBody>
            <a:bodyPr anchor="t" rtlCol="false" tIns="0" lIns="0" bIns="0" rIns="0">
              <a:spAutoFit/>
            </a:bodyPr>
            <a:lstStyle/>
            <a:p>
              <a:pPr algn="ctr" marL="0" indent="0" lvl="0">
                <a:lnSpc>
                  <a:spcPts val="3900"/>
                </a:lnSpc>
                <a:spcBef>
                  <a:spcPct val="0"/>
                </a:spcBef>
              </a:pPr>
              <a:r>
                <a:rPr lang="en-US" b="true" sz="3000" strike="noStrike" u="none">
                  <a:solidFill>
                    <a:srgbClr val="D1D8E0"/>
                  </a:solidFill>
                  <a:latin typeface="Telegraf Bold"/>
                  <a:ea typeface="Telegraf Bold"/>
                  <a:cs typeface="Telegraf Bold"/>
                  <a:sym typeface="Telegraf Bold"/>
                </a:rPr>
                <a:t>Horizontal Scaling</a:t>
              </a:r>
            </a:p>
          </p:txBody>
        </p:sp>
        <p:sp>
          <p:nvSpPr>
            <p:cNvPr name="TextBox 16" id="16"/>
            <p:cNvSpPr txBox="true"/>
            <p:nvPr/>
          </p:nvSpPr>
          <p:spPr>
            <a:xfrm rot="0">
              <a:off x="0" y="757343"/>
              <a:ext cx="6112166" cy="1393190"/>
            </a:xfrm>
            <a:prstGeom prst="rect">
              <a:avLst/>
            </a:prstGeom>
          </p:spPr>
          <p:txBody>
            <a:bodyPr anchor="t" rtlCol="false" tIns="0" lIns="0" bIns="0" rIns="0">
              <a:spAutoFit/>
            </a:bodyPr>
            <a:lstStyle/>
            <a:p>
              <a:pPr algn="ctr" marL="0" indent="0" lvl="0">
                <a:lnSpc>
                  <a:spcPts val="2730"/>
                </a:lnSpc>
                <a:spcBef>
                  <a:spcPct val="0"/>
                </a:spcBef>
              </a:pPr>
              <a:r>
                <a:rPr lang="en-US" sz="2100" strike="noStrike" u="none">
                  <a:solidFill>
                    <a:srgbClr val="D1D8E0"/>
                  </a:solidFill>
                  <a:latin typeface="Telegraf"/>
                  <a:ea typeface="Telegraf"/>
                  <a:cs typeface="Telegraf"/>
                  <a:sym typeface="Telegraf"/>
                </a:rPr>
                <a:t>Adding more web servers allows for increased capacity without downtime or disruptions.</a:t>
              </a:r>
            </a:p>
          </p:txBody>
        </p:sp>
      </p:grpSp>
      <p:grpSp>
        <p:nvGrpSpPr>
          <p:cNvPr name="Group 17" id="17"/>
          <p:cNvGrpSpPr/>
          <p:nvPr/>
        </p:nvGrpSpPr>
        <p:grpSpPr>
          <a:xfrm rot="0">
            <a:off x="12675175" y="6972300"/>
            <a:ext cx="4584125" cy="2108200"/>
            <a:chOff x="0" y="0"/>
            <a:chExt cx="6112166" cy="2810933"/>
          </a:xfrm>
        </p:grpSpPr>
        <p:sp>
          <p:nvSpPr>
            <p:cNvPr name="TextBox 18" id="18"/>
            <p:cNvSpPr txBox="true"/>
            <p:nvPr/>
          </p:nvSpPr>
          <p:spPr>
            <a:xfrm rot="0">
              <a:off x="0" y="-76200"/>
              <a:ext cx="6112166" cy="1346200"/>
            </a:xfrm>
            <a:prstGeom prst="rect">
              <a:avLst/>
            </a:prstGeom>
          </p:spPr>
          <p:txBody>
            <a:bodyPr anchor="t" rtlCol="false" tIns="0" lIns="0" bIns="0" rIns="0">
              <a:spAutoFit/>
            </a:bodyPr>
            <a:lstStyle/>
            <a:p>
              <a:pPr algn="ctr" marL="0" indent="0" lvl="0">
                <a:lnSpc>
                  <a:spcPts val="3900"/>
                </a:lnSpc>
                <a:spcBef>
                  <a:spcPct val="0"/>
                </a:spcBef>
              </a:pPr>
              <a:r>
                <a:rPr lang="en-US" b="true" sz="3000" strike="noStrike" u="none">
                  <a:solidFill>
                    <a:srgbClr val="D1D8E0"/>
                  </a:solidFill>
                  <a:latin typeface="Telegraf Bold"/>
                  <a:ea typeface="Telegraf Bold"/>
                  <a:cs typeface="Telegraf Bold"/>
                  <a:sym typeface="Telegraf Bold"/>
                </a:rPr>
                <a:t>Configuration Management</a:t>
              </a:r>
            </a:p>
          </p:txBody>
        </p:sp>
        <p:sp>
          <p:nvSpPr>
            <p:cNvPr name="TextBox 19" id="19"/>
            <p:cNvSpPr txBox="true"/>
            <p:nvPr/>
          </p:nvSpPr>
          <p:spPr>
            <a:xfrm rot="0">
              <a:off x="0" y="1417743"/>
              <a:ext cx="6112166" cy="1393190"/>
            </a:xfrm>
            <a:prstGeom prst="rect">
              <a:avLst/>
            </a:prstGeom>
          </p:spPr>
          <p:txBody>
            <a:bodyPr anchor="t" rtlCol="false" tIns="0" lIns="0" bIns="0" rIns="0">
              <a:spAutoFit/>
            </a:bodyPr>
            <a:lstStyle/>
            <a:p>
              <a:pPr algn="ctr" marL="0" indent="0" lvl="0">
                <a:lnSpc>
                  <a:spcPts val="2730"/>
                </a:lnSpc>
                <a:spcBef>
                  <a:spcPct val="0"/>
                </a:spcBef>
              </a:pPr>
              <a:r>
                <a:rPr lang="en-US" sz="2100" strike="noStrike" u="none">
                  <a:solidFill>
                    <a:srgbClr val="D1D8E0"/>
                  </a:solidFill>
                  <a:latin typeface="Telegraf"/>
                  <a:ea typeface="Telegraf"/>
                  <a:cs typeface="Telegraf"/>
                  <a:sym typeface="Telegraf"/>
                </a:rPr>
                <a:t>Updating HAProxy configurations is straightforward, ensuring seamless integration of new servers.</a:t>
              </a:r>
            </a:p>
          </p:txBody>
        </p:sp>
      </p:grpSp>
      <p:grpSp>
        <p:nvGrpSpPr>
          <p:cNvPr name="Group 20" id="20"/>
          <p:cNvGrpSpPr/>
          <p:nvPr/>
        </p:nvGrpSpPr>
        <p:grpSpPr>
          <a:xfrm rot="0">
            <a:off x="8267361" y="3517364"/>
            <a:ext cx="1753278" cy="2479661"/>
            <a:chOff x="0" y="0"/>
            <a:chExt cx="2337703" cy="3306215"/>
          </a:xfrm>
        </p:grpSpPr>
        <p:grpSp>
          <p:nvGrpSpPr>
            <p:cNvPr name="Group 21" id="21"/>
            <p:cNvGrpSpPr/>
            <p:nvPr/>
          </p:nvGrpSpPr>
          <p:grpSpPr>
            <a:xfrm rot="0">
              <a:off x="0" y="535498"/>
              <a:ext cx="2337703" cy="2770718"/>
              <a:chOff x="0" y="0"/>
              <a:chExt cx="850713" cy="1008292"/>
            </a:xfrm>
          </p:grpSpPr>
          <p:sp>
            <p:nvSpPr>
              <p:cNvPr name="Freeform 22" id="22"/>
              <p:cNvSpPr/>
              <p:nvPr/>
            </p:nvSpPr>
            <p:spPr>
              <a:xfrm flipH="false" flipV="false" rot="0">
                <a:off x="0" y="0"/>
                <a:ext cx="850713" cy="1008292"/>
              </a:xfrm>
              <a:custGeom>
                <a:avLst/>
                <a:gdLst/>
                <a:ahLst/>
                <a:cxnLst/>
                <a:rect r="r" b="b" t="t" l="l"/>
                <a:pathLst>
                  <a:path h="1008292" w="850713">
                    <a:moveTo>
                      <a:pt x="203200" y="0"/>
                    </a:moveTo>
                    <a:lnTo>
                      <a:pt x="850713" y="0"/>
                    </a:lnTo>
                    <a:lnTo>
                      <a:pt x="647513" y="1008292"/>
                    </a:lnTo>
                    <a:lnTo>
                      <a:pt x="0" y="1008292"/>
                    </a:lnTo>
                    <a:lnTo>
                      <a:pt x="203200" y="0"/>
                    </a:lnTo>
                    <a:close/>
                  </a:path>
                </a:pathLst>
              </a:custGeom>
              <a:solidFill>
                <a:srgbClr val="D1D8E0"/>
              </a:solidFill>
            </p:spPr>
          </p:sp>
          <p:sp>
            <p:nvSpPr>
              <p:cNvPr name="TextBox 23" id="23"/>
              <p:cNvSpPr txBox="true"/>
              <p:nvPr/>
            </p:nvSpPr>
            <p:spPr>
              <a:xfrm>
                <a:off x="101600" y="-76200"/>
                <a:ext cx="647513" cy="1084492"/>
              </a:xfrm>
              <a:prstGeom prst="rect">
                <a:avLst/>
              </a:prstGeom>
            </p:spPr>
            <p:txBody>
              <a:bodyPr anchor="ctr" rtlCol="false" tIns="50800" lIns="50800" bIns="50800" rIns="50800"/>
              <a:lstStyle/>
              <a:p>
                <a:pPr algn="ctr" marL="0" indent="0" lvl="0">
                  <a:lnSpc>
                    <a:spcPts val="3359"/>
                  </a:lnSpc>
                </a:pPr>
              </a:p>
            </p:txBody>
          </p:sp>
        </p:grpSp>
        <p:grpSp>
          <p:nvGrpSpPr>
            <p:cNvPr name="Group 24" id="24"/>
            <p:cNvGrpSpPr/>
            <p:nvPr/>
          </p:nvGrpSpPr>
          <p:grpSpPr>
            <a:xfrm rot="0">
              <a:off x="0" y="0"/>
              <a:ext cx="1070995" cy="107099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A3D59"/>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marL="0" indent="0" lvl="0">
                  <a:lnSpc>
                    <a:spcPts val="2859"/>
                  </a:lnSpc>
                </a:pPr>
              </a:p>
            </p:txBody>
          </p:sp>
        </p:grpSp>
      </p:grpSp>
      <p:grpSp>
        <p:nvGrpSpPr>
          <p:cNvPr name="Group 27" id="27"/>
          <p:cNvGrpSpPr/>
          <p:nvPr/>
        </p:nvGrpSpPr>
        <p:grpSpPr>
          <a:xfrm rot="0">
            <a:off x="14466330" y="3641197"/>
            <a:ext cx="1455556" cy="1455556"/>
            <a:chOff x="0" y="0"/>
            <a:chExt cx="703206" cy="703206"/>
          </a:xfrm>
        </p:grpSpPr>
        <p:sp>
          <p:nvSpPr>
            <p:cNvPr name="Freeform 28" id="28"/>
            <p:cNvSpPr/>
            <p:nvPr/>
          </p:nvSpPr>
          <p:spPr>
            <a:xfrm flipH="false" flipV="false" rot="0">
              <a:off x="0" y="0"/>
              <a:ext cx="703206" cy="703206"/>
            </a:xfrm>
            <a:custGeom>
              <a:avLst/>
              <a:gdLst/>
              <a:ahLst/>
              <a:cxnLst/>
              <a:rect r="r" b="b" t="t" l="l"/>
              <a:pathLst>
                <a:path h="703206" w="703206">
                  <a:moveTo>
                    <a:pt x="0" y="0"/>
                  </a:moveTo>
                  <a:lnTo>
                    <a:pt x="703206" y="0"/>
                  </a:lnTo>
                  <a:lnTo>
                    <a:pt x="703206" y="703206"/>
                  </a:lnTo>
                  <a:lnTo>
                    <a:pt x="0" y="703206"/>
                  </a:lnTo>
                  <a:close/>
                </a:path>
              </a:pathLst>
            </a:custGeom>
            <a:solidFill>
              <a:srgbClr val="2A3D59"/>
            </a:solidFill>
            <a:ln cap="sq">
              <a:noFill/>
              <a:prstDash val="solid"/>
              <a:miter/>
            </a:ln>
          </p:spPr>
        </p:sp>
        <p:sp>
          <p:nvSpPr>
            <p:cNvPr name="TextBox 29" id="29"/>
            <p:cNvSpPr txBox="true"/>
            <p:nvPr/>
          </p:nvSpPr>
          <p:spPr>
            <a:xfrm>
              <a:off x="0" y="-47625"/>
              <a:ext cx="703206" cy="750831"/>
            </a:xfrm>
            <a:prstGeom prst="rect">
              <a:avLst/>
            </a:prstGeom>
          </p:spPr>
          <p:txBody>
            <a:bodyPr anchor="ctr" rtlCol="false" tIns="50800" lIns="50800" bIns="50800" rIns="50800"/>
            <a:lstStyle/>
            <a:p>
              <a:pPr algn="ctr" marL="0" indent="0" lvl="0">
                <a:lnSpc>
                  <a:spcPts val="2859"/>
                </a:lnSpc>
              </a:pPr>
            </a:p>
          </p:txBody>
        </p:sp>
      </p:grpSp>
      <p:sp>
        <p:nvSpPr>
          <p:cNvPr name="Freeform 30" id="30"/>
          <p:cNvSpPr/>
          <p:nvPr/>
        </p:nvSpPr>
        <p:spPr>
          <a:xfrm flipH="false" flipV="false" rot="-5400000">
            <a:off x="14905260" y="4679630"/>
            <a:ext cx="1317395" cy="1317395"/>
          </a:xfrm>
          <a:custGeom>
            <a:avLst/>
            <a:gdLst/>
            <a:ahLst/>
            <a:cxnLst/>
            <a:rect r="r" b="b" t="t" l="l"/>
            <a:pathLst>
              <a:path h="1317395" w="1317395">
                <a:moveTo>
                  <a:pt x="0" y="0"/>
                </a:moveTo>
                <a:lnTo>
                  <a:pt x="1317396" y="0"/>
                </a:lnTo>
                <a:lnTo>
                  <a:pt x="1317396" y="1317395"/>
                </a:lnTo>
                <a:lnTo>
                  <a:pt x="0" y="13173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1" id="31"/>
          <p:cNvGrpSpPr/>
          <p:nvPr/>
        </p:nvGrpSpPr>
        <p:grpSpPr>
          <a:xfrm rot="-10800000">
            <a:off x="13711820" y="5038331"/>
            <a:ext cx="1048073" cy="958694"/>
            <a:chOff x="0" y="0"/>
            <a:chExt cx="6350000" cy="5808472"/>
          </a:xfrm>
        </p:grpSpPr>
        <p:sp>
          <p:nvSpPr>
            <p:cNvPr name="Freeform 32" id="32"/>
            <p:cNvSpPr/>
            <p:nvPr/>
          </p:nvSpPr>
          <p:spPr>
            <a:xfrm flipH="false" flipV="false" rot="0">
              <a:off x="0" y="0"/>
              <a:ext cx="6350000" cy="5808472"/>
            </a:xfrm>
            <a:custGeom>
              <a:avLst/>
              <a:gdLst/>
              <a:ahLst/>
              <a:cxnLst/>
              <a:rect r="r" b="b" t="t" l="l"/>
              <a:pathLst>
                <a:path h="5808472" w="6350000">
                  <a:moveTo>
                    <a:pt x="3445764" y="5808472"/>
                  </a:moveTo>
                  <a:lnTo>
                    <a:pt x="2591689" y="4954397"/>
                  </a:lnTo>
                  <a:lnTo>
                    <a:pt x="4037965" y="3508121"/>
                  </a:lnTo>
                  <a:lnTo>
                    <a:pt x="0" y="3508121"/>
                  </a:lnTo>
                  <a:lnTo>
                    <a:pt x="0" y="2300224"/>
                  </a:lnTo>
                  <a:lnTo>
                    <a:pt x="4037838" y="2300224"/>
                  </a:lnTo>
                  <a:lnTo>
                    <a:pt x="2591689" y="854075"/>
                  </a:lnTo>
                  <a:lnTo>
                    <a:pt x="3445764" y="0"/>
                  </a:lnTo>
                  <a:lnTo>
                    <a:pt x="6350000" y="2904236"/>
                  </a:lnTo>
                  <a:lnTo>
                    <a:pt x="3445764" y="5808472"/>
                  </a:lnTo>
                  <a:close/>
                </a:path>
              </a:pathLst>
            </a:custGeom>
            <a:solidFill>
              <a:srgbClr val="D1D8E0"/>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3247"/>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alphaModFix amt="70000"/>
            </a:blip>
            <a:stretch>
              <a:fillRect l="0" t="-38888" r="0" b="-38888"/>
            </a:stretch>
          </a:blipFill>
        </p:spPr>
      </p:sp>
      <p:grpSp>
        <p:nvGrpSpPr>
          <p:cNvPr name="Group 3" id="3"/>
          <p:cNvGrpSpPr/>
          <p:nvPr/>
        </p:nvGrpSpPr>
        <p:grpSpPr>
          <a:xfrm rot="0">
            <a:off x="1028700" y="1028700"/>
            <a:ext cx="4888382" cy="8229600"/>
            <a:chOff x="0" y="0"/>
            <a:chExt cx="3771900" cy="6350000"/>
          </a:xfrm>
        </p:grpSpPr>
        <p:sp>
          <p:nvSpPr>
            <p:cNvPr name="Freeform 4" id="4"/>
            <p:cNvSpPr/>
            <p:nvPr/>
          </p:nvSpPr>
          <p:spPr>
            <a:xfrm flipH="false" flipV="false" rot="0">
              <a:off x="0" y="0"/>
              <a:ext cx="3771900" cy="6502400"/>
            </a:xfrm>
            <a:custGeom>
              <a:avLst/>
              <a:gdLst/>
              <a:ahLst/>
              <a:cxnLst/>
              <a:rect r="r" b="b" t="t" l="l"/>
              <a:pathLst>
                <a:path h="6502400" w="3771900">
                  <a:moveTo>
                    <a:pt x="0" y="546100"/>
                  </a:moveTo>
                  <a:lnTo>
                    <a:pt x="0" y="3953510"/>
                  </a:lnTo>
                  <a:cubicBezTo>
                    <a:pt x="0" y="4132580"/>
                    <a:pt x="87630" y="4301490"/>
                    <a:pt x="236220" y="4403090"/>
                  </a:cubicBezTo>
                  <a:lnTo>
                    <a:pt x="2914650" y="6252210"/>
                  </a:lnTo>
                  <a:cubicBezTo>
                    <a:pt x="3276600" y="6502400"/>
                    <a:pt x="3771900" y="6243320"/>
                    <a:pt x="3771900" y="5802630"/>
                  </a:cubicBezTo>
                  <a:lnTo>
                    <a:pt x="3771900" y="546100"/>
                  </a:lnTo>
                  <a:cubicBezTo>
                    <a:pt x="3771900" y="243840"/>
                    <a:pt x="3526790" y="0"/>
                    <a:pt x="3225800" y="0"/>
                  </a:cubicBezTo>
                  <a:lnTo>
                    <a:pt x="546100" y="0"/>
                  </a:lnTo>
                  <a:cubicBezTo>
                    <a:pt x="245110" y="0"/>
                    <a:pt x="0" y="245110"/>
                    <a:pt x="0" y="546100"/>
                  </a:cubicBezTo>
                  <a:close/>
                </a:path>
              </a:pathLst>
            </a:custGeom>
            <a:blipFill>
              <a:blip r:embed="rId3"/>
              <a:stretch>
                <a:fillRect l="0" t="-553" r="0" b="-553"/>
              </a:stretch>
            </a:blipFill>
          </p:spPr>
        </p:sp>
      </p:grpSp>
      <p:grpSp>
        <p:nvGrpSpPr>
          <p:cNvPr name="Group 5" id="5"/>
          <p:cNvGrpSpPr/>
          <p:nvPr/>
        </p:nvGrpSpPr>
        <p:grpSpPr>
          <a:xfrm rot="9002735">
            <a:off x="1146302" y="7072426"/>
            <a:ext cx="2208987" cy="1062013"/>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D1D8E0"/>
            </a:solidFill>
            <a:ln cap="sq">
              <a:noFill/>
              <a:prstDash val="solid"/>
              <a:miter/>
            </a:ln>
          </p:spPr>
        </p:sp>
        <p:sp>
          <p:nvSpPr>
            <p:cNvPr name="TextBox 7" id="7"/>
            <p:cNvSpPr txBox="true"/>
            <p:nvPr/>
          </p:nvSpPr>
          <p:spPr>
            <a:xfrm>
              <a:off x="0" y="79375"/>
              <a:ext cx="660400" cy="238125"/>
            </a:xfrm>
            <a:prstGeom prst="rect">
              <a:avLst/>
            </a:prstGeom>
          </p:spPr>
          <p:txBody>
            <a:bodyPr anchor="ctr" rtlCol="false" tIns="116252" lIns="116252" bIns="116252" rIns="116252"/>
            <a:lstStyle/>
            <a:p>
              <a:pPr algn="ctr" marL="0" indent="0" lvl="0">
                <a:lnSpc>
                  <a:spcPts val="2859"/>
                </a:lnSpc>
              </a:pPr>
            </a:p>
          </p:txBody>
        </p:sp>
      </p:grpSp>
      <p:grpSp>
        <p:nvGrpSpPr>
          <p:cNvPr name="Group 8" id="8"/>
          <p:cNvGrpSpPr/>
          <p:nvPr/>
        </p:nvGrpSpPr>
        <p:grpSpPr>
          <a:xfrm rot="0">
            <a:off x="1028700" y="8196287"/>
            <a:ext cx="2208987" cy="1062013"/>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7A8BA6"/>
            </a:solidFill>
            <a:ln cap="sq">
              <a:noFill/>
              <a:prstDash val="solid"/>
              <a:miter/>
            </a:ln>
          </p:spPr>
        </p:sp>
        <p:sp>
          <p:nvSpPr>
            <p:cNvPr name="TextBox 10" id="10"/>
            <p:cNvSpPr txBox="true"/>
            <p:nvPr/>
          </p:nvSpPr>
          <p:spPr>
            <a:xfrm>
              <a:off x="0" y="79375"/>
              <a:ext cx="660400" cy="238125"/>
            </a:xfrm>
            <a:prstGeom prst="rect">
              <a:avLst/>
            </a:prstGeom>
          </p:spPr>
          <p:txBody>
            <a:bodyPr anchor="ctr" rtlCol="false" tIns="116252" lIns="116252" bIns="116252" rIns="116252"/>
            <a:lstStyle/>
            <a:p>
              <a:pPr algn="ctr" marL="0" indent="0" lvl="0">
                <a:lnSpc>
                  <a:spcPts val="2859"/>
                </a:lnSpc>
              </a:pPr>
            </a:p>
          </p:txBody>
        </p:sp>
      </p:grpSp>
      <p:grpSp>
        <p:nvGrpSpPr>
          <p:cNvPr name="Group 11" id="11"/>
          <p:cNvGrpSpPr/>
          <p:nvPr/>
        </p:nvGrpSpPr>
        <p:grpSpPr>
          <a:xfrm rot="0">
            <a:off x="8331940" y="1811066"/>
            <a:ext cx="8263789" cy="5799068"/>
            <a:chOff x="0" y="0"/>
            <a:chExt cx="11018385" cy="7732091"/>
          </a:xfrm>
        </p:grpSpPr>
        <p:sp>
          <p:nvSpPr>
            <p:cNvPr name="TextBox 12" id="12"/>
            <p:cNvSpPr txBox="true"/>
            <p:nvPr/>
          </p:nvSpPr>
          <p:spPr>
            <a:xfrm rot="0">
              <a:off x="0" y="5424502"/>
              <a:ext cx="11018385" cy="2307590"/>
            </a:xfrm>
            <a:prstGeom prst="rect">
              <a:avLst/>
            </a:prstGeom>
          </p:spPr>
          <p:txBody>
            <a:bodyPr anchor="t" rtlCol="false" tIns="0" lIns="0" bIns="0" rIns="0">
              <a:spAutoFit/>
            </a:bodyPr>
            <a:lstStyle/>
            <a:p>
              <a:pPr algn="l" marL="0" indent="0" lvl="0">
                <a:lnSpc>
                  <a:spcPts val="2730"/>
                </a:lnSpc>
              </a:pPr>
              <a:r>
                <a:rPr lang="en-US" sz="2100">
                  <a:solidFill>
                    <a:srgbClr val="D1D8E0"/>
                  </a:solidFill>
                  <a:latin typeface="Telegraf"/>
                  <a:ea typeface="Telegraf"/>
                  <a:cs typeface="Telegraf"/>
                  <a:sym typeface="Telegraf"/>
                </a:rPr>
                <a:t>The Roundrobin balance algorithm in HAProxy efficiently distributes incoming traffic across multiple backend servers. This method ensures that each server receives equal load, optimizing performance and preventing any single server from becoming overwhelmed during peak usage times.</a:t>
              </a:r>
            </a:p>
          </p:txBody>
        </p:sp>
        <p:sp>
          <p:nvSpPr>
            <p:cNvPr name="TextBox 13" id="13"/>
            <p:cNvSpPr txBox="true"/>
            <p:nvPr/>
          </p:nvSpPr>
          <p:spPr>
            <a:xfrm rot="0">
              <a:off x="0" y="3439651"/>
              <a:ext cx="11018385" cy="1540933"/>
            </a:xfrm>
            <a:prstGeom prst="rect">
              <a:avLst/>
            </a:prstGeom>
          </p:spPr>
          <p:txBody>
            <a:bodyPr anchor="t" rtlCol="false" tIns="0" lIns="0" bIns="0" rIns="0">
              <a:spAutoFit/>
            </a:bodyPr>
            <a:lstStyle/>
            <a:p>
              <a:pPr algn="l" marL="0" indent="0" lvl="0">
                <a:lnSpc>
                  <a:spcPts val="4550"/>
                </a:lnSpc>
              </a:pPr>
              <a:r>
                <a:rPr lang="en-US" b="true" sz="3500">
                  <a:solidFill>
                    <a:srgbClr val="D1D8E0"/>
                  </a:solidFill>
                  <a:latin typeface="Telegraf Bold"/>
                  <a:ea typeface="Telegraf Bold"/>
                  <a:cs typeface="Telegraf Bold"/>
                  <a:sym typeface="Telegraf Bold"/>
                </a:rPr>
                <a:t>Understanding the Roundrobin Balance Algorithm</a:t>
              </a:r>
            </a:p>
          </p:txBody>
        </p:sp>
        <p:sp>
          <p:nvSpPr>
            <p:cNvPr name="TextBox 14" id="14"/>
            <p:cNvSpPr txBox="true"/>
            <p:nvPr/>
          </p:nvSpPr>
          <p:spPr>
            <a:xfrm rot="0">
              <a:off x="0" y="-76200"/>
              <a:ext cx="10554262" cy="2895600"/>
            </a:xfrm>
            <a:prstGeom prst="rect">
              <a:avLst/>
            </a:prstGeom>
          </p:spPr>
          <p:txBody>
            <a:bodyPr anchor="t" rtlCol="false" tIns="0" lIns="0" bIns="0" rIns="0">
              <a:spAutoFit/>
            </a:bodyPr>
            <a:lstStyle/>
            <a:p>
              <a:pPr algn="l" marL="0" indent="0" lvl="0">
                <a:lnSpc>
                  <a:spcPts val="8399"/>
                </a:lnSpc>
              </a:pPr>
              <a:r>
                <a:rPr lang="en-US" b="true" sz="6999">
                  <a:solidFill>
                    <a:srgbClr val="D1D8E0"/>
                  </a:solidFill>
                  <a:latin typeface="Telegraf Bold"/>
                  <a:ea typeface="Telegraf Bold"/>
                  <a:cs typeface="Telegraf Bold"/>
                  <a:sym typeface="Telegraf Bold"/>
                </a:rPr>
                <a:t>haproxy.cfg Snippet Overview</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Bài thuyết trình - Xây dựng hệ thống web bền bỉ và mở rộng </dc:description>
  <dc:identifier>DAG1mokqRzA</dc:identifier>
  <dcterms:modified xsi:type="dcterms:W3CDTF">2011-08-01T06:04:30Z</dcterms:modified>
  <cp:revision>1</cp:revision>
  <dc:title>Bài thuyết trình - Xây dựng hệ thống web bền bỉ và mở rộng </dc:title>
</cp:coreProperties>
</file>