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Light Bold" charset="1" panose="02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Atkinson Hyperlegible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769" y="-1364941"/>
            <a:ext cx="18394869" cy="13723083"/>
          </a:xfrm>
          <a:custGeom>
            <a:avLst/>
            <a:gdLst/>
            <a:ahLst/>
            <a:cxnLst/>
            <a:rect r="r" b="b" t="t" l="l"/>
            <a:pathLst>
              <a:path h="13723083" w="18394869">
                <a:moveTo>
                  <a:pt x="0" y="0"/>
                </a:moveTo>
                <a:lnTo>
                  <a:pt x="18394869" y="0"/>
                </a:lnTo>
                <a:lnTo>
                  <a:pt x="18394869" y="13723083"/>
                </a:lnTo>
                <a:lnTo>
                  <a:pt x="0" y="1372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92" r="-1636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4997" y="3517367"/>
            <a:ext cx="11144346" cy="5232331"/>
          </a:xfrm>
          <a:custGeom>
            <a:avLst/>
            <a:gdLst/>
            <a:ahLst/>
            <a:cxnLst/>
            <a:rect r="r" b="b" t="t" l="l"/>
            <a:pathLst>
              <a:path h="5232331" w="11144346">
                <a:moveTo>
                  <a:pt x="0" y="0"/>
                </a:moveTo>
                <a:lnTo>
                  <a:pt x="11144347" y="0"/>
                </a:lnTo>
                <a:lnTo>
                  <a:pt x="11144347" y="5232331"/>
                </a:lnTo>
                <a:lnTo>
                  <a:pt x="0" y="523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235" r="0" b="-13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98718" y="7825844"/>
            <a:ext cx="8870769" cy="51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Light Bold"/>
              </a:rPr>
              <a:t>Professor Yanis Petros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35890" y="-101207"/>
            <a:ext cx="9052682" cy="325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04"/>
              </a:lnSpc>
            </a:pPr>
            <a:r>
              <a:rPr lang="en-US" sz="7574">
                <a:solidFill>
                  <a:srgbClr val="2E2E2E"/>
                </a:solidFill>
                <a:latin typeface="Poppins Light Bold"/>
              </a:rPr>
              <a:t>Election 2024</a:t>
            </a:r>
          </a:p>
          <a:p>
            <a:pPr algn="ctr">
              <a:lnSpc>
                <a:spcPts val="10604"/>
              </a:lnSpc>
            </a:pPr>
            <a:r>
              <a:rPr lang="en-US" sz="7574">
                <a:solidFill>
                  <a:srgbClr val="2E2E2E"/>
                </a:solidFill>
                <a:latin typeface="Poppins Light Bold"/>
              </a:rPr>
              <a:t>DATA ANALYSIS</a:t>
            </a:r>
          </a:p>
          <a:p>
            <a:pPr algn="ctr">
              <a:lnSpc>
                <a:spcPts val="453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</a:rPr>
                <a:t>10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98516" y="1028700"/>
            <a:ext cx="12283097" cy="6503922"/>
          </a:xfrm>
          <a:custGeom>
            <a:avLst/>
            <a:gdLst/>
            <a:ahLst/>
            <a:cxnLst/>
            <a:rect r="r" b="b" t="t" l="l"/>
            <a:pathLst>
              <a:path h="6503922" w="12283097">
                <a:moveTo>
                  <a:pt x="0" y="0"/>
                </a:moveTo>
                <a:lnTo>
                  <a:pt x="12283097" y="0"/>
                </a:lnTo>
                <a:lnTo>
                  <a:pt x="12283097" y="6503922"/>
                </a:lnTo>
                <a:lnTo>
                  <a:pt x="0" y="6503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1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603857" y="225720"/>
            <a:ext cx="19566659" cy="63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455">
                <a:solidFill>
                  <a:srgbClr val="000000"/>
                </a:solidFill>
                <a:latin typeface="Open Sauce Bold"/>
              </a:rPr>
              <a:t>PARTY DISTRIBUTION IN UP ACCORDING TO CONSITUENCY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216302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It is the representation of UP as bases on its constituency, here we can see that Samajwadi party is having a good hold.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6203" y="1336131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7" y="0"/>
                </a:lnTo>
                <a:lnTo>
                  <a:pt x="12283097" y="6905947"/>
                </a:lnTo>
                <a:lnTo>
                  <a:pt x="0" y="690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732" y="254073"/>
            <a:ext cx="19333867" cy="57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2"/>
              </a:lnSpc>
            </a:pPr>
            <a:r>
              <a:rPr lang="en-US" sz="4404" u="sng">
                <a:solidFill>
                  <a:srgbClr val="000000"/>
                </a:solidFill>
                <a:latin typeface="Open Sauce Bold"/>
              </a:rPr>
              <a:t>PARTY DISTRIBUTION IN MP ACCORDING TO CONSTITUENCY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384169"/>
            <a:ext cx="4098882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This is the representation of Madhya Pradesh’s constituency wise.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Here we can see that in Indore there is only BJP as it was because the many voters has voted to NOTA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9882" y="2068903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8" y="0"/>
                </a:lnTo>
                <a:lnTo>
                  <a:pt x="12283098" y="6905947"/>
                </a:lnTo>
                <a:lnTo>
                  <a:pt x="0" y="690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2273" y="265797"/>
            <a:ext cx="10749450" cy="82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6"/>
              </a:lnSpc>
            </a:pPr>
            <a:r>
              <a:rPr lang="en-US" sz="6104">
                <a:solidFill>
                  <a:srgbClr val="000000"/>
                </a:solidFill>
                <a:latin typeface="Open Sauce Bold"/>
              </a:rPr>
              <a:t>ALL IN ONE DASHBOARD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0234" y="1791407"/>
            <a:ext cx="692753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01685" y="4639976"/>
            <a:ext cx="9368377" cy="277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Canva Sans"/>
              </a:rPr>
              <a:t>ARYAN KUMAR</a:t>
            </a:r>
          </a:p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Canva Sans"/>
              </a:rPr>
              <a:t>RA2111026010192</a:t>
            </a:r>
          </a:p>
          <a:p>
            <a:pPr algn="l">
              <a:lnSpc>
                <a:spcPts val="741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7817" y="0"/>
            <a:ext cx="3615339" cy="11101557"/>
            <a:chOff x="0" y="0"/>
            <a:chExt cx="952188" cy="2923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88" cy="2923867"/>
            </a:xfrm>
            <a:custGeom>
              <a:avLst/>
              <a:gdLst/>
              <a:ahLst/>
              <a:cxnLst/>
              <a:rect r="r" b="b" t="t" l="l"/>
              <a:pathLst>
                <a:path h="2923867" w="952188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13674" y="1571023"/>
            <a:ext cx="12283097" cy="6574868"/>
          </a:xfrm>
          <a:custGeom>
            <a:avLst/>
            <a:gdLst/>
            <a:ahLst/>
            <a:cxnLst/>
            <a:rect r="r" b="b" t="t" l="l"/>
            <a:pathLst>
              <a:path h="6574868" w="12283097">
                <a:moveTo>
                  <a:pt x="0" y="0"/>
                </a:moveTo>
                <a:lnTo>
                  <a:pt x="12283097" y="0"/>
                </a:lnTo>
                <a:lnTo>
                  <a:pt x="12283097" y="6574868"/>
                </a:lnTo>
                <a:lnTo>
                  <a:pt x="0" y="657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0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35147" y="-76200"/>
            <a:ext cx="7119883" cy="164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4779">
                <a:solidFill>
                  <a:srgbClr val="000000"/>
                </a:solidFill>
                <a:latin typeface="Canva Sans Bold"/>
              </a:rPr>
              <a:t>HIGHEST VOTES OF TOP 10 PARTY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2187" y="8050641"/>
            <a:ext cx="17726071" cy="165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6"/>
              </a:lnSpc>
            </a:pPr>
            <a:r>
              <a:rPr lang="en-US" sz="4719">
                <a:solidFill>
                  <a:srgbClr val="000000"/>
                </a:solidFill>
                <a:latin typeface="Canva Sans"/>
              </a:rPr>
              <a:t>This is the distribution of the votes to each party in descending order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2006" y="0"/>
            <a:ext cx="14283988" cy="1397672"/>
            <a:chOff x="0" y="0"/>
            <a:chExt cx="2880239" cy="2818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80239" cy="281828"/>
            </a:xfrm>
            <a:custGeom>
              <a:avLst/>
              <a:gdLst/>
              <a:ahLst/>
              <a:cxnLst/>
              <a:rect r="r" b="b" t="t" l="l"/>
              <a:pathLst>
                <a:path h="281828" w="2880239">
                  <a:moveTo>
                    <a:pt x="0" y="0"/>
                  </a:moveTo>
                  <a:lnTo>
                    <a:pt x="2880239" y="0"/>
                  </a:lnTo>
                  <a:lnTo>
                    <a:pt x="2880239" y="281828"/>
                  </a:lnTo>
                  <a:lnTo>
                    <a:pt x="0" y="281828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880239" cy="377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>
                  <a:solidFill>
                    <a:srgbClr val="000000"/>
                  </a:solidFill>
                  <a:latin typeface="Open Sauce"/>
                </a:rPr>
                <a:t>HIGHEST VOTES OF TOP 10 CANDIDATES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598766">
            <a:off x="-87084" y="7342281"/>
            <a:ext cx="3287560" cy="3197899"/>
          </a:xfrm>
          <a:custGeom>
            <a:avLst/>
            <a:gdLst/>
            <a:ahLst/>
            <a:cxnLst/>
            <a:rect r="r" b="b" t="t" l="l"/>
            <a:pathLst>
              <a:path h="3197899" w="3287560">
                <a:moveTo>
                  <a:pt x="0" y="0"/>
                </a:moveTo>
                <a:lnTo>
                  <a:pt x="3287561" y="0"/>
                </a:lnTo>
                <a:lnTo>
                  <a:pt x="3287561" y="3197900"/>
                </a:lnTo>
                <a:lnTo>
                  <a:pt x="0" y="319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4552">
            <a:off x="16076529" y="3464529"/>
            <a:ext cx="3784566" cy="3357942"/>
          </a:xfrm>
          <a:custGeom>
            <a:avLst/>
            <a:gdLst/>
            <a:ahLst/>
            <a:cxnLst/>
            <a:rect r="r" b="b" t="t" l="l"/>
            <a:pathLst>
              <a:path h="3357942" w="3784566">
                <a:moveTo>
                  <a:pt x="0" y="0"/>
                </a:moveTo>
                <a:lnTo>
                  <a:pt x="3784566" y="0"/>
                </a:lnTo>
                <a:lnTo>
                  <a:pt x="3784566" y="3357942"/>
                </a:lnTo>
                <a:lnTo>
                  <a:pt x="0" y="33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uce"/>
                </a:rPr>
                <a:t>03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002451" y="1690526"/>
            <a:ext cx="12283097" cy="6432977"/>
          </a:xfrm>
          <a:custGeom>
            <a:avLst/>
            <a:gdLst/>
            <a:ahLst/>
            <a:cxnLst/>
            <a:rect r="r" b="b" t="t" l="l"/>
            <a:pathLst>
              <a:path h="6432977" w="12283097">
                <a:moveTo>
                  <a:pt x="0" y="0"/>
                </a:moveTo>
                <a:lnTo>
                  <a:pt x="12283098" y="0"/>
                </a:lnTo>
                <a:lnTo>
                  <a:pt x="12283098" y="6432977"/>
                </a:lnTo>
                <a:lnTo>
                  <a:pt x="0" y="6432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735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51640" y="8934767"/>
            <a:ext cx="1302525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is the distribution of the votes to each candidate in descending order.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62165" y="-315444"/>
            <a:ext cx="3615339" cy="11101557"/>
            <a:chOff x="0" y="0"/>
            <a:chExt cx="952188" cy="2923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88" cy="2923867"/>
            </a:xfrm>
            <a:custGeom>
              <a:avLst/>
              <a:gdLst/>
              <a:ahLst/>
              <a:cxnLst/>
              <a:rect r="r" b="b" t="t" l="l"/>
              <a:pathLst>
                <a:path h="2923867" w="952188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93795" y="3492803"/>
            <a:ext cx="5448065" cy="6282344"/>
          </a:xfrm>
          <a:custGeom>
            <a:avLst/>
            <a:gdLst/>
            <a:ahLst/>
            <a:cxnLst/>
            <a:rect r="r" b="b" t="t" l="l"/>
            <a:pathLst>
              <a:path h="6282344" w="5448065">
                <a:moveTo>
                  <a:pt x="0" y="0"/>
                </a:moveTo>
                <a:lnTo>
                  <a:pt x="5448065" y="0"/>
                </a:lnTo>
                <a:lnTo>
                  <a:pt x="5448065" y="6282344"/>
                </a:lnTo>
                <a:lnTo>
                  <a:pt x="0" y="628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9882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</a:rPr>
                <a:t>04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72971" y="3181001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7" y="0"/>
                </a:lnTo>
                <a:lnTo>
                  <a:pt x="12283097" y="6905947"/>
                </a:lnTo>
                <a:lnTo>
                  <a:pt x="0" y="690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68566" y="382235"/>
            <a:ext cx="1632226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7067">
                <a:solidFill>
                  <a:srgbClr val="000000"/>
                </a:solidFill>
                <a:latin typeface="Open Sauce Bold"/>
              </a:rPr>
              <a:t>EVM VOTES VS POSTAL VOTES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5596" y="1657907"/>
            <a:ext cx="11987502" cy="141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</a:rPr>
              <a:t>This is the comparison of EVM votes and the Postal votes ,as the areas where voting booths cannot be installed will undergo the postal votes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7817" y="0"/>
            <a:ext cx="3615339" cy="11101557"/>
            <a:chOff x="0" y="0"/>
            <a:chExt cx="952188" cy="2923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88" cy="2923867"/>
            </a:xfrm>
            <a:custGeom>
              <a:avLst/>
              <a:gdLst/>
              <a:ahLst/>
              <a:cxnLst/>
              <a:rect r="r" b="b" t="t" l="l"/>
              <a:pathLst>
                <a:path h="2923867" w="952188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</a:rPr>
                <a:t>05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7521" y="2330722"/>
            <a:ext cx="9225698" cy="6440114"/>
          </a:xfrm>
          <a:custGeom>
            <a:avLst/>
            <a:gdLst/>
            <a:ahLst/>
            <a:cxnLst/>
            <a:rect r="r" b="b" t="t" l="l"/>
            <a:pathLst>
              <a:path h="6440114" w="9225698">
                <a:moveTo>
                  <a:pt x="0" y="0"/>
                </a:moveTo>
                <a:lnTo>
                  <a:pt x="9225698" y="0"/>
                </a:lnTo>
                <a:lnTo>
                  <a:pt x="9225698" y="6440113"/>
                </a:lnTo>
                <a:lnTo>
                  <a:pt x="0" y="6440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92" r="0" b="-209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55471" y="145769"/>
            <a:ext cx="13748677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60"/>
              </a:lnSpc>
            </a:pPr>
            <a:r>
              <a:rPr lang="en-US" sz="9466">
                <a:solidFill>
                  <a:srgbClr val="000000"/>
                </a:solidFill>
                <a:latin typeface="Open Sauce Bold"/>
              </a:rPr>
              <a:t>EVM VOTES DENSITY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21021" y="3151090"/>
            <a:ext cx="8115300" cy="281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>
                <a:solidFill>
                  <a:srgbClr val="000000"/>
                </a:solidFill>
                <a:latin typeface="Atkinson Hyperlegible"/>
              </a:rPr>
              <a:t>The density at which the EVM votes are given according to the states are represented here the darker region represents the dense, the lighter area represents the sparse</a:t>
            </a:r>
          </a:p>
          <a:p>
            <a:pPr algn="l">
              <a:lnSpc>
                <a:spcPts val="37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8071">
            <a:off x="-4776963" y="9084819"/>
            <a:ext cx="14386724" cy="2801803"/>
            <a:chOff x="0" y="0"/>
            <a:chExt cx="3789096" cy="737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89096" cy="737923"/>
            </a:xfrm>
            <a:custGeom>
              <a:avLst/>
              <a:gdLst/>
              <a:ahLst/>
              <a:cxnLst/>
              <a:rect r="r" b="b" t="t" l="l"/>
              <a:pathLst>
                <a:path h="737923" w="3789096">
                  <a:moveTo>
                    <a:pt x="0" y="0"/>
                  </a:moveTo>
                  <a:lnTo>
                    <a:pt x="3789096" y="0"/>
                  </a:lnTo>
                  <a:lnTo>
                    <a:pt x="3789096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89096" cy="776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</a:rPr>
                <a:t>06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1325" y="3134529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7" y="0"/>
                </a:lnTo>
                <a:lnTo>
                  <a:pt x="12283097" y="6905948"/>
                </a:lnTo>
                <a:lnTo>
                  <a:pt x="0" y="6905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16399" y="257979"/>
            <a:ext cx="1398099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0"/>
              </a:lnSpc>
            </a:pPr>
            <a:r>
              <a:rPr lang="en-US" sz="7867">
                <a:solidFill>
                  <a:srgbClr val="000000"/>
                </a:solidFill>
                <a:latin typeface="Open Sauce Bold"/>
              </a:rPr>
              <a:t>POSTAL VOTES DENSITY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5528" y="1669066"/>
            <a:ext cx="18428413" cy="194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3509">
                <a:solidFill>
                  <a:srgbClr val="000000"/>
                </a:solidFill>
                <a:latin typeface="Open Sauce"/>
              </a:rPr>
              <a:t>The density at which the Postal votes are given according to the states are represented here the darker region represents the dense, the lighter area represents the sparse</a:t>
            </a:r>
          </a:p>
          <a:p>
            <a:pPr algn="l">
              <a:lnSpc>
                <a:spcPts val="38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1540" y="9538856"/>
            <a:ext cx="19343209" cy="2801803"/>
            <a:chOff x="0" y="0"/>
            <a:chExt cx="5094508" cy="737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4508" cy="737923"/>
            </a:xfrm>
            <a:custGeom>
              <a:avLst/>
              <a:gdLst/>
              <a:ahLst/>
              <a:cxnLst/>
              <a:rect r="r" b="b" t="t" l="l"/>
              <a:pathLst>
                <a:path h="737923" w="5094508">
                  <a:moveTo>
                    <a:pt x="0" y="0"/>
                  </a:moveTo>
                  <a:lnTo>
                    <a:pt x="5094508" y="0"/>
                  </a:lnTo>
                  <a:lnTo>
                    <a:pt x="5094508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4508" cy="776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</a:rPr>
                <a:t>07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18669" y="1541988"/>
            <a:ext cx="12566880" cy="7054486"/>
          </a:xfrm>
          <a:custGeom>
            <a:avLst/>
            <a:gdLst/>
            <a:ahLst/>
            <a:cxnLst/>
            <a:rect r="r" b="b" t="t" l="l"/>
            <a:pathLst>
              <a:path h="7054486" w="12566880">
                <a:moveTo>
                  <a:pt x="0" y="0"/>
                </a:moveTo>
                <a:lnTo>
                  <a:pt x="12566880" y="0"/>
                </a:lnTo>
                <a:lnTo>
                  <a:pt x="12566880" y="7054486"/>
                </a:lnTo>
                <a:lnTo>
                  <a:pt x="0" y="705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48" r="-1683" b="-29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422500" y="171371"/>
            <a:ext cx="191330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7275">
                <a:solidFill>
                  <a:srgbClr val="000000"/>
                </a:solidFill>
                <a:latin typeface="Open Sauce Bold"/>
              </a:rPr>
              <a:t>BJP TOTAL VOTES IN EACH STATE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1081" y="0"/>
            <a:ext cx="1669737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0"/>
              </a:lnSpc>
            </a:pPr>
            <a:r>
              <a:rPr lang="en-US" sz="6867">
                <a:solidFill>
                  <a:srgbClr val="000000"/>
                </a:solidFill>
                <a:latin typeface="Open Sauce Bold"/>
              </a:rPr>
              <a:t>INC’S TOTAL VOTES IN EACH STATES</a:t>
            </a:r>
          </a:p>
        </p:txBody>
      </p:sp>
      <p:grpSp>
        <p:nvGrpSpPr>
          <p:cNvPr name="Group 3" id="3"/>
          <p:cNvGrpSpPr/>
          <p:nvPr/>
        </p:nvGrpSpPr>
        <p:grpSpPr>
          <a:xfrm rot="-851630">
            <a:off x="9050060" y="8919279"/>
            <a:ext cx="14386724" cy="2577142"/>
            <a:chOff x="0" y="0"/>
            <a:chExt cx="3789096" cy="6787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9096" cy="678753"/>
            </a:xfrm>
            <a:custGeom>
              <a:avLst/>
              <a:gdLst/>
              <a:ahLst/>
              <a:cxnLst/>
              <a:rect r="r" b="b" t="t" l="l"/>
              <a:pathLst>
                <a:path h="678753" w="3789096">
                  <a:moveTo>
                    <a:pt x="0" y="0"/>
                  </a:moveTo>
                  <a:lnTo>
                    <a:pt x="3789096" y="0"/>
                  </a:lnTo>
                  <a:lnTo>
                    <a:pt x="3789096" y="678753"/>
                  </a:lnTo>
                  <a:lnTo>
                    <a:pt x="0" y="678753"/>
                  </a:ln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89096" cy="716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41132" y="2153937"/>
            <a:ext cx="5004580" cy="6616632"/>
          </a:xfrm>
          <a:custGeom>
            <a:avLst/>
            <a:gdLst/>
            <a:ahLst/>
            <a:cxnLst/>
            <a:rect r="r" b="b" t="t" l="l"/>
            <a:pathLst>
              <a:path h="6616632" w="5004580">
                <a:moveTo>
                  <a:pt x="0" y="0"/>
                </a:moveTo>
                <a:lnTo>
                  <a:pt x="5004580" y="0"/>
                </a:lnTo>
                <a:lnTo>
                  <a:pt x="5004580" y="6616632"/>
                </a:lnTo>
                <a:lnTo>
                  <a:pt x="0" y="661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-2568298" y="9267825"/>
            <a:ext cx="1204160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-10800000">
            <a:off x="9191520" y="9073857"/>
            <a:ext cx="368886" cy="36888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uce"/>
                </a:rPr>
                <a:t>08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4628" y="1603067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7" y="0"/>
                </a:lnTo>
                <a:lnTo>
                  <a:pt x="12283097" y="6905948"/>
                </a:lnTo>
                <a:lnTo>
                  <a:pt x="0" y="690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773" y="194674"/>
            <a:ext cx="17061527" cy="1668053"/>
            <a:chOff x="0" y="0"/>
            <a:chExt cx="2882654" cy="2818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82654" cy="281828"/>
            </a:xfrm>
            <a:custGeom>
              <a:avLst/>
              <a:gdLst/>
              <a:ahLst/>
              <a:cxnLst/>
              <a:rect r="r" b="b" t="t" l="l"/>
              <a:pathLst>
                <a:path h="281828" w="2882654">
                  <a:moveTo>
                    <a:pt x="0" y="0"/>
                  </a:moveTo>
                  <a:lnTo>
                    <a:pt x="2882654" y="0"/>
                  </a:lnTo>
                  <a:lnTo>
                    <a:pt x="2882654" y="281828"/>
                  </a:lnTo>
                  <a:lnTo>
                    <a:pt x="0" y="281828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82654" cy="319928"/>
            </a:xfrm>
            <a:prstGeom prst="rect">
              <a:avLst/>
            </a:prstGeom>
          </p:spPr>
          <p:txBody>
            <a:bodyPr anchor="ctr" rtlCol="false" tIns="60627" lIns="60627" bIns="60627" rIns="60627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90834" y="9139909"/>
            <a:ext cx="635238" cy="6352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uce"/>
                </a:rPr>
                <a:t>09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02451" y="2869199"/>
            <a:ext cx="12283097" cy="6905947"/>
          </a:xfrm>
          <a:custGeom>
            <a:avLst/>
            <a:gdLst/>
            <a:ahLst/>
            <a:cxnLst/>
            <a:rect r="r" b="b" t="t" l="l"/>
            <a:pathLst>
              <a:path h="6905947" w="12283097">
                <a:moveTo>
                  <a:pt x="0" y="0"/>
                </a:moveTo>
                <a:lnTo>
                  <a:pt x="12283098" y="0"/>
                </a:lnTo>
                <a:lnTo>
                  <a:pt x="12283098" y="6905948"/>
                </a:lnTo>
                <a:lnTo>
                  <a:pt x="0" y="6905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50226" y="537769"/>
            <a:ext cx="1498754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7999">
                <a:solidFill>
                  <a:srgbClr val="000000"/>
                </a:solidFill>
                <a:latin typeface="Open Sauce Bold"/>
              </a:rPr>
              <a:t>PARTY DISTRIBUTION IN 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DAGJo2GMnB0</dc:identifier>
  <dcterms:modified xsi:type="dcterms:W3CDTF">2011-08-01T06:04:30Z</dcterms:modified>
  <cp:revision>1</cp:revision>
  <dc:title>Election</dc:title>
</cp:coreProperties>
</file>