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06" r:id="rId5"/>
    <p:sldId id="317" r:id="rId6"/>
    <p:sldId id="312" r:id="rId7"/>
    <p:sldId id="318" r:id="rId8"/>
    <p:sldId id="319" r:id="rId9"/>
    <p:sldId id="320" r:id="rId10"/>
    <p:sldId id="321" r:id="rId11"/>
    <p:sldId id="322" r:id="rId12"/>
    <p:sldId id="323" r:id="rId13"/>
    <p:sldId id="324" r:id="rId14"/>
    <p:sldId id="325" r:id="rId15"/>
    <p:sldId id="326" r:id="rId16"/>
    <p:sldId id="327" r:id="rId17"/>
    <p:sldId id="328" r:id="rId18"/>
    <p:sldId id="331" r:id="rId19"/>
    <p:sldId id="329" r:id="rId20"/>
    <p:sldId id="330"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104" d="100"/>
          <a:sy n="104" d="100"/>
        </p:scale>
        <p:origin x="144" y="2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1/16/2023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a:t>
            </a:fld>
            <a:endParaRPr lang="en-US" dirty="0"/>
          </a:p>
        </p:txBody>
      </p:sp>
      <p:sp>
        <p:nvSpPr>
          <p:cNvPr id="10" name="TextBox 9">
            <a:extLst>
              <a:ext uri="{FF2B5EF4-FFF2-40B4-BE49-F238E27FC236}">
                <a16:creationId xmlns:a16="http://schemas.microsoft.com/office/drawing/2014/main" id="{0D0B8D46-2FAE-DC34-887E-31E4D8B2CB4F}"/>
              </a:ext>
            </a:extLst>
          </p:cNvPr>
          <p:cNvSpPr txBox="1"/>
          <p:nvPr/>
        </p:nvSpPr>
        <p:spPr>
          <a:xfrm>
            <a:off x="3654724" y="1945151"/>
            <a:ext cx="4882551"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BÁO CÁO THỰC TẬP</a:t>
            </a:r>
          </a:p>
        </p:txBody>
      </p:sp>
      <p:sp>
        <p:nvSpPr>
          <p:cNvPr id="11" name="TextBox 10">
            <a:extLst>
              <a:ext uri="{FF2B5EF4-FFF2-40B4-BE49-F238E27FC236}">
                <a16:creationId xmlns:a16="http://schemas.microsoft.com/office/drawing/2014/main" id="{A1033D9D-349F-2CA8-2EC5-A878FB2167D6}"/>
              </a:ext>
            </a:extLst>
          </p:cNvPr>
          <p:cNvSpPr txBox="1"/>
          <p:nvPr/>
        </p:nvSpPr>
        <p:spPr>
          <a:xfrm>
            <a:off x="4132051" y="2953640"/>
            <a:ext cx="423919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Lý Thị Dung</a:t>
            </a:r>
          </a:p>
        </p:txBody>
      </p:sp>
    </p:spTree>
    <p:extLst>
      <p:ext uri="{BB962C8B-B14F-4D97-AF65-F5344CB8AC3E}">
        <p14:creationId xmlns:p14="http://schemas.microsoft.com/office/powerpoint/2010/main" val="173299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382149" y="181154"/>
            <a:ext cx="11427412" cy="6119945"/>
          </a:xfrm>
          <a:prstGeom prst="rect">
            <a:avLst/>
          </a:prstGeom>
          <a:noFill/>
        </p:spPr>
        <p:txBody>
          <a:bodyPr wrap="square" rtlCol="0">
            <a:spAutoFit/>
          </a:bodyPr>
          <a:lstStyle/>
          <a:p>
            <a:pPr marL="285750" indent="-285750">
              <a:lnSpc>
                <a:spcPct val="150000"/>
              </a:lnSpc>
              <a:buFontTx/>
              <a:buChar char="-"/>
            </a:pP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angular: </a:t>
            </a:r>
            <a:r>
              <a:rPr lang="vi-VN" sz="2400" i="0" dirty="0">
                <a:effectLst/>
                <a:latin typeface="Times New Roman" panose="02020603050405020304" pitchFamily="18" charset="0"/>
                <a:cs typeface="Times New Roman" panose="02020603050405020304" pitchFamily="18" charset="0"/>
              </a:rPr>
              <a:t>khi chúng ta chạy ng serve -o</a:t>
            </a:r>
          </a:p>
          <a:p>
            <a:pPr marL="342900" indent="-342900" algn="just">
              <a:lnSpc>
                <a:spcPct val="150000"/>
              </a:lnSpc>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Angular sẽ load file index.html.</a:t>
            </a:r>
          </a:p>
          <a:p>
            <a:pPr marL="342900" indent="-342900" algn="just">
              <a:lnSpc>
                <a:spcPct val="150000"/>
              </a:lnSpc>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Angular tiếp tục nạp các thư viện và các thư viện bên thứ 3 vào.</a:t>
            </a:r>
          </a:p>
          <a:p>
            <a:pPr marL="342900" indent="-342900" algn="just">
              <a:lnSpc>
                <a:spcPct val="150000"/>
              </a:lnSpc>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Angular sẽ load file main.ts.</a:t>
            </a:r>
          </a:p>
          <a:p>
            <a:pPr marL="342900" indent="-342900" algn="just">
              <a:lnSpc>
                <a:spcPct val="150000"/>
              </a:lnSpc>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Trong file main.ts Angular sẽ load module cha là app.modules.ts.</a:t>
            </a:r>
          </a:p>
          <a:p>
            <a:pPr marL="342900" indent="-342900" algn="just">
              <a:lnSpc>
                <a:spcPct val="150000"/>
              </a:lnSpc>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Trong app.modules.ts ta load lên module cha component (root) hay còn gọi là root component. Trong dự án Angular ta sẽ có nhiều component. Mỗi component là 1 phần của view hiển thị cho người dùng.</a:t>
            </a:r>
          </a:p>
          <a:p>
            <a:pPr marL="342900" indent="-342900" algn="just">
              <a:lnSpc>
                <a:spcPct val="150000"/>
              </a:lnSpc>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Trong module component sẽ có các file html,css (view) lúc đó sẽ hiển thị trang web cho người dùng.</a:t>
            </a:r>
          </a:p>
          <a:p>
            <a:pPr marL="285750" indent="-285750">
              <a:lnSpc>
                <a:spcPct val="150000"/>
              </a:lnSpc>
              <a:buFontTx/>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36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442534" y="508958"/>
            <a:ext cx="10814938" cy="5011949"/>
          </a:xfrm>
          <a:prstGeom prst="rect">
            <a:avLst/>
          </a:prstGeom>
          <a:noFill/>
        </p:spPr>
        <p:txBody>
          <a:bodyPr wrap="square" rtlCol="0">
            <a:spAutoFit/>
          </a:bodyPr>
          <a:lstStyle/>
          <a:p>
            <a:pPr marL="285750" indent="-285750">
              <a:lnSpc>
                <a:spcPct val="150000"/>
              </a:lnSpc>
              <a:buFontTx/>
              <a:buChar char="-"/>
            </a:pP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component: </a:t>
            </a:r>
            <a:r>
              <a:rPr lang="vi-VN" sz="2400" i="0" dirty="0">
                <a:effectLst/>
                <a:latin typeface="Times New Roman" panose="02020603050405020304" pitchFamily="18" charset="0"/>
                <a:cs typeface="Times New Roman" panose="02020603050405020304" pitchFamily="18" charset="0"/>
              </a:rPr>
              <a:t>Khi ứng dụng Angular được start lên thì đầu tiên nó sẽ tạo và render component cha (hay còn gọi là root component) sau đó nó sẽ tạo và render các component con. Khi mỗi component được load lên, component sẽ kiểm tra xem có data binding vào nó không, dữ liệu có thay đổi không và cập nhật lại chúng. Khi component bị phá huỷ thì chúng sẽ bị remove (xoá) khỏi giao diện web.</a:t>
            </a:r>
            <a:endParaRPr lang="en-US" sz="2400" i="0" dirty="0">
              <a:effectLst/>
              <a:latin typeface="Times New Roman" panose="02020603050405020304" pitchFamily="18" charset="0"/>
              <a:cs typeface="Times New Roman" panose="02020603050405020304" pitchFamily="18" charset="0"/>
            </a:endParaRPr>
          </a:p>
          <a:p>
            <a:pPr marL="285750" indent="-285750">
              <a:lnSpc>
                <a:spcPct val="150000"/>
              </a:lnSpc>
              <a:buFontTx/>
              <a:buChar char="-"/>
            </a:pPr>
            <a:endParaRPr lang="en-US" sz="2400" i="0" dirty="0">
              <a:effectLst/>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i="0" dirty="0">
                <a:effectLst/>
                <a:latin typeface="Times New Roman" panose="02020603050405020304" pitchFamily="18" charset="0"/>
                <a:cs typeface="Times New Roman" panose="02020603050405020304" pitchFamily="18" charset="0"/>
              </a:rPr>
              <a:t> </a:t>
            </a:r>
            <a:r>
              <a:rPr lang="vi-VN" sz="2400" i="0" dirty="0">
                <a:effectLst/>
                <a:latin typeface="Times New Roman" panose="02020603050405020304" pitchFamily="18" charset="0"/>
                <a:cs typeface="Times New Roman" panose="02020603050405020304" pitchFamily="18" charset="0"/>
              </a:rPr>
              <a:t>method được sử dụng trong vòng đời của một component</a:t>
            </a:r>
            <a:r>
              <a:rPr lang="en-US" sz="2400" i="0" dirty="0">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ngOnChanges</a:t>
            </a:r>
            <a:r>
              <a:rPr lang="en-US" sz="2400" dirty="0">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ngOnInit</a:t>
            </a:r>
            <a:r>
              <a:rPr lang="en-US" sz="2400" dirty="0">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ngDoCheck</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ngAfterContentInit</a:t>
            </a:r>
            <a:r>
              <a:rPr lang="en-US" sz="2400" dirty="0">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ngAfterContentChecked</a:t>
            </a:r>
            <a:r>
              <a:rPr lang="en-US" sz="2400" dirty="0">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ngAfterViewInit</a:t>
            </a:r>
            <a:r>
              <a:rPr lang="en-US" sz="2400" dirty="0">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ngAfterViewChecked</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ngOnDestroy</a:t>
            </a: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63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295884" y="136525"/>
            <a:ext cx="11896115" cy="579967"/>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-Data binding: </a:t>
            </a:r>
            <a:r>
              <a:rPr lang="vi-VN" sz="2400" b="0" i="0" dirty="0">
                <a:solidFill>
                  <a:schemeClr val="accent3">
                    <a:lumMod val="50000"/>
                  </a:schemeClr>
                </a:solidFill>
                <a:effectLst/>
                <a:latin typeface="Times New Roman" panose="02020603050405020304" pitchFamily="18" charset="0"/>
                <a:cs typeface="Times New Roman" panose="02020603050405020304" pitchFamily="18" charset="0"/>
              </a:rPr>
              <a:t>hỗ trợ tương tác giữa component và view riêng của nó</a:t>
            </a:r>
            <a:r>
              <a:rPr lang="en-US" sz="2400" b="0" i="0" dirty="0">
                <a:solidFill>
                  <a:schemeClr val="accent3">
                    <a:lumMod val="50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50000"/>
                  </a:schemeClr>
                </a:solidFill>
                <a:effectLst/>
                <a:latin typeface="Times New Roman" panose="02020603050405020304" pitchFamily="18" charset="0"/>
                <a:cs typeface="Times New Roman" panose="02020603050405020304" pitchFamily="18" charset="0"/>
              </a:rPr>
              <a:t>có</a:t>
            </a:r>
            <a:r>
              <a:rPr lang="en-US" sz="2400" b="0" i="0" dirty="0">
                <a:solidFill>
                  <a:schemeClr val="accent3">
                    <a:lumMod val="50000"/>
                  </a:schemeClr>
                </a:solidFill>
                <a:effectLst/>
                <a:latin typeface="Times New Roman" panose="02020603050405020304" pitchFamily="18" charset="0"/>
                <a:cs typeface="Times New Roman" panose="02020603050405020304" pitchFamily="18" charset="0"/>
              </a:rPr>
              <a:t> 4 </a:t>
            </a:r>
            <a:r>
              <a:rPr lang="en-US" sz="2400" b="0" i="0" dirty="0" err="1">
                <a:solidFill>
                  <a:schemeClr val="accent3">
                    <a:lumMod val="50000"/>
                  </a:schemeClr>
                </a:solidFill>
                <a:effectLst/>
                <a:latin typeface="Times New Roman" panose="02020603050405020304" pitchFamily="18" charset="0"/>
                <a:cs typeface="Times New Roman" panose="02020603050405020304" pitchFamily="18" charset="0"/>
              </a:rPr>
              <a:t>loại</a:t>
            </a:r>
            <a:r>
              <a:rPr lang="en-US" sz="2400" b="0" i="0" dirty="0">
                <a:solidFill>
                  <a:schemeClr val="accent3">
                    <a:lumMod val="50000"/>
                  </a:schemeClr>
                </a:solidFill>
                <a:effectLst/>
                <a:latin typeface="Times New Roman" panose="02020603050405020304" pitchFamily="18" charset="0"/>
                <a:cs typeface="Times New Roman" panose="02020603050405020304" pitchFamily="18" charset="0"/>
              </a:rPr>
              <a:t> Data binding.</a:t>
            </a:r>
          </a:p>
        </p:txBody>
      </p:sp>
      <p:graphicFrame>
        <p:nvGraphicFramePr>
          <p:cNvPr id="2" name="Table 2">
            <a:extLst>
              <a:ext uri="{FF2B5EF4-FFF2-40B4-BE49-F238E27FC236}">
                <a16:creationId xmlns:a16="http://schemas.microsoft.com/office/drawing/2014/main" id="{308A92BA-8FA3-0A73-90EE-5F0C51195E21}"/>
              </a:ext>
            </a:extLst>
          </p:cNvPr>
          <p:cNvGraphicFramePr>
            <a:graphicFrameLocks noGrp="1"/>
          </p:cNvGraphicFramePr>
          <p:nvPr>
            <p:extLst>
              <p:ext uri="{D42A27DB-BD31-4B8C-83A1-F6EECF244321}">
                <p14:modId xmlns:p14="http://schemas.microsoft.com/office/powerpoint/2010/main" val="1784753820"/>
              </p:ext>
            </p:extLst>
          </p:nvPr>
        </p:nvGraphicFramePr>
        <p:xfrm>
          <a:off x="597953" y="1067541"/>
          <a:ext cx="11291976" cy="4937760"/>
        </p:xfrm>
        <a:graphic>
          <a:graphicData uri="http://schemas.openxmlformats.org/drawingml/2006/table">
            <a:tbl>
              <a:tblPr firstRow="1" bandRow="1">
                <a:tableStyleId>{93296810-A885-4BE3-A3E7-6D5BEEA58F35}</a:tableStyleId>
              </a:tblPr>
              <a:tblGrid>
                <a:gridCol w="2822994">
                  <a:extLst>
                    <a:ext uri="{9D8B030D-6E8A-4147-A177-3AD203B41FA5}">
                      <a16:colId xmlns:a16="http://schemas.microsoft.com/office/drawing/2014/main" val="3376032797"/>
                    </a:ext>
                  </a:extLst>
                </a:gridCol>
                <a:gridCol w="2822994">
                  <a:extLst>
                    <a:ext uri="{9D8B030D-6E8A-4147-A177-3AD203B41FA5}">
                      <a16:colId xmlns:a16="http://schemas.microsoft.com/office/drawing/2014/main" val="1358699739"/>
                    </a:ext>
                  </a:extLst>
                </a:gridCol>
                <a:gridCol w="2822994">
                  <a:extLst>
                    <a:ext uri="{9D8B030D-6E8A-4147-A177-3AD203B41FA5}">
                      <a16:colId xmlns:a16="http://schemas.microsoft.com/office/drawing/2014/main" val="405268558"/>
                    </a:ext>
                  </a:extLst>
                </a:gridCol>
                <a:gridCol w="2822994">
                  <a:extLst>
                    <a:ext uri="{9D8B030D-6E8A-4147-A177-3AD203B41FA5}">
                      <a16:colId xmlns:a16="http://schemas.microsoft.com/office/drawing/2014/main" val="3573088710"/>
                    </a:ext>
                  </a:extLst>
                </a:gridCol>
              </a:tblGrid>
              <a:tr h="4855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chemeClr val="tx1"/>
                          </a:solidFill>
                          <a:effectLst/>
                          <a:latin typeface="Times New Roman" panose="02020603050405020304" pitchFamily="18" charset="0"/>
                          <a:cs typeface="Times New Roman" panose="02020603050405020304" pitchFamily="18" charset="0"/>
                        </a:rPr>
                        <a:t>Event binding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chemeClr val="tx1"/>
                          </a:solidFill>
                          <a:effectLst/>
                          <a:latin typeface="Times New Roman" panose="02020603050405020304" pitchFamily="18" charset="0"/>
                          <a:cs typeface="Times New Roman" panose="02020603050405020304" pitchFamily="18" charset="0"/>
                        </a:rPr>
                        <a:t>Two-way data binding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chemeClr val="tx1"/>
                          </a:solidFill>
                          <a:effectLst/>
                          <a:latin typeface="Times New Roman" panose="02020603050405020304" pitchFamily="18" charset="0"/>
                          <a:cs typeface="Times New Roman" panose="02020603050405020304" pitchFamily="18" charset="0"/>
                        </a:rPr>
                        <a:t>Interpolation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chemeClr val="tx1"/>
                          </a:solidFill>
                          <a:effectLst/>
                          <a:latin typeface="Times New Roman" panose="02020603050405020304" pitchFamily="18" charset="0"/>
                          <a:cs typeface="Times New Roman" panose="02020603050405020304" pitchFamily="18" charset="0"/>
                        </a:rPr>
                        <a:t>Property binding</a:t>
                      </a:r>
                    </a:p>
                  </a:txBody>
                  <a:tcPr/>
                </a:tc>
                <a:extLst>
                  <a:ext uri="{0D108BD9-81ED-4DB2-BD59-A6C34878D82A}">
                    <a16:rowId xmlns:a16="http://schemas.microsoft.com/office/drawing/2014/main" val="859922174"/>
                  </a:ext>
                </a:extLst>
              </a:tr>
              <a:tr h="485556">
                <a:tc>
                  <a:txBody>
                    <a:bodyPr/>
                    <a:lstStyle/>
                    <a:p>
                      <a:pPr algn="l"/>
                      <a:r>
                        <a:rPr lang="vi-VN" sz="2400" b="0" i="0" dirty="0">
                          <a:solidFill>
                            <a:schemeClr val="tx1"/>
                          </a:solidFill>
                          <a:effectLst/>
                          <a:latin typeface="Times New Roman" panose="02020603050405020304" pitchFamily="18" charset="0"/>
                          <a:cs typeface="Times New Roman" panose="02020603050405020304" pitchFamily="18" charset="0"/>
                        </a:rPr>
                        <a:t>kích hoạt</a:t>
                      </a:r>
                      <a:r>
                        <a:rPr lang="en-US" sz="2400" b="0" i="0" dirty="0">
                          <a:solidFill>
                            <a:schemeClr val="tx1"/>
                          </a:solidFill>
                          <a:effectLst/>
                          <a:latin typeface="Times New Roman" panose="02020603050405020304" pitchFamily="18" charset="0"/>
                          <a:cs typeface="Times New Roman" panose="02020603050405020304" pitchFamily="18" charset="0"/>
                        </a:rPr>
                        <a:t> </a:t>
                      </a:r>
                      <a:r>
                        <a:rPr lang="vi-VN" sz="2400" b="0" i="0" dirty="0">
                          <a:solidFill>
                            <a:schemeClr val="tx1"/>
                          </a:solidFill>
                          <a:effectLst/>
                          <a:latin typeface="Times New Roman" panose="02020603050405020304" pitchFamily="18" charset="0"/>
                          <a:cs typeface="Times New Roman" panose="02020603050405020304" pitchFamily="18" charset="0"/>
                        </a:rPr>
                        <a:t>event</a:t>
                      </a:r>
                      <a:r>
                        <a:rPr lang="en-US" sz="2400" b="0" i="0" dirty="0">
                          <a:solidFill>
                            <a:schemeClr val="tx1"/>
                          </a:solidFill>
                          <a:effectLst/>
                          <a:latin typeface="Times New Roman" panose="02020603050405020304" pitchFamily="18" charset="0"/>
                          <a:cs typeface="Times New Roman" panose="02020603050405020304" pitchFamily="18" charset="0"/>
                        </a:rPr>
                        <a:t> </a:t>
                      </a:r>
                      <a:r>
                        <a:rPr lang="vi-VN" sz="2400" b="0" i="0" dirty="0">
                          <a:solidFill>
                            <a:schemeClr val="tx1"/>
                          </a:solidFill>
                          <a:effectLst/>
                          <a:latin typeface="Times New Roman" panose="02020603050405020304" pitchFamily="18" charset="0"/>
                          <a:cs typeface="Times New Roman" panose="02020603050405020304" pitchFamily="18" charset="0"/>
                        </a:rPr>
                        <a:t>từ view </a:t>
                      </a:r>
                      <a:r>
                        <a:rPr lang="en-US" sz="2400" b="0" i="0" dirty="0">
                          <a:solidFill>
                            <a:schemeClr val="tx1"/>
                          </a:solidFill>
                          <a:effectLst/>
                          <a:latin typeface="Times New Roman" panose="02020603050405020304" pitchFamily="18" charset="0"/>
                          <a:cs typeface="Times New Roman" panose="02020603050405020304" pitchFamily="18" charset="0"/>
                        </a:rPr>
                        <a:t>-&gt; </a:t>
                      </a:r>
                      <a:r>
                        <a:rPr lang="vi-VN" sz="2400" b="0" i="0" dirty="0">
                          <a:solidFill>
                            <a:schemeClr val="tx1"/>
                          </a:solidFill>
                          <a:effectLst/>
                          <a:latin typeface="Times New Roman" panose="02020603050405020304" pitchFamily="18" charset="0"/>
                          <a:cs typeface="Times New Roman" panose="02020603050405020304" pitchFamily="18" charset="0"/>
                        </a:rPr>
                        <a:t>component. View sẽ gửi dữ liệu từ 1 event, chẳng hạn khi ta click vào button để cập nhật giá trị trong component. </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vi-VN" sz="2400" b="0" i="0" dirty="0">
                          <a:solidFill>
                            <a:schemeClr val="tx1"/>
                          </a:solidFill>
                          <a:effectLst/>
                          <a:latin typeface="Times New Roman" panose="02020603050405020304" pitchFamily="18" charset="0"/>
                          <a:cs typeface="Times New Roman" panose="02020603050405020304" pitchFamily="18" charset="0"/>
                        </a:rPr>
                        <a:t>luồng dữ liệu sẽ đi 2 chiều từ component sang view và ngược lại. Component và view sẽ được đồng bộ tức thì khi có thay đổi từ 1 trong 2 phía. </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vi-VN" sz="2400" b="0" i="0" dirty="0">
                          <a:solidFill>
                            <a:schemeClr val="tx1"/>
                          </a:solidFill>
                          <a:effectLst/>
                          <a:latin typeface="Times New Roman" panose="02020603050405020304" pitchFamily="18" charset="0"/>
                          <a:cs typeface="Times New Roman" panose="02020603050405020304" pitchFamily="18" charset="0"/>
                        </a:rPr>
                        <a:t>biến đại diện trong component được đặt giữa cặp dấu {{ }} (curly brace) của view. Angular sẽ tìm đến biến trùng với text trong view chúng ta và thay thế cái text này bằng giá trị mà đang gán tới biến.</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vi-VN" sz="2400" b="0" i="0" dirty="0">
                          <a:solidFill>
                            <a:schemeClr val="tx1"/>
                          </a:solidFill>
                          <a:effectLst/>
                          <a:latin typeface="Times New Roman" panose="02020603050405020304" pitchFamily="18" charset="0"/>
                          <a:cs typeface="Times New Roman" panose="02020603050405020304" pitchFamily="18" charset="0"/>
                        </a:rPr>
                        <a:t>Cập nhật giá trị của 1 thuộc tính trong view và binding nó đến 1 element.</a:t>
                      </a:r>
                      <a:endParaRPr lang="en-US" sz="2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530920"/>
                  </a:ext>
                </a:extLst>
              </a:tr>
            </a:tbl>
          </a:graphicData>
        </a:graphic>
      </p:graphicFrame>
    </p:spTree>
    <p:extLst>
      <p:ext uri="{BB962C8B-B14F-4D97-AF65-F5344CB8AC3E}">
        <p14:creationId xmlns:p14="http://schemas.microsoft.com/office/powerpoint/2010/main" val="167629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382150" y="181155"/>
            <a:ext cx="553298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Directive</a:t>
            </a:r>
            <a:endParaRPr lang="en-US"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618F325-9A08-46CC-EECC-AEFFEF768033}"/>
              </a:ext>
            </a:extLst>
          </p:cNvPr>
          <p:cNvSpPr txBox="1"/>
          <p:nvPr/>
        </p:nvSpPr>
        <p:spPr>
          <a:xfrm flipH="1">
            <a:off x="569343" y="905773"/>
            <a:ext cx="10826150" cy="4457952"/>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vi-VN" sz="2400" i="0" dirty="0">
                <a:solidFill>
                  <a:srgbClr val="1B1B1B"/>
                </a:solidFill>
                <a:effectLst/>
                <a:latin typeface="Times New Roman" panose="02020603050405020304" pitchFamily="18" charset="0"/>
                <a:cs typeface="Times New Roman" panose="02020603050405020304" pitchFamily="18" charset="0"/>
              </a:rPr>
              <a:t>Components directives: Không có nghi ngờ gì khi gọi component là directive cũng được, vì rõ ràng là component cho phép định nghĩa selector và gọi ra như một thẻ html tag (&lt;component-name&gt;&lt;/component-name&gt;)</a:t>
            </a:r>
          </a:p>
          <a:p>
            <a:pPr marL="342900" indent="-342900" algn="l">
              <a:lnSpc>
                <a:spcPct val="150000"/>
              </a:lnSpc>
              <a:buFont typeface="Arial" panose="020B0604020202020204" pitchFamily="34" charset="0"/>
              <a:buChar char="•"/>
            </a:pPr>
            <a:r>
              <a:rPr lang="vi-VN" sz="2400" i="0" dirty="0">
                <a:solidFill>
                  <a:srgbClr val="1B1B1B"/>
                </a:solidFill>
                <a:effectLst/>
                <a:latin typeface="Times New Roman" panose="02020603050405020304" pitchFamily="18" charset="0"/>
                <a:cs typeface="Times New Roman" panose="02020603050405020304" pitchFamily="18" charset="0"/>
              </a:rPr>
              <a:t>Structural directives: Là directive cấu trúc, dùng để vẽ html, hiển thị data lên giao diện html, và thay đổi cấu trúc DOM bằng việc thêm bớt các phần tử trong DOM. Các structural directive thường có dấu '*' ở trước của directive. Ví dụ *ngFor, *ngIf</a:t>
            </a:r>
          </a:p>
          <a:p>
            <a:pPr marL="342900" indent="-342900" algn="l">
              <a:lnSpc>
                <a:spcPct val="150000"/>
              </a:lnSpc>
              <a:buFont typeface="Arial" panose="020B0604020202020204" pitchFamily="34" charset="0"/>
              <a:buChar char="•"/>
            </a:pPr>
            <a:r>
              <a:rPr lang="vi-VN" sz="2400" i="0" dirty="0">
                <a:solidFill>
                  <a:srgbClr val="1B1B1B"/>
                </a:solidFill>
                <a:effectLst/>
                <a:latin typeface="Times New Roman" panose="02020603050405020304" pitchFamily="18" charset="0"/>
                <a:cs typeface="Times New Roman" panose="02020603050405020304" pitchFamily="18" charset="0"/>
              </a:rPr>
              <a:t>Attribute directives: Thay đổi giao diện, tương tác của các đối tượng hoặc thay đổi directive khác hoặc thêm các thuộc tính động cho element html. ví dụ *ngStyle</a:t>
            </a:r>
          </a:p>
        </p:txBody>
      </p:sp>
    </p:spTree>
    <p:extLst>
      <p:ext uri="{BB962C8B-B14F-4D97-AF65-F5344CB8AC3E}">
        <p14:creationId xmlns:p14="http://schemas.microsoft.com/office/powerpoint/2010/main" val="703083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75220" y="47532"/>
            <a:ext cx="11875988" cy="7227941"/>
          </a:xfrm>
          <a:prstGeom prst="rect">
            <a:avLst/>
          </a:prstGeom>
          <a:noFill/>
        </p:spPr>
        <p:txBody>
          <a:bodyPr wrap="square" rtlCol="0">
            <a:spAutoFit/>
          </a:bodyPr>
          <a:lstStyle/>
          <a:p>
            <a:pPr marL="342900" indent="-342900">
              <a:lnSpc>
                <a:spcPct val="150000"/>
              </a:lnSpc>
              <a:buFont typeface="Times New Roman" panose="02020603050405020304" pitchFamily="18" charset="0"/>
              <a:buChar char="–"/>
            </a:pP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Pipes: </a:t>
            </a:r>
            <a:r>
              <a:rPr lang="en-US" sz="2400" dirty="0" err="1">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kiểu</a:t>
            </a:r>
            <a:r>
              <a:rPr lang="en-US"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website,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hàm</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tùy</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sẵn</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áp</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chung</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dễ</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maintain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pipe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lúc</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l">
              <a:lnSpc>
                <a:spcPct val="150000"/>
              </a:lnSpc>
              <a:buFont typeface="Open Sans" panose="020B0606030504020204" pitchFamily="34" charset="0"/>
              <a:buChar char="–"/>
            </a:pPr>
            <a:r>
              <a:rPr lang="vi-VN" sz="2400" b="0" i="0" dirty="0">
                <a:solidFill>
                  <a:srgbClr val="1B1B1B"/>
                </a:solidFill>
                <a:effectLst/>
                <a:latin typeface="Times New Roman" panose="02020603050405020304" pitchFamily="18" charset="0"/>
                <a:cs typeface="Times New Roman" panose="02020603050405020304" pitchFamily="18" charset="0"/>
              </a:rPr>
              <a:t>Một số pipe dựng sẵn trong Angular.</a:t>
            </a:r>
          </a:p>
          <a:p>
            <a:pPr marL="800100" lvl="1" indent="-342900">
              <a:lnSpc>
                <a:spcPct val="150000"/>
              </a:lnSpc>
              <a:buFont typeface="Arial" panose="020B0604020202020204" pitchFamily="34" charset="0"/>
              <a:buChar char="•"/>
            </a:pPr>
            <a:r>
              <a:rPr lang="vi-VN" sz="2400" b="0" i="0" dirty="0">
                <a:solidFill>
                  <a:srgbClr val="1B1B1B"/>
                </a:solidFill>
                <a:effectLst/>
                <a:latin typeface="Times New Roman" panose="02020603050405020304" pitchFamily="18" charset="0"/>
                <a:cs typeface="Times New Roman" panose="02020603050405020304" pitchFamily="18" charset="0"/>
              </a:rPr>
              <a:t>lowercase: Chuyển chuỗi thành kí tự thường</a:t>
            </a:r>
          </a:p>
          <a:p>
            <a:pPr marL="800100" lvl="1" indent="-342900">
              <a:lnSpc>
                <a:spcPct val="150000"/>
              </a:lnSpc>
              <a:buFont typeface="Arial" panose="020B0604020202020204" pitchFamily="34" charset="0"/>
              <a:buChar char="•"/>
            </a:pPr>
            <a:r>
              <a:rPr lang="vi-VN" sz="2400" b="0" i="0" dirty="0">
                <a:solidFill>
                  <a:srgbClr val="1B1B1B"/>
                </a:solidFill>
                <a:effectLst/>
                <a:latin typeface="Times New Roman" panose="02020603050405020304" pitchFamily="18" charset="0"/>
                <a:cs typeface="Times New Roman" panose="02020603050405020304" pitchFamily="18" charset="0"/>
              </a:rPr>
              <a:t>uppercase: Chuyển chuỗi thành kí tự hoa</a:t>
            </a:r>
          </a:p>
          <a:p>
            <a:pPr marL="800100" lvl="1" indent="-342900">
              <a:lnSpc>
                <a:spcPct val="150000"/>
              </a:lnSpc>
              <a:buFont typeface="Arial" panose="020B0604020202020204" pitchFamily="34" charset="0"/>
              <a:buChar char="•"/>
            </a:pPr>
            <a:r>
              <a:rPr lang="vi-VN" sz="2400" b="0" i="0" dirty="0">
                <a:solidFill>
                  <a:srgbClr val="1B1B1B"/>
                </a:solidFill>
                <a:effectLst/>
                <a:latin typeface="Times New Roman" panose="02020603050405020304" pitchFamily="18" charset="0"/>
                <a:cs typeface="Times New Roman" panose="02020603050405020304" pitchFamily="18" charset="0"/>
              </a:rPr>
              <a:t>date: Chuyển dữ liệu thành định dạng ngày tháng</a:t>
            </a:r>
          </a:p>
          <a:p>
            <a:pPr marL="800100" lvl="1" indent="-342900">
              <a:lnSpc>
                <a:spcPct val="150000"/>
              </a:lnSpc>
              <a:buFont typeface="Arial" panose="020B0604020202020204" pitchFamily="34" charset="0"/>
              <a:buChar char="•"/>
            </a:pPr>
            <a:r>
              <a:rPr lang="vi-VN" sz="2400" b="0" i="0" dirty="0">
                <a:solidFill>
                  <a:srgbClr val="1B1B1B"/>
                </a:solidFill>
                <a:effectLst/>
                <a:latin typeface="Times New Roman" panose="02020603050405020304" pitchFamily="18" charset="0"/>
                <a:cs typeface="Times New Roman" panose="02020603050405020304" pitchFamily="18" charset="0"/>
              </a:rPr>
              <a:t>currency: Chuyển dữ liệu thành định dạng tiền tệ</a:t>
            </a:r>
          </a:p>
          <a:p>
            <a:pPr marL="800100" lvl="1" indent="-342900">
              <a:lnSpc>
                <a:spcPct val="150000"/>
              </a:lnSpc>
              <a:buFont typeface="Arial" panose="020B0604020202020204" pitchFamily="34" charset="0"/>
              <a:buChar char="•"/>
            </a:pPr>
            <a:r>
              <a:rPr lang="vi-VN" sz="2400" b="0" i="0" dirty="0">
                <a:solidFill>
                  <a:srgbClr val="1B1B1B"/>
                </a:solidFill>
                <a:effectLst/>
                <a:latin typeface="Times New Roman" panose="02020603050405020304" pitchFamily="18" charset="0"/>
                <a:cs typeface="Times New Roman" panose="02020603050405020304" pitchFamily="18" charset="0"/>
              </a:rPr>
              <a:t>json: Chuyển dữ liệu về dạng JSON</a:t>
            </a:r>
          </a:p>
          <a:p>
            <a:pPr marL="800100" lvl="1" indent="-342900">
              <a:lnSpc>
                <a:spcPct val="150000"/>
              </a:lnSpc>
              <a:buFont typeface="Arial" panose="020B0604020202020204" pitchFamily="34" charset="0"/>
              <a:buChar char="•"/>
            </a:pPr>
            <a:r>
              <a:rPr lang="vi-VN" sz="2400" b="0" i="0" dirty="0">
                <a:solidFill>
                  <a:srgbClr val="1B1B1B"/>
                </a:solidFill>
                <a:effectLst/>
                <a:latin typeface="Times New Roman" panose="02020603050405020304" pitchFamily="18" charset="0"/>
                <a:cs typeface="Times New Roman" panose="02020603050405020304" pitchFamily="18" charset="0"/>
              </a:rPr>
              <a:t>percent: Chuyển dữ liệu về dạng %</a:t>
            </a:r>
          </a:p>
          <a:p>
            <a:pPr marL="800100" lvl="1" indent="-342900">
              <a:lnSpc>
                <a:spcPct val="150000"/>
              </a:lnSpc>
              <a:buFont typeface="Arial" panose="020B0604020202020204" pitchFamily="34" charset="0"/>
              <a:buChar char="•"/>
            </a:pPr>
            <a:r>
              <a:rPr lang="vi-VN" sz="2400" b="0" i="0" dirty="0">
                <a:solidFill>
                  <a:srgbClr val="1B1B1B"/>
                </a:solidFill>
                <a:effectLst/>
                <a:latin typeface="Times New Roman" panose="02020603050405020304" pitchFamily="18" charset="0"/>
                <a:cs typeface="Times New Roman" panose="02020603050405020304" pitchFamily="18" charset="0"/>
              </a:rPr>
              <a:t>number: Chuyển dữ liệu về dạng thấp phân</a:t>
            </a:r>
          </a:p>
          <a:p>
            <a:pPr marL="800100" lvl="1" indent="-342900">
              <a:lnSpc>
                <a:spcPct val="150000"/>
              </a:lnSpc>
              <a:buFont typeface="Arial" panose="020B0604020202020204" pitchFamily="34" charset="0"/>
              <a:buChar char="•"/>
            </a:pPr>
            <a:r>
              <a:rPr lang="vi-VN" sz="2400" b="0" i="0" dirty="0">
                <a:solidFill>
                  <a:srgbClr val="1B1B1B"/>
                </a:solidFill>
                <a:effectLst/>
                <a:latin typeface="Times New Roman" panose="02020603050405020304" pitchFamily="18" charset="0"/>
                <a:cs typeface="Times New Roman" panose="02020603050405020304" pitchFamily="18" charset="0"/>
              </a:rPr>
              <a:t>slice: Cắt dữ liệu của mảng hoặc chuỗi</a:t>
            </a:r>
            <a:endParaRPr lang="en-US" sz="2400" dirty="0">
              <a:solidFill>
                <a:srgbClr val="1B1B1B"/>
              </a:solidFill>
              <a:latin typeface="Times New Roman" panose="02020603050405020304" pitchFamily="18" charset="0"/>
              <a:cs typeface="Times New Roman" panose="02020603050405020304" pitchFamily="18" charset="0"/>
            </a:endParaRPr>
          </a:p>
          <a:p>
            <a:pPr lvl="1">
              <a:lnSpc>
                <a:spcPct val="150000"/>
              </a:lnSpc>
            </a:pPr>
            <a:r>
              <a:rPr lang="en-US" sz="2400" b="0" i="0" dirty="0">
                <a:solidFill>
                  <a:srgbClr val="1B1B1B"/>
                </a:solidFill>
                <a:effectLst/>
                <a:latin typeface="Times New Roman" panose="02020603050405020304" pitchFamily="18" charset="0"/>
                <a:cs typeface="Times New Roman" panose="02020603050405020304" pitchFamily="18" charset="0"/>
              </a:rPr>
              <a:t>Link </a:t>
            </a:r>
            <a:r>
              <a:rPr lang="en-US" sz="2400" dirty="0" err="1">
                <a:solidFill>
                  <a:srgbClr val="1B1B1B"/>
                </a:solidFill>
                <a:latin typeface="Times New Roman" panose="02020603050405020304" pitchFamily="18" charset="0"/>
                <a:cs typeface="Times New Roman" panose="02020603050405020304" pitchFamily="18" charset="0"/>
              </a:rPr>
              <a:t>ôn</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tập</a:t>
            </a:r>
            <a:r>
              <a:rPr lang="en-US" sz="2400" dirty="0">
                <a:solidFill>
                  <a:srgbClr val="1B1B1B"/>
                </a:solidFill>
                <a:latin typeface="Times New Roman" panose="02020603050405020304" pitchFamily="18" charset="0"/>
                <a:cs typeface="Times New Roman" panose="02020603050405020304" pitchFamily="18" charset="0"/>
              </a:rPr>
              <a:t>: https://github.com/Dungg04/Tranning_Job/tree/master/Angular</a:t>
            </a:r>
            <a:endParaRPr lang="vi-VN" sz="2400" b="0" i="0" dirty="0">
              <a:solidFill>
                <a:srgbClr val="1B1B1B"/>
              </a:solidFill>
              <a:effectLst/>
              <a:latin typeface="Times New Roman" panose="02020603050405020304" pitchFamily="18" charset="0"/>
              <a:cs typeface="Times New Roman" panose="02020603050405020304" pitchFamily="18" charset="0"/>
            </a:endParaRPr>
          </a:p>
          <a:p>
            <a:pPr marL="342900" indent="-342900">
              <a:lnSpc>
                <a:spcPct val="150000"/>
              </a:lnSpc>
              <a:buFontTx/>
              <a:buChar char="-"/>
            </a:pP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3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382150" y="198407"/>
            <a:ext cx="553298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IV. </a:t>
            </a:r>
            <a:r>
              <a:rPr lang="vi-VN" sz="2800" dirty="0">
                <a:latin typeface="Times New Roman" panose="02020603050405020304" pitchFamily="18" charset="0"/>
                <a:cs typeface="Times New Roman" panose="02020603050405020304" pitchFamily="18" charset="0"/>
              </a:rPr>
              <a:t>JASPER REPORT</a:t>
            </a:r>
            <a:endParaRPr lang="en-US"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8B0171F-59B8-3D72-D8DB-429A8766AC7F}"/>
              </a:ext>
            </a:extLst>
          </p:cNvPr>
          <p:cNvSpPr txBox="1"/>
          <p:nvPr/>
        </p:nvSpPr>
        <p:spPr>
          <a:xfrm>
            <a:off x="517585" y="1026543"/>
            <a:ext cx="11156830" cy="4893647"/>
          </a:xfrm>
          <a:prstGeom prst="rect">
            <a:avLst/>
          </a:prstGeom>
          <a:noFill/>
        </p:spPr>
        <p:txBody>
          <a:bodyPr wrap="square" rtlCol="0">
            <a:spAutoFit/>
          </a:bodyPr>
          <a:lstStyle/>
          <a:p>
            <a:pPr marL="0" indent="0">
              <a:buNone/>
            </a:pPr>
            <a:r>
              <a:rPr lang="en-US"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Các thành phần của jasper report</a:t>
            </a:r>
            <a:r>
              <a:rPr lang="en-US" altLang="en-US" sz="2400" dirty="0">
                <a:latin typeface="Times New Roman" panose="02020603050405020304" pitchFamily="18" charset="0"/>
                <a:cs typeface="Times New Roman" panose="02020603050405020304" pitchFamily="18" charset="0"/>
              </a:rPr>
              <a:t>:</a:t>
            </a:r>
            <a:endParaRPr lang="vi-VN"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altLang="en-US" sz="2400" dirty="0">
                <a:latin typeface="Times New Roman" panose="02020603050405020304" pitchFamily="18" charset="0"/>
                <a:cs typeface="Times New Roman" panose="02020603050405020304" pitchFamily="18" charset="0"/>
              </a:rPr>
              <a:t>Title : là nơi chứa tiêu đề của báo cáo, nó hiển thị một lần duy nhất ở nơi bắt đầu của báo cáo. Ví dụ như : báo cáo nhân viên, báo cáo kho,...</a:t>
            </a:r>
          </a:p>
          <a:p>
            <a:pPr marL="342900" indent="-342900">
              <a:buFont typeface="Arial" panose="020B0604020202020204" pitchFamily="34" charset="0"/>
              <a:buChar char="•"/>
            </a:pPr>
            <a:r>
              <a:rPr lang="vi-VN" altLang="en-US" sz="2400" dirty="0">
                <a:latin typeface="Times New Roman" panose="02020603050405020304" pitchFamily="18" charset="0"/>
                <a:cs typeface="Times New Roman" panose="02020603050405020304" pitchFamily="18" charset="0"/>
              </a:rPr>
              <a:t>Page header : </a:t>
            </a:r>
            <a:r>
              <a:rPr lang="vi-VN" sz="2400" i="0" dirty="0">
                <a:effectLst/>
                <a:latin typeface="Times New Roman" panose="02020603050405020304" pitchFamily="18" charset="0"/>
                <a:cs typeface="Times New Roman" panose="02020603050405020304" pitchFamily="18" charset="0"/>
              </a:rPr>
              <a:t>là nơi chứa thông tin về từng trang báo cáo như ngày giờ hoặc thông tin về công ty, tổ chức, người tạo báo cáo,...</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Column header : là nơi chứa tên các trường,cột muốn hiển thị trong báo cáo.Ví dụ như: mã nhân viên,tên,tuổi,....</a:t>
            </a:r>
          </a:p>
          <a:p>
            <a:pPr marL="342900" indent="-342900">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Detail : là nơi chứa các thông tin chi tiết cho các tiêu đề ở phần column header</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Column footer : là nơi chứa các thông tin tổng hợp như tổng số bản ghi, tổng số tiền,....</a:t>
            </a:r>
          </a:p>
          <a:p>
            <a:pPr marL="342900" indent="-342900">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Page footer : là nơi chứa các thông tin ở cuối mỗi trang báo cáo, có thể là ngày giờ in báo cáo , trang trên tổng số trang,....</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Summary : là nơi chứa các thông tin được tổng hợp được tổng kết từ phần detail</a:t>
            </a:r>
            <a:endParaRPr lang="en-US" sz="2400" dirty="0"/>
          </a:p>
        </p:txBody>
      </p:sp>
    </p:spTree>
    <p:extLst>
      <p:ext uri="{BB962C8B-B14F-4D97-AF65-F5344CB8AC3E}">
        <p14:creationId xmlns:p14="http://schemas.microsoft.com/office/powerpoint/2010/main" val="2163147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382150" y="198407"/>
            <a:ext cx="553298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V. Git</a:t>
            </a:r>
          </a:p>
        </p:txBody>
      </p:sp>
      <p:sp>
        <p:nvSpPr>
          <p:cNvPr id="2" name="TextBox 1">
            <a:extLst>
              <a:ext uri="{FF2B5EF4-FFF2-40B4-BE49-F238E27FC236}">
                <a16:creationId xmlns:a16="http://schemas.microsoft.com/office/drawing/2014/main" id="{4BED6707-59D9-DEC8-2383-95B889DB83BC}"/>
              </a:ext>
            </a:extLst>
          </p:cNvPr>
          <p:cNvSpPr txBox="1"/>
          <p:nvPr/>
        </p:nvSpPr>
        <p:spPr>
          <a:xfrm flipH="1">
            <a:off x="480349" y="940279"/>
            <a:ext cx="10869571" cy="390395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git add : </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sử</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dụng</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để</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đánh</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chỉ</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mục</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(index)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các</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nội</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dung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mới</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mới</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cập</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nhật</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trong</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thư</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mục</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làm</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việc</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nó</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chuẩn</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bị</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nội</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dung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sắp</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xếp</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cho</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lần</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commit </a:t>
            </a:r>
            <a:r>
              <a:rPr lang="en-US" altLang="en-US" sz="2400" dirty="0" err="1">
                <a:latin typeface="Times New Roman" panose="02020603050405020304" pitchFamily="18" charset="0"/>
                <a:ea typeface="Tahoma" panose="020B0604030504040204" pitchFamily="34" charset="0"/>
                <a:cs typeface="Times New Roman" panose="02020603050405020304" pitchFamily="18" charset="0"/>
              </a:rPr>
              <a:t>tiếp</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 </a:t>
            </a:r>
            <a:endParaRPr lang="vi-VN" altLang="en-US" sz="2400" dirty="0">
              <a:latin typeface="Times New Roman" panose="02020603050405020304" pitchFamily="18" charset="0"/>
              <a:ea typeface="Tahoma" panose="020B0604030504040204" pitchFamily="34" charset="0"/>
              <a:cs typeface="Times New Roman" panose="02020603050405020304" pitchFamily="18" charset="0"/>
            </a:endParaRPr>
          </a:p>
          <a:p>
            <a:pPr marL="457200" indent="-457200">
              <a:lnSpc>
                <a:spcPct val="150000"/>
              </a:lnSpc>
              <a:buFont typeface="Arial" panose="020B0604020202020204" pitchFamily="34" charset="0"/>
              <a:buChar char="•"/>
            </a:pPr>
            <a:r>
              <a:rPr lang="vi-VN" altLang="en-US" sz="2400" dirty="0">
                <a:latin typeface="Times New Roman" panose="02020603050405020304" pitchFamily="18" charset="0"/>
                <a:ea typeface="Tahoma" panose="020B0604030504040204" pitchFamily="34" charset="0"/>
                <a:cs typeface="Times New Roman" panose="02020603050405020304" pitchFamily="18" charset="0"/>
              </a:rPr>
              <a:t>git commit :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để</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lưu</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dữ</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liệu</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vào</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hệ</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thống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Git,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tùy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chọn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các</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tham</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số</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như</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tự</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động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staging,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cập</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nhật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vào</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commit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cuối</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vi-VN" altLang="en-US" sz="240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kumimoji="0" lang="vi-VN" altLang="en-US" sz="2400" i="0" u="none" strike="noStrike" cap="none" normalizeH="0" baseline="0" dirty="0">
                <a:ln>
                  <a:noFill/>
                </a:ln>
                <a:effectLst/>
                <a:latin typeface="Times New Roman" panose="02020603050405020304" pitchFamily="18" charset="0"/>
                <a:cs typeface="Times New Roman" panose="02020603050405020304" pitchFamily="18" charset="0"/>
              </a:rPr>
              <a:t>git pull : là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một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lệnh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dùng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để</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tải</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xuống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dữ</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liệu</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từ</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một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Remote repository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và</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cập</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nhật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Local repository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phù</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hợp</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với</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dữ</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liệu</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đó</a:t>
            </a:r>
            <a:r>
              <a:rPr kumimoji="0" lang="vi-VN" altLang="en-US" sz="2400" i="0" u="none" strike="noStrike" cap="none" normalizeH="0" baseline="0" dirty="0">
                <a:ln>
                  <a:noFill/>
                </a:ln>
                <a:effectLst/>
                <a:latin typeface="Times New Roman" panose="02020603050405020304" pitchFamily="18" charset="0"/>
                <a:cs typeface="Times New Roman" panose="02020603050405020304" pitchFamily="18" charset="0"/>
              </a:rPr>
              <a:t>, hay </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Git Pull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là</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lệnh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hợp</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nhất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các</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thay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đổi</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từ</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Remote repository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vào</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Local repository</a:t>
            </a:r>
            <a:endParaRPr kumimoji="0" lang="vi-VN" altLang="en-US" sz="240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216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114730" y="296460"/>
            <a:ext cx="11686206" cy="6561540"/>
          </a:xfrm>
          <a:prstGeom prst="rect">
            <a:avLst/>
          </a:prstGeom>
          <a:noFill/>
        </p:spPr>
        <p:txBody>
          <a:bodyPr wrap="square" rtlCol="0">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vi-VN" altLang="en-US" sz="2400" i="0" u="none" strike="noStrike" cap="none" normalizeH="0" baseline="0" dirty="0">
                <a:ln>
                  <a:noFill/>
                </a:ln>
                <a:effectLst/>
                <a:latin typeface="Times New Roman" panose="02020603050405020304" pitchFamily="18" charset="0"/>
                <a:cs typeface="Times New Roman" panose="02020603050405020304" pitchFamily="18" charset="0"/>
              </a:rPr>
              <a:t>git push : </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được</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sử</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dụng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để</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đẩy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các</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commit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mới</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ở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máy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trạm</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(local repo)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lên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server (remote repo).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Nguồn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để</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đẩy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lên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là</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nhánh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mà</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con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trỏ</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HEAD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đang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trỏ</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tới</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nhánh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làm</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việc</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a:t>
            </a:r>
          </a:p>
          <a:p>
            <a:pPr lvl="1" indent="0" eaLnBrk="0" fontAlgn="base" hangingPunct="0">
              <a:lnSpc>
                <a:spcPct val="150000"/>
              </a:lnSpc>
              <a:spcBef>
                <a:spcPct val="0"/>
              </a:spcBef>
              <a:spcAft>
                <a:spcPct val="0"/>
              </a:spcAft>
              <a:buNone/>
            </a:pP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Đích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mà</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nó</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đẩy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lên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ghi</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vào</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nhánh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nào</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có</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thể</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chỉ</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định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trong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tùy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chọn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của</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lệnh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tuy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nhiên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cũng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không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cần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chỉ</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định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nếu</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có</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thiết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lập</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liên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hệ</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giữa</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nguồn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và</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đích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trước</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Lệnh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git push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cũng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có</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thể</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xóa</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đi</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các</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nhánh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của</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remote</a:t>
            </a:r>
          </a:p>
          <a:p>
            <a:pPr lvl="1" indent="0" eaLnBrk="0" fontAlgn="base" hangingPunct="0">
              <a:lnSpc>
                <a:spcPct val="150000"/>
              </a:lnSpc>
              <a:spcBef>
                <a:spcPct val="0"/>
              </a:spcBef>
              <a:spcAft>
                <a:spcPct val="0"/>
              </a:spcAft>
              <a:buNone/>
            </a:pP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Một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số</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tham</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số</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hay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dùng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như</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a:t>
            </a:r>
          </a:p>
          <a:p>
            <a:pPr lvl="1" indent="0" eaLnBrk="0" fontAlgn="base" hangingPunct="0">
              <a:lnSpc>
                <a:spcPct val="150000"/>
              </a:lnSpc>
              <a:spcBef>
                <a:spcPct val="0"/>
              </a:spcBef>
              <a:spcAft>
                <a:spcPct val="0"/>
              </a:spcAft>
              <a:buFontTx/>
              <a:buChar char="•"/>
            </a:pPr>
            <a:r>
              <a:rPr kumimoji="0" lang="vi-VN"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--all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đẩy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tất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cả</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các</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nhánh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lên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server</a:t>
            </a:r>
          </a:p>
          <a:p>
            <a:pPr lvl="1" indent="0" eaLnBrk="0" fontAlgn="base" hangingPunct="0">
              <a:lnSpc>
                <a:spcPct val="150000"/>
              </a:lnSpc>
              <a:spcBef>
                <a:spcPct val="0"/>
              </a:spcBef>
              <a:spcAft>
                <a:spcPct val="0"/>
              </a:spcAft>
              <a:buFontTx/>
              <a:buChar char="•"/>
            </a:pPr>
            <a:r>
              <a:rPr kumimoji="0" lang="vi-VN"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--tags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đẩy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tất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cả</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các</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tag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lên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server</a:t>
            </a:r>
          </a:p>
          <a:p>
            <a:pPr lvl="1" indent="0" eaLnBrk="0" fontAlgn="base" hangingPunct="0">
              <a:lnSpc>
                <a:spcPct val="150000"/>
              </a:lnSpc>
              <a:spcBef>
                <a:spcPct val="0"/>
              </a:spcBef>
              <a:spcAft>
                <a:spcPct val="0"/>
              </a:spcAft>
              <a:buFontTx/>
              <a:buChar char="•"/>
            </a:pPr>
            <a:r>
              <a:rPr kumimoji="0" lang="vi-VN"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--delete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xóa</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một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nhánh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chỉ</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ra</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trên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server</a:t>
            </a:r>
          </a:p>
          <a:p>
            <a:pPr lvl="1" indent="0" eaLnBrk="0" fontAlgn="base" hangingPunct="0">
              <a:lnSpc>
                <a:spcPct val="150000"/>
              </a:lnSpc>
              <a:spcBef>
                <a:spcPct val="0"/>
              </a:spcBef>
              <a:spcAft>
                <a:spcPct val="0"/>
              </a:spcAft>
              <a:buFontTx/>
              <a:buChar char="•"/>
            </a:pPr>
            <a:r>
              <a:rPr kumimoji="0" lang="vi-VN"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-u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đẩy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và</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tạo</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một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upstream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luồng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upload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tương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ứng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với</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nhánh</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của</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local), hay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sử</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dụng</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cho</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lần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đầu</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đẩy</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effectLst/>
                <a:latin typeface="Times New Roman" panose="02020603050405020304" pitchFamily="18" charset="0"/>
                <a:cs typeface="Times New Roman" panose="02020603050405020304" pitchFamily="18" charset="0"/>
              </a:rPr>
              <a:t>lên</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server</a:t>
            </a:r>
          </a:p>
          <a:p>
            <a:pPr>
              <a:lnSpc>
                <a:spcPct val="150000"/>
              </a:lnSpc>
            </a:pPr>
            <a:endParaRPr lang="en-US" dirty="0"/>
          </a:p>
        </p:txBody>
      </p:sp>
    </p:spTree>
    <p:extLst>
      <p:ext uri="{BB962C8B-B14F-4D97-AF65-F5344CB8AC3E}">
        <p14:creationId xmlns:p14="http://schemas.microsoft.com/office/powerpoint/2010/main" val="249348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10" name="TextBox 9">
            <a:extLst>
              <a:ext uri="{FF2B5EF4-FFF2-40B4-BE49-F238E27FC236}">
                <a16:creationId xmlns:a16="http://schemas.microsoft.com/office/drawing/2014/main" id="{0D0B8D46-2FAE-DC34-887E-31E4D8B2CB4F}"/>
              </a:ext>
            </a:extLst>
          </p:cNvPr>
          <p:cNvSpPr txBox="1"/>
          <p:nvPr/>
        </p:nvSpPr>
        <p:spPr>
          <a:xfrm>
            <a:off x="3654724" y="2490096"/>
            <a:ext cx="4882551"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6948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6503857" y="3637270"/>
            <a:ext cx="5065776" cy="448056"/>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IV. </a:t>
            </a:r>
            <a:r>
              <a:rPr lang="en-US" sz="2800" b="1" i="0" u="none" strike="noStrike" dirty="0">
                <a:solidFill>
                  <a:schemeClr val="tx1"/>
                </a:solidFill>
                <a:effectLst/>
                <a:latin typeface="Times New Roman" panose="02020603050405020304" pitchFamily="18" charset="0"/>
                <a:cs typeface="Times New Roman" panose="02020603050405020304" pitchFamily="18" charset="0"/>
              </a:rPr>
              <a:t>Jasper report</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498108" y="4519006"/>
            <a:ext cx="5065776" cy="448056"/>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V. Git</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sz="2800" b="1" dirty="0">
                <a:latin typeface="Times New Roman" panose="02020603050405020304" pitchFamily="18" charset="0"/>
                <a:cs typeface="Times New Roman" panose="02020603050405020304" pitchFamily="18" charset="0"/>
              </a:rPr>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z="1400" smtClean="0">
                <a:latin typeface="Times New Roman" panose="02020603050405020304" pitchFamily="18" charset="0"/>
                <a:cs typeface="Times New Roman" panose="02020603050405020304" pitchFamily="18" charset="0"/>
              </a:rPr>
              <a:pPr/>
              <a:t>2</a:t>
            </a:fld>
            <a:endParaRPr lang="en-US" sz="1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5028AFE-3CAD-9AF4-FC78-BFCD0270114D}"/>
              </a:ext>
            </a:extLst>
          </p:cNvPr>
          <p:cNvSpPr/>
          <p:nvPr/>
        </p:nvSpPr>
        <p:spPr>
          <a:xfrm>
            <a:off x="0" y="0"/>
            <a:ext cx="4873925" cy="6858000"/>
          </a:xfrm>
          <a:prstGeom prst="rect">
            <a:avLst/>
          </a:prstGeom>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a:xfrm>
            <a:off x="324612" y="1067723"/>
            <a:ext cx="3922776" cy="4242816"/>
          </a:xfrm>
        </p:spPr>
        <p:txBody>
          <a:bodyPr>
            <a:normAutofit/>
          </a:bodyPr>
          <a:lstStyle/>
          <a:p>
            <a:r>
              <a:rPr lang="en-US" sz="6000" b="1" dirty="0" err="1">
                <a:latin typeface="Times New Roman" panose="02020603050405020304" pitchFamily="18" charset="0"/>
                <a:cs typeface="Times New Roman" panose="02020603050405020304" pitchFamily="18" charset="0"/>
              </a:rPr>
              <a:t>Nội</a:t>
            </a:r>
            <a:r>
              <a:rPr lang="en-US" sz="6000" b="1" dirty="0">
                <a:latin typeface="Times New Roman" panose="02020603050405020304" pitchFamily="18" charset="0"/>
                <a:cs typeface="Times New Roman" panose="02020603050405020304" pitchFamily="18" charset="0"/>
              </a:rPr>
              <a:t> dung </a:t>
            </a:r>
            <a:r>
              <a:rPr lang="en-US" sz="6000" b="1" dirty="0" err="1">
                <a:latin typeface="Times New Roman" panose="02020603050405020304" pitchFamily="18" charset="0"/>
                <a:cs typeface="Times New Roman" panose="02020603050405020304" pitchFamily="18" charset="0"/>
              </a:rPr>
              <a:t>báo</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cáo</a:t>
            </a:r>
            <a:endParaRPr lang="en-US" sz="6000" b="1" dirty="0">
              <a:latin typeface="Times New Roman" panose="02020603050405020304" pitchFamily="18" charset="0"/>
              <a:cs typeface="Times New Roman" panose="02020603050405020304" pitchFamily="18" charset="0"/>
            </a:endParaRPr>
          </a:p>
        </p:txBody>
      </p:sp>
      <p:sp>
        <p:nvSpPr>
          <p:cNvPr id="15" name="Text Placeholder 2">
            <a:extLst>
              <a:ext uri="{FF2B5EF4-FFF2-40B4-BE49-F238E27FC236}">
                <a16:creationId xmlns:a16="http://schemas.microsoft.com/office/drawing/2014/main" id="{7357D7CD-25C2-BB56-BB49-365615FCBB97}"/>
              </a:ext>
            </a:extLst>
          </p:cNvPr>
          <p:cNvSpPr txBox="1">
            <a:spLocks/>
          </p:cNvSpPr>
          <p:nvPr/>
        </p:nvSpPr>
        <p:spPr>
          <a:xfrm>
            <a:off x="6503857" y="996095"/>
            <a:ext cx="5065776" cy="44805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b="1" dirty="0">
                <a:solidFill>
                  <a:schemeClr val="tx1"/>
                </a:solidFill>
                <a:latin typeface="Times New Roman" panose="02020603050405020304" pitchFamily="18" charset="0"/>
                <a:cs typeface="Times New Roman" panose="02020603050405020304" pitchFamily="18" charset="0"/>
              </a:rPr>
              <a:t>I. SQL</a:t>
            </a:r>
          </a:p>
        </p:txBody>
      </p:sp>
      <p:sp>
        <p:nvSpPr>
          <p:cNvPr id="16" name="Text Placeholder 2">
            <a:extLst>
              <a:ext uri="{FF2B5EF4-FFF2-40B4-BE49-F238E27FC236}">
                <a16:creationId xmlns:a16="http://schemas.microsoft.com/office/drawing/2014/main" id="{457994D6-E6D9-0EAF-605B-9EC4A2B97DC9}"/>
              </a:ext>
            </a:extLst>
          </p:cNvPr>
          <p:cNvSpPr txBox="1">
            <a:spLocks/>
          </p:cNvSpPr>
          <p:nvPr/>
        </p:nvSpPr>
        <p:spPr>
          <a:xfrm>
            <a:off x="6503857" y="1873798"/>
            <a:ext cx="5065776" cy="44805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b="1" dirty="0">
                <a:solidFill>
                  <a:schemeClr val="tx1"/>
                </a:solidFill>
                <a:latin typeface="Times New Roman" panose="02020603050405020304" pitchFamily="18" charset="0"/>
                <a:cs typeface="Times New Roman" panose="02020603050405020304" pitchFamily="18" charset="0"/>
              </a:rPr>
              <a:t>II. Spring Boot</a:t>
            </a:r>
          </a:p>
        </p:txBody>
      </p:sp>
      <p:sp>
        <p:nvSpPr>
          <p:cNvPr id="17" name="Text Placeholder 2">
            <a:extLst>
              <a:ext uri="{FF2B5EF4-FFF2-40B4-BE49-F238E27FC236}">
                <a16:creationId xmlns:a16="http://schemas.microsoft.com/office/drawing/2014/main" id="{6AD4BB91-3FA7-7032-EC64-7DBEAEA31BDD}"/>
              </a:ext>
            </a:extLst>
          </p:cNvPr>
          <p:cNvSpPr txBox="1">
            <a:spLocks/>
          </p:cNvSpPr>
          <p:nvPr/>
        </p:nvSpPr>
        <p:spPr>
          <a:xfrm>
            <a:off x="6503857" y="2755534"/>
            <a:ext cx="5065776" cy="44805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b="1" dirty="0">
                <a:solidFill>
                  <a:schemeClr val="tx1"/>
                </a:solidFill>
                <a:latin typeface="Times New Roman" panose="02020603050405020304" pitchFamily="18" charset="0"/>
                <a:cs typeface="Times New Roman" panose="02020603050405020304" pitchFamily="18" charset="0"/>
              </a:rPr>
              <a:t>III. </a:t>
            </a:r>
            <a:r>
              <a:rPr lang="en-US" sz="2800" b="1" i="0" u="none" strike="noStrike" dirty="0">
                <a:solidFill>
                  <a:schemeClr val="tx1"/>
                </a:solidFill>
                <a:effectLst/>
                <a:latin typeface="Times New Roman" panose="02020603050405020304" pitchFamily="18" charset="0"/>
                <a:cs typeface="Times New Roman" panose="02020603050405020304" pitchFamily="18" charset="0"/>
              </a:rPr>
              <a:t>Angular</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49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382150" y="198407"/>
            <a:ext cx="553298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 </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SQL</a:t>
            </a:r>
            <a:endParaRPr lang="en-US" sz="2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828C233-7FF9-81F8-1EF0-6EE2E72AA235}"/>
              </a:ext>
            </a:extLst>
          </p:cNvPr>
          <p:cNvSpPr txBox="1"/>
          <p:nvPr/>
        </p:nvSpPr>
        <p:spPr>
          <a:xfrm>
            <a:off x="382150" y="567739"/>
            <a:ext cx="11569058" cy="6673943"/>
          </a:xfrm>
          <a:prstGeom prst="rect">
            <a:avLst/>
          </a:prstGeom>
          <a:noFill/>
        </p:spPr>
        <p:txBody>
          <a:bodyPr wrap="square" rtlCol="0">
            <a:spAutoFit/>
          </a:bodyPr>
          <a:lstStyle/>
          <a:p>
            <a:pPr marL="285750" indent="-285750">
              <a:lnSpc>
                <a:spcPct val="150000"/>
              </a:lnSpc>
              <a:buFontTx/>
              <a:buChar char="-"/>
            </a:pPr>
            <a:r>
              <a:rPr lang="en-US" sz="2400" i="0" dirty="0" err="1">
                <a:effectLst/>
                <a:latin typeface="Times New Roman" panose="02020603050405020304" pitchFamily="18" charset="0"/>
                <a:cs typeface="Times New Roman" panose="02020603050405020304" pitchFamily="18" charset="0"/>
              </a:rPr>
              <a:t>Sự</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khác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nhau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giữa</a:t>
            </a:r>
            <a:r>
              <a:rPr lang="en-US" sz="2400" i="0" dirty="0">
                <a:effectLst/>
                <a:latin typeface="Times New Roman" panose="02020603050405020304" pitchFamily="18" charset="0"/>
                <a:cs typeface="Times New Roman" panose="02020603050405020304" pitchFamily="18" charset="0"/>
              </a:rPr>
              <a:t> UNION </a:t>
            </a:r>
            <a:r>
              <a:rPr lang="en-US" sz="2400" i="0" dirty="0" err="1">
                <a:effectLst/>
                <a:latin typeface="Times New Roman" panose="02020603050405020304" pitchFamily="18" charset="0"/>
                <a:cs typeface="Times New Roman" panose="02020603050405020304" pitchFamily="18" charset="0"/>
              </a:rPr>
              <a:t>và</a:t>
            </a:r>
            <a:r>
              <a:rPr lang="en-US" sz="2400" i="0" dirty="0">
                <a:effectLst/>
                <a:latin typeface="Times New Roman" panose="02020603050405020304" pitchFamily="18" charset="0"/>
                <a:cs typeface="Times New Roman" panose="02020603050405020304" pitchFamily="18" charset="0"/>
              </a:rPr>
              <a:t> UNION ALL: </a:t>
            </a:r>
            <a:r>
              <a:rPr lang="vi-VN" sz="2400" i="0" dirty="0">
                <a:effectLst/>
                <a:latin typeface="Times New Roman" panose="02020603050405020304" pitchFamily="18" charset="0"/>
                <a:cs typeface="Times New Roman" panose="02020603050405020304" pitchFamily="18" charset="0"/>
              </a:rPr>
              <a:t>UNION loại bỏ các bản ghi trùng lặp trước khi trả lại kết quả còn UNION ALL giữ lại tất cả các bản ghi từ hai tập ban đầu.</a:t>
            </a:r>
            <a:endParaRPr lang="en-US" sz="2400" i="0" dirty="0">
              <a:effectLst/>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sz="2400" i="0" dirty="0" err="1">
                <a:effectLst/>
                <a:latin typeface="Times New Roman" panose="02020603050405020304" pitchFamily="18" charset="0"/>
                <a:cs typeface="Times New Roman" panose="02020603050405020304" pitchFamily="18" charset="0"/>
              </a:rPr>
              <a:t>Sự</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khác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nhau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giữa</a:t>
            </a:r>
            <a:r>
              <a:rPr lang="en-US" sz="2400" i="0" dirty="0">
                <a:effectLst/>
                <a:latin typeface="Times New Roman" panose="02020603050405020304" pitchFamily="18" charset="0"/>
                <a:cs typeface="Times New Roman" panose="02020603050405020304" pitchFamily="18" charset="0"/>
              </a:rPr>
              <a:t> join </a:t>
            </a:r>
            <a:r>
              <a:rPr lang="en-US" sz="2400" i="0" dirty="0" err="1">
                <a:effectLst/>
                <a:latin typeface="Times New Roman" panose="02020603050405020304" pitchFamily="18" charset="0"/>
                <a:cs typeface="Times New Roman" panose="02020603050405020304" pitchFamily="18" charset="0"/>
              </a:rPr>
              <a:t>và</a:t>
            </a:r>
            <a:r>
              <a:rPr lang="en-US" sz="2400" i="0" dirty="0">
                <a:effectLst/>
                <a:latin typeface="Times New Roman" panose="02020603050405020304" pitchFamily="18" charset="0"/>
                <a:cs typeface="Times New Roman" panose="02020603050405020304" pitchFamily="18" charset="0"/>
              </a:rPr>
              <a:t> union</a:t>
            </a:r>
            <a:r>
              <a:rPr lang="en-US" sz="2400" dirty="0">
                <a:latin typeface="Times New Roman" panose="02020603050405020304" pitchFamily="18" charset="0"/>
                <a:cs typeface="Times New Roman" panose="02020603050405020304" pitchFamily="18" charset="0"/>
              </a:rPr>
              <a:t>: join - </a:t>
            </a:r>
            <a:r>
              <a:rPr lang="en-US" sz="2400" i="0" dirty="0" err="1">
                <a:effectLst/>
                <a:latin typeface="Times New Roman" panose="02020603050405020304" pitchFamily="18" charset="0"/>
                <a:cs typeface="Times New Roman" panose="02020603050405020304" pitchFamily="18" charset="0"/>
              </a:rPr>
              <a:t>cho</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phép</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kết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nối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dữ</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liệu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liên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quan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trong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các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khác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union-</a:t>
            </a:r>
            <a:r>
              <a:rPr lang="en-US" sz="2400" i="0" dirty="0" err="1">
                <a:effectLst/>
                <a:latin typeface="Times New Roman" panose="02020603050405020304" pitchFamily="18" charset="0"/>
                <a:cs typeface="Times New Roman" panose="02020603050405020304" pitchFamily="18" charset="0"/>
              </a:rPr>
              <a:t>hợp</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dữ</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liệu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của</a:t>
            </a:r>
            <a:r>
              <a:rPr lang="en-US" sz="2400" i="0" dirty="0">
                <a:effectLst/>
                <a:latin typeface="Times New Roman" panose="02020603050405020304" pitchFamily="18" charset="0"/>
                <a:cs typeface="Times New Roman" panose="02020603050405020304" pitchFamily="18" charset="0"/>
              </a:rPr>
              <a:t> 2 </a:t>
            </a:r>
            <a:r>
              <a:rPr lang="en-US" sz="2400" i="0" dirty="0" err="1">
                <a:effectLst/>
                <a:latin typeface="Times New Roman" panose="02020603050405020304" pitchFamily="18" charset="0"/>
                <a:cs typeface="Times New Roman" panose="02020603050405020304" pitchFamily="18" charset="0"/>
              </a:rPr>
              <a:t>bảng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mà</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có</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các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cột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loại</a:t>
            </a:r>
            <a:r>
              <a:rPr lang="en-US" sz="2400" i="0" dirty="0">
                <a:effectLst/>
                <a:latin typeface="Times New Roman" panose="02020603050405020304" pitchFamily="18" charset="0"/>
                <a:cs typeface="Times New Roman" panose="02020603050405020304" pitchFamily="18" charset="0"/>
              </a:rPr>
              <a:t> data </a:t>
            </a:r>
            <a:r>
              <a:rPr lang="en-US" sz="2400" i="0" dirty="0" err="1">
                <a:effectLst/>
                <a:latin typeface="Times New Roman" panose="02020603050405020304" pitchFamily="18" charset="0"/>
                <a:cs typeface="Times New Roman" panose="02020603050405020304" pitchFamily="18" charset="0"/>
              </a:rPr>
              <a:t>giống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nhau</a:t>
            </a:r>
            <a:r>
              <a:rPr lang="en-US" sz="2400" i="0" dirty="0">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sz="2400" i="0" dirty="0" err="1">
                <a:effectLst/>
                <a:latin typeface="Times New Roman" panose="02020603050405020304" pitchFamily="18" charset="0"/>
                <a:cs typeface="Times New Roman" panose="02020603050405020304" pitchFamily="18" charset="0"/>
              </a:rPr>
              <a:t>Sự</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khác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nhau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giữa</a:t>
            </a:r>
            <a:r>
              <a:rPr lang="en-US" sz="2400" i="0" dirty="0">
                <a:effectLst/>
                <a:latin typeface="Times New Roman" panose="02020603050405020304" pitchFamily="18" charset="0"/>
                <a:cs typeface="Times New Roman" panose="02020603050405020304" pitchFamily="18" charset="0"/>
              </a:rPr>
              <a:t> where </a:t>
            </a:r>
            <a:r>
              <a:rPr lang="en-US" sz="2400" i="0" dirty="0" err="1">
                <a:effectLst/>
                <a:latin typeface="Times New Roman" panose="02020603050405020304" pitchFamily="18" charset="0"/>
                <a:cs typeface="Times New Roman" panose="02020603050405020304" pitchFamily="18" charset="0"/>
              </a:rPr>
              <a:t>và</a:t>
            </a:r>
            <a:r>
              <a:rPr lang="en-US" sz="2400" i="0" dirty="0">
                <a:effectLst/>
                <a:latin typeface="Times New Roman" panose="02020603050405020304" pitchFamily="18" charset="0"/>
                <a:cs typeface="Times New Roman" panose="02020603050405020304" pitchFamily="18" charset="0"/>
              </a:rPr>
              <a:t> having:</a:t>
            </a:r>
            <a:r>
              <a:rPr lang="en-US" sz="2400" dirty="0">
                <a:latin typeface="Times New Roman" panose="02020603050405020304" pitchFamily="18" charset="0"/>
                <a:cs typeface="Times New Roman" panose="02020603050405020304" pitchFamily="18" charset="0"/>
              </a:rPr>
              <a:t> where-</a:t>
            </a:r>
            <a:r>
              <a:rPr lang="en-US" sz="2400" i="0" dirty="0" err="1">
                <a:effectLst/>
                <a:latin typeface="Times New Roman" panose="02020603050405020304" pitchFamily="18" charset="0"/>
                <a:cs typeface="Times New Roman" panose="02020603050405020304" pitchFamily="18" charset="0"/>
              </a:rPr>
              <a:t>là</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câu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lệnh</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dùng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để</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đặt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điều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kiện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lọc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trên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từng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having-</a:t>
            </a:r>
            <a:r>
              <a:rPr lang="vi-VN" sz="2400" i="0" dirty="0">
                <a:effectLst/>
                <a:latin typeface="Times New Roman" panose="02020603050405020304" pitchFamily="18" charset="0"/>
                <a:cs typeface="Times New Roman" panose="02020603050405020304" pitchFamily="18" charset="0"/>
              </a:rPr>
              <a:t>cũng là câu lệnh đặt điều kiện nhưng là ở trên 1 nhóm xác định, thường đi kèm với câu lệnh group by.</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sz="2400" dirty="0">
                <a:latin typeface="Times New Roman" panose="02020603050405020304" pitchFamily="18" charset="0"/>
                <a:cs typeface="Times New Roman" panose="02020603050405020304" pitchFamily="18" charset="0"/>
              </a:rPr>
              <a:t>Like: </a:t>
            </a:r>
            <a:r>
              <a:rPr lang="vi-VN" sz="2400" i="0" dirty="0">
                <a:effectLst/>
                <a:latin typeface="Times New Roman" panose="02020603050405020304" pitchFamily="18" charset="0"/>
                <a:cs typeface="Times New Roman" panose="02020603050405020304" pitchFamily="18" charset="0"/>
              </a:rPr>
              <a:t>liệt kê tất cả các hàng trong bảng có giá trị khớp với mẫu được chỉ định</a:t>
            </a:r>
            <a:r>
              <a:rPr lang="en-US" sz="2400" i="0" dirty="0">
                <a:effectLst/>
                <a:latin typeface="Times New Roman" panose="02020603050405020304" pitchFamily="18" charset="0"/>
                <a:cs typeface="Times New Roman" panose="02020603050405020304" pitchFamily="18" charset="0"/>
              </a:rPr>
              <a:t>.</a:t>
            </a:r>
          </a:p>
          <a:p>
            <a:pPr marL="285750" indent="-285750">
              <a:lnSpc>
                <a:spcPct val="150000"/>
              </a:lnSpc>
              <a:buFontTx/>
              <a:buChar char="-"/>
            </a:pPr>
            <a:r>
              <a:rPr lang="en-US" sz="2400" dirty="0">
                <a:latin typeface="Times New Roman" panose="02020603050405020304" pitchFamily="18" charset="0"/>
                <a:cs typeface="Times New Roman" panose="02020603050405020304" pitchFamily="18" charset="0"/>
              </a:rPr>
              <a:t>In: </a:t>
            </a:r>
            <a:r>
              <a:rPr lang="en-US" sz="2400" i="0" dirty="0">
                <a:effectLst/>
                <a:latin typeface="Times New Roman" panose="02020603050405020304" pitchFamily="18" charset="0"/>
                <a:cs typeface="Times New Roman" panose="02020603050405020304" pitchFamily="18" charset="0"/>
              </a:rPr>
              <a:t>so </a:t>
            </a:r>
            <a:r>
              <a:rPr lang="en-US" sz="2400" i="0" dirty="0" err="1">
                <a:effectLst/>
                <a:latin typeface="Times New Roman" panose="02020603050405020304" pitchFamily="18" charset="0"/>
                <a:cs typeface="Times New Roman" panose="02020603050405020304" pitchFamily="18" charset="0"/>
              </a:rPr>
              <a:t>sánh</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một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cột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với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nhiều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giá</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a:t>
            </a:r>
          </a:p>
          <a:p>
            <a:pPr marL="285750" indent="-285750">
              <a:lnSpc>
                <a:spcPct val="150000"/>
              </a:lnSpc>
              <a:buFontTx/>
              <a:buChar char="-"/>
            </a:pPr>
            <a:r>
              <a:rPr lang="en-US" sz="2400" dirty="0">
                <a:latin typeface="Times New Roman" panose="02020603050405020304" pitchFamily="18" charset="0"/>
                <a:cs typeface="Times New Roman" panose="02020603050405020304" pitchFamily="18" charset="0"/>
              </a:rPr>
              <a:t>IIF: </a:t>
            </a:r>
            <a:r>
              <a:rPr lang="en-US" sz="2400" i="0" dirty="0" err="1">
                <a:effectLst/>
                <a:latin typeface="Times New Roman" panose="02020603050405020304" pitchFamily="18" charset="0"/>
                <a:cs typeface="Times New Roman" panose="02020603050405020304" pitchFamily="18" charset="0"/>
              </a:rPr>
              <a:t>trả</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về</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một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giá</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trị</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nếu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một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điều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kiện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là</a:t>
            </a:r>
            <a:r>
              <a:rPr lang="en-US" sz="2400" i="0" dirty="0">
                <a:effectLst/>
                <a:latin typeface="Times New Roman" panose="02020603050405020304" pitchFamily="18" charset="0"/>
                <a:cs typeface="Times New Roman" panose="02020603050405020304" pitchFamily="18" charset="0"/>
              </a:rPr>
              <a:t> true </a:t>
            </a:r>
            <a:r>
              <a:rPr lang="en-US" sz="2400" i="0" dirty="0" err="1">
                <a:effectLst/>
                <a:latin typeface="Times New Roman" panose="02020603050405020304" pitchFamily="18" charset="0"/>
                <a:cs typeface="Times New Roman" panose="02020603050405020304" pitchFamily="18" charset="0"/>
              </a:rPr>
              <a:t>hoặc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một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giá</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trị</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khác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nếu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một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điều</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kiện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là</a:t>
            </a:r>
            <a:r>
              <a:rPr lang="en-US" sz="2400" i="0" dirty="0">
                <a:effectLst/>
                <a:latin typeface="Times New Roman" panose="02020603050405020304" pitchFamily="18" charset="0"/>
                <a:cs typeface="Times New Roman" panose="02020603050405020304" pitchFamily="18" charset="0"/>
              </a:rPr>
              <a:t> false. </a:t>
            </a:r>
          </a:p>
          <a:p>
            <a:pPr marL="285750" indent="-285750">
              <a:lnSpc>
                <a:spcPct val="150000"/>
              </a:lnSpc>
              <a:buFontTx/>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20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382149" y="198407"/>
            <a:ext cx="11418786" cy="360098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các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loại</a:t>
            </a:r>
            <a:r>
              <a:rPr lang="en-US" sz="2400" i="0" dirty="0">
                <a:effectLst/>
                <a:latin typeface="Times New Roman" panose="02020603050405020304" pitchFamily="18" charset="0"/>
                <a:cs typeface="Times New Roman" panose="02020603050405020304" pitchFamily="18" charset="0"/>
              </a:rPr>
              <a:t> JOIN </a:t>
            </a:r>
          </a:p>
          <a:p>
            <a:pPr algn="just">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 Inner join: </a:t>
            </a:r>
            <a:r>
              <a:rPr lang="en-US" sz="2400" i="0" dirty="0" err="1">
                <a:effectLst/>
                <a:latin typeface="Times New Roman" panose="02020603050405020304" pitchFamily="18" charset="0"/>
                <a:cs typeface="Times New Roman" panose="02020603050405020304" pitchFamily="18" charset="0"/>
              </a:rPr>
              <a:t>trả</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về</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các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ghi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có</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những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giá</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trị</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phù</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hợp</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trong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cả</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hai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bảng</a:t>
            </a:r>
            <a:r>
              <a:rPr lang="en-US" sz="240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 Left join: </a:t>
            </a:r>
            <a:r>
              <a:rPr lang="en-US" sz="2400" i="0" dirty="0" err="1">
                <a:effectLst/>
                <a:latin typeface="Times New Roman" panose="02020603050405020304" pitchFamily="18" charset="0"/>
                <a:cs typeface="Times New Roman" panose="02020603050405020304" pitchFamily="18" charset="0"/>
              </a:rPr>
              <a:t>trả</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về</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tất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cả</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ghi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từ</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bên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trái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và</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ghi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trùng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với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bên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phải</a:t>
            </a:r>
            <a:r>
              <a:rPr lang="en-US" sz="240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 Right join: </a:t>
            </a:r>
            <a:r>
              <a:rPr lang="en-US" sz="2400" i="0" dirty="0" err="1">
                <a:effectLst/>
                <a:latin typeface="Times New Roman" panose="02020603050405020304" pitchFamily="18" charset="0"/>
                <a:cs typeface="Times New Roman" panose="02020603050405020304" pitchFamily="18" charset="0"/>
              </a:rPr>
              <a:t>trả</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về</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tất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cả</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ghi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từ</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bên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phải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và</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ghi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trùng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với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bên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trái</a:t>
            </a:r>
            <a:r>
              <a:rPr lang="en-US" sz="240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 Full join: </a:t>
            </a:r>
            <a:r>
              <a:rPr lang="en-US" sz="2400" i="0" dirty="0" err="1">
                <a:effectLst/>
                <a:latin typeface="Times New Roman" panose="02020603050405020304" pitchFamily="18" charset="0"/>
                <a:cs typeface="Times New Roman" panose="02020603050405020304" pitchFamily="18" charset="0"/>
              </a:rPr>
              <a:t>trả</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về</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tất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cả</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ghi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khi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có</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một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kết</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quả</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phù</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hợp</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trong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bảng</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bên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trái</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hoặc</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bên</a:t>
            </a:r>
            <a:r>
              <a:rPr lang="en-US" sz="2400" i="0" dirty="0">
                <a:effectLst/>
                <a:latin typeface="Times New Roman" panose="02020603050405020304" pitchFamily="18" charset="0"/>
                <a:cs typeface="Times New Roman" panose="02020603050405020304" pitchFamily="18" charset="0"/>
              </a:rPr>
              <a:t> </a:t>
            </a:r>
            <a:r>
              <a:rPr lang="en-US" sz="2400" i="0" dirty="0" err="1">
                <a:effectLst/>
                <a:latin typeface="Times New Roman" panose="02020603050405020304" pitchFamily="18" charset="0"/>
                <a:cs typeface="Times New Roman" panose="02020603050405020304" pitchFamily="18" charset="0"/>
              </a:rPr>
              <a:t>phải</a:t>
            </a:r>
            <a:r>
              <a:rPr lang="en-US" sz="2400" i="0" dirty="0">
                <a:effectLst/>
                <a:latin typeface="Times New Roman" panose="02020603050405020304" pitchFamily="18" charset="0"/>
                <a:cs typeface="Times New Roman" panose="02020603050405020304" pitchFamily="18" charset="0"/>
              </a:rPr>
              <a:t>.</a:t>
            </a:r>
          </a:p>
          <a:p>
            <a:endParaRPr lang="en-US" sz="2400" i="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13504C1-314F-4326-FE99-586BB9AA14E1}"/>
              </a:ext>
            </a:extLst>
          </p:cNvPr>
          <p:cNvPicPr>
            <a:picLocks noChangeAspect="1"/>
          </p:cNvPicPr>
          <p:nvPr/>
        </p:nvPicPr>
        <p:blipFill>
          <a:blip r:embed="rId2"/>
          <a:stretch>
            <a:fillRect/>
          </a:stretch>
        </p:blipFill>
        <p:spPr>
          <a:xfrm>
            <a:off x="2742857" y="3934819"/>
            <a:ext cx="6525536" cy="1324160"/>
          </a:xfrm>
          <a:prstGeom prst="rect">
            <a:avLst/>
          </a:prstGeom>
        </p:spPr>
      </p:pic>
    </p:spTree>
    <p:extLst>
      <p:ext uri="{BB962C8B-B14F-4D97-AF65-F5344CB8AC3E}">
        <p14:creationId xmlns:p14="http://schemas.microsoft.com/office/powerpoint/2010/main" val="205417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382149" y="181154"/>
            <a:ext cx="10547519" cy="6119945"/>
          </a:xfrm>
          <a:prstGeom prst="rect">
            <a:avLst/>
          </a:prstGeom>
          <a:noFill/>
        </p:spPr>
        <p:txBody>
          <a:bodyPr wrap="square" rtlCol="0">
            <a:spAutoFit/>
          </a:bodyPr>
          <a:lstStyle/>
          <a:p>
            <a:pPr marL="285750" indent="-285750">
              <a:lnSpc>
                <a:spcPct val="150000"/>
              </a:lnSpc>
              <a:buFontTx/>
              <a:buChar char="-"/>
            </a:pPr>
            <a:r>
              <a:rPr lang="vi-VN" sz="2400" i="0" dirty="0">
                <a:solidFill>
                  <a:srgbClr val="1B1B1B"/>
                </a:solidFill>
                <a:effectLst/>
                <a:latin typeface="Times New Roman" panose="02020603050405020304" pitchFamily="18" charset="0"/>
                <a:cs typeface="Times New Roman" panose="02020603050405020304" pitchFamily="18" charset="0"/>
              </a:rPr>
              <a:t>Sự khác biệt cơ bản giữa Stored Procedure và Function</a:t>
            </a:r>
            <a:endParaRPr lang="en-US" sz="2400" i="0" dirty="0">
              <a:solidFill>
                <a:srgbClr val="1B1B1B"/>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vi-VN" sz="2400" i="0" dirty="0">
                <a:solidFill>
                  <a:srgbClr val="1B1B1B"/>
                </a:solidFill>
                <a:effectLst/>
                <a:latin typeface="Times New Roman" panose="02020603050405020304" pitchFamily="18" charset="0"/>
                <a:cs typeface="Times New Roman" panose="02020603050405020304" pitchFamily="18" charset="0"/>
              </a:rPr>
              <a:t>Thủ tục lưu trữ có thể trả về giá trị zero, một hoặc nhiều giá trị. Trong khi hàm phải trả về một giá trị duy nhất (có thể là bảng).</a:t>
            </a:r>
          </a:p>
          <a:p>
            <a:pPr marL="285750" indent="-285750" algn="l">
              <a:lnSpc>
                <a:spcPct val="150000"/>
              </a:lnSpc>
              <a:buFont typeface="Arial" panose="020B0604020202020204" pitchFamily="34" charset="0"/>
              <a:buChar char="•"/>
            </a:pPr>
            <a:r>
              <a:rPr lang="vi-VN" sz="2400" i="0" dirty="0">
                <a:solidFill>
                  <a:srgbClr val="1B1B1B"/>
                </a:solidFill>
                <a:effectLst/>
                <a:latin typeface="Times New Roman" panose="02020603050405020304" pitchFamily="18" charset="0"/>
                <a:cs typeface="Times New Roman" panose="02020603050405020304" pitchFamily="18" charset="0"/>
              </a:rPr>
              <a:t>Các hàm chỉ có thể có các tham số đầu vào cho nó trong khi thủ tục lưu trữ có thể có các tham số đầu vào hoặc đầu ra.</a:t>
            </a:r>
          </a:p>
          <a:p>
            <a:pPr marL="285750" indent="-285750" algn="l">
              <a:lnSpc>
                <a:spcPct val="150000"/>
              </a:lnSpc>
              <a:buFont typeface="Arial" panose="020B0604020202020204" pitchFamily="34" charset="0"/>
              <a:buChar char="•"/>
            </a:pPr>
            <a:r>
              <a:rPr lang="vi-VN" sz="2400" i="0" dirty="0">
                <a:solidFill>
                  <a:srgbClr val="1B1B1B"/>
                </a:solidFill>
                <a:effectLst/>
                <a:latin typeface="Times New Roman" panose="02020603050405020304" pitchFamily="18" charset="0"/>
                <a:cs typeface="Times New Roman" panose="02020603050405020304" pitchFamily="18" charset="0"/>
              </a:rPr>
              <a:t>Hàm có thể được gọi từ thủ tục lưu trữ trong khi thủ tục lưu trữ không thể được gọi từ hàm.</a:t>
            </a:r>
            <a:endParaRPr lang="en-US" sz="2400" i="0" dirty="0">
              <a:solidFill>
                <a:srgbClr val="1B1B1B"/>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US" sz="2400" dirty="0">
              <a:solidFill>
                <a:srgbClr val="1B1B1B"/>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US" sz="2400" i="0" dirty="0">
              <a:solidFill>
                <a:srgbClr val="1B1B1B"/>
              </a:solidFill>
              <a:effectLst/>
              <a:latin typeface="Times New Roman" panose="02020603050405020304" pitchFamily="18" charset="0"/>
              <a:cs typeface="Times New Roman" panose="02020603050405020304" pitchFamily="18" charset="0"/>
            </a:endParaRPr>
          </a:p>
          <a:p>
            <a:pPr algn="l">
              <a:lnSpc>
                <a:spcPct val="150000"/>
              </a:lnSpc>
            </a:pPr>
            <a:r>
              <a:rPr lang="en-US" sz="2400" dirty="0">
                <a:solidFill>
                  <a:srgbClr val="1B1B1B"/>
                </a:solidFill>
                <a:latin typeface="Times New Roman" panose="02020603050405020304" pitchFamily="18" charset="0"/>
                <a:cs typeface="Times New Roman" panose="02020603050405020304" pitchFamily="18" charset="0"/>
              </a:rPr>
              <a:t>- Link </a:t>
            </a:r>
            <a:r>
              <a:rPr lang="en-US" sz="2400" dirty="0" err="1">
                <a:solidFill>
                  <a:srgbClr val="1B1B1B"/>
                </a:solidFill>
                <a:latin typeface="Times New Roman" panose="02020603050405020304" pitchFamily="18" charset="0"/>
                <a:cs typeface="Times New Roman" panose="02020603050405020304" pitchFamily="18" charset="0"/>
              </a:rPr>
              <a:t>ôn</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tập</a:t>
            </a:r>
            <a:r>
              <a:rPr lang="en-US" sz="2400" dirty="0">
                <a:solidFill>
                  <a:srgbClr val="1B1B1B"/>
                </a:solidFill>
                <a:latin typeface="Times New Roman" panose="02020603050405020304" pitchFamily="18" charset="0"/>
                <a:cs typeface="Times New Roman" panose="02020603050405020304" pitchFamily="18" charset="0"/>
              </a:rPr>
              <a:t>: https://github.com/Dungg04/Tranning_Job/tree/master/SQL</a:t>
            </a:r>
            <a:endParaRPr lang="vi-VN" sz="2400" i="0" dirty="0">
              <a:solidFill>
                <a:srgbClr val="1B1B1B"/>
              </a:solidFill>
              <a:effectLst/>
              <a:latin typeface="Times New Roman" panose="02020603050405020304" pitchFamily="18" charset="0"/>
              <a:cs typeface="Times New Roman" panose="02020603050405020304" pitchFamily="18" charset="0"/>
            </a:endParaRPr>
          </a:p>
          <a:p>
            <a:pPr>
              <a:lnSpc>
                <a:spcPct val="150000"/>
              </a:lnSpc>
            </a:pPr>
            <a:endParaRPr lang="vi-VN" sz="2400" i="0" dirty="0">
              <a:solidFill>
                <a:srgbClr val="1B1B1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04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382150" y="163901"/>
            <a:ext cx="5532985" cy="118494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II. Spring boot</a:t>
            </a:r>
          </a:p>
          <a:p>
            <a:endParaRPr lang="en-US" sz="10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a:p>
            <a:pPr marL="342900" indent="-342900">
              <a:buAutoNum type="arabicPeriod"/>
            </a:pPr>
            <a:r>
              <a:rPr lang="en-US" sz="2800" i="0" dirty="0" err="1">
                <a:effectLst/>
                <a:latin typeface="Times New Roman" panose="02020603050405020304" pitchFamily="18" charset="0"/>
                <a:cs typeface="Times New Roman" panose="02020603050405020304" pitchFamily="18" charset="0"/>
              </a:rPr>
              <a:t>Cấu</a:t>
            </a:r>
            <a:r>
              <a:rPr lang="en-US" sz="2800" i="0" dirty="0">
                <a:effectLst/>
                <a:latin typeface="Times New Roman" panose="02020603050405020304" pitchFamily="18" charset="0"/>
                <a:cs typeface="Times New Roman" panose="02020603050405020304" pitchFamily="18" charset="0"/>
              </a:rPr>
              <a:t> </a:t>
            </a:r>
            <a:r>
              <a:rPr lang="en-US" sz="2800" i="0" dirty="0" err="1">
                <a:effectLst/>
                <a:latin typeface="Times New Roman" panose="02020603050405020304" pitchFamily="18" charset="0"/>
                <a:cs typeface="Times New Roman" panose="02020603050405020304" pitchFamily="18" charset="0"/>
              </a:rPr>
              <a:t>trúc</a:t>
            </a:r>
            <a:r>
              <a:rPr lang="en-US" sz="2800" i="0" dirty="0">
                <a:effectLst/>
                <a:latin typeface="Times New Roman" panose="02020603050405020304" pitchFamily="18" charset="0"/>
                <a:cs typeface="Times New Roman" panose="02020603050405020304" pitchFamily="18" charset="0"/>
              </a:rPr>
              <a:t> </a:t>
            </a:r>
            <a:r>
              <a:rPr lang="en-US" sz="2800" i="0" dirty="0" err="1">
                <a:effectLst/>
                <a:latin typeface="Times New Roman" panose="02020603050405020304" pitchFamily="18" charset="0"/>
                <a:cs typeface="Times New Roman" panose="02020603050405020304" pitchFamily="18" charset="0"/>
              </a:rPr>
              <a:t>chung</a:t>
            </a:r>
            <a:r>
              <a:rPr lang="en-US" sz="2800" i="0" dirty="0">
                <a:effectLst/>
                <a:latin typeface="Times New Roman" panose="02020603050405020304" pitchFamily="18" charset="0"/>
                <a:cs typeface="Times New Roman" panose="02020603050405020304" pitchFamily="18" charset="0"/>
              </a:rPr>
              <a:t> </a:t>
            </a:r>
            <a:r>
              <a:rPr lang="en-US" sz="2800" i="0" dirty="0" err="1">
                <a:effectLst/>
                <a:latin typeface="Times New Roman" panose="02020603050405020304" pitchFamily="18" charset="0"/>
                <a:cs typeface="Times New Roman" panose="02020603050405020304" pitchFamily="18" charset="0"/>
              </a:rPr>
              <a:t>của</a:t>
            </a:r>
            <a:r>
              <a:rPr lang="en-US" sz="2800" i="0" dirty="0">
                <a:effectLst/>
                <a:latin typeface="Times New Roman" panose="02020603050405020304" pitchFamily="18" charset="0"/>
                <a:cs typeface="Times New Roman" panose="02020603050405020304" pitchFamily="18" charset="0"/>
              </a:rPr>
              <a:t> </a:t>
            </a:r>
            <a:r>
              <a:rPr lang="en-US" sz="2800" i="0" dirty="0" err="1">
                <a:effectLst/>
                <a:latin typeface="Times New Roman" panose="02020603050405020304" pitchFamily="18" charset="0"/>
                <a:cs typeface="Times New Roman" panose="02020603050405020304" pitchFamily="18" charset="0"/>
              </a:rPr>
              <a:t>ứng</a:t>
            </a:r>
            <a:r>
              <a:rPr lang="en-US" sz="2800" i="0" dirty="0">
                <a:effectLst/>
                <a:latin typeface="Times New Roman" panose="02020603050405020304" pitchFamily="18" charset="0"/>
                <a:cs typeface="Times New Roman" panose="02020603050405020304" pitchFamily="18" charset="0"/>
              </a:rPr>
              <a:t> </a:t>
            </a:r>
            <a:r>
              <a:rPr lang="en-US" sz="2800" i="0" dirty="0" err="1">
                <a:effectLst/>
                <a:latin typeface="Times New Roman" panose="02020603050405020304" pitchFamily="18" charset="0"/>
                <a:cs typeface="Times New Roman" panose="02020603050405020304" pitchFamily="18" charset="0"/>
              </a:rPr>
              <a:t>dụng</a:t>
            </a:r>
            <a:endParaRPr lang="en-US" sz="2800" i="0"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BDEA47-1724-EA06-9CE9-13B5E4997DA9}"/>
              </a:ext>
            </a:extLst>
          </p:cNvPr>
          <p:cNvSpPr txBox="1"/>
          <p:nvPr/>
        </p:nvSpPr>
        <p:spPr>
          <a:xfrm flipH="1">
            <a:off x="690114" y="1534851"/>
            <a:ext cx="10450041"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file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pom.xml, </a:t>
            </a:r>
            <a:r>
              <a:rPr lang="en-US" sz="2400" dirty="0" err="1">
                <a:latin typeface="Times New Roman" panose="02020603050405020304" pitchFamily="18" charset="0"/>
                <a:cs typeface="Times New Roman" panose="02020603050405020304" pitchFamily="18" charset="0"/>
              </a:rPr>
              <a:t>build.gradle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gitignore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mvn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gradle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Maven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Gradle</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code</a:t>
            </a:r>
          </a:p>
          <a:p>
            <a:pPr lvl="1" algn="just">
              <a:buFont typeface="Arial" panose="020B0604020202020204" pitchFamily="34" charset="0"/>
              <a:buChar char="•"/>
            </a:pPr>
            <a:r>
              <a:rPr lang="vi-VN" sz="2400" b="0" i="0" dirty="0">
                <a:solidFill>
                  <a:srgbClr val="111111"/>
                </a:solidFill>
                <a:effectLst/>
                <a:latin typeface="Times New Roman" panose="02020603050405020304" pitchFamily="18" charset="0"/>
                <a:cs typeface="Times New Roman" panose="02020603050405020304" pitchFamily="18" charset="0"/>
              </a:rPr>
              <a:t>Domain: chứa các ánh xạ database – entity</a:t>
            </a:r>
          </a:p>
          <a:p>
            <a:pPr lvl="1" algn="just">
              <a:buFont typeface="Arial" panose="020B0604020202020204" pitchFamily="34" charset="0"/>
              <a:buChar char="•"/>
            </a:pPr>
            <a:r>
              <a:rPr lang="vi-VN" sz="2400" b="0" i="0" dirty="0">
                <a:solidFill>
                  <a:srgbClr val="111111"/>
                </a:solidFill>
                <a:effectLst/>
                <a:latin typeface="Times New Roman" panose="02020603050405020304" pitchFamily="18" charset="0"/>
                <a:cs typeface="Times New Roman" panose="02020603050405020304" pitchFamily="18" charset="0"/>
              </a:rPr>
              <a:t>Repository: định nghĩa các DAO (Data access object) class dùng để làm việc với database</a:t>
            </a:r>
          </a:p>
          <a:p>
            <a:pPr lvl="1" algn="just">
              <a:buFont typeface="Arial" panose="020B0604020202020204" pitchFamily="34" charset="0"/>
              <a:buChar char="•"/>
            </a:pPr>
            <a:r>
              <a:rPr lang="vi-VN" sz="2400" b="0" i="0" dirty="0">
                <a:solidFill>
                  <a:srgbClr val="111111"/>
                </a:solidFill>
                <a:effectLst/>
                <a:latin typeface="Times New Roman" panose="02020603050405020304" pitchFamily="18" charset="0"/>
                <a:cs typeface="Times New Roman" panose="02020603050405020304" pitchFamily="18" charset="0"/>
              </a:rPr>
              <a:t>Service: chứa các business logic class</a:t>
            </a:r>
          </a:p>
          <a:p>
            <a:pPr lvl="1" algn="just">
              <a:buFont typeface="Arial" panose="020B0604020202020204" pitchFamily="34" charset="0"/>
              <a:buChar char="•"/>
            </a:pPr>
            <a:r>
              <a:rPr lang="vi-VN" sz="2400" b="0" i="0" dirty="0">
                <a:solidFill>
                  <a:srgbClr val="111111"/>
                </a:solidFill>
                <a:effectLst/>
                <a:latin typeface="Times New Roman" panose="02020603050405020304" pitchFamily="18" charset="0"/>
                <a:cs typeface="Times New Roman" panose="02020603050405020304" pitchFamily="18" charset="0"/>
              </a:rPr>
              <a:t>Controller: nhận request từ client</a:t>
            </a:r>
          </a:p>
          <a:p>
            <a:pPr lvl="1" algn="just">
              <a:buFont typeface="Arial" panose="020B0604020202020204" pitchFamily="34" charset="0"/>
              <a:buChar char="•"/>
            </a:pPr>
            <a:r>
              <a:rPr lang="vi-VN" sz="2400" b="0" i="0" dirty="0">
                <a:solidFill>
                  <a:srgbClr val="111111"/>
                </a:solidFill>
                <a:effectLst/>
                <a:latin typeface="Times New Roman" panose="02020603050405020304" pitchFamily="18" charset="0"/>
                <a:cs typeface="Times New Roman" panose="02020603050405020304" pitchFamily="18" charset="0"/>
              </a:rPr>
              <a:t>Mapper: dùng để convert qua lại giữa entity và dto (không có cũng được)</a:t>
            </a:r>
          </a:p>
          <a:p>
            <a:pPr lvl="1" algn="just">
              <a:buFont typeface="Arial" panose="020B0604020202020204" pitchFamily="34" charset="0"/>
              <a:buChar char="•"/>
            </a:pPr>
            <a:r>
              <a:rPr lang="vi-VN" sz="2400" b="0" i="0" dirty="0">
                <a:solidFill>
                  <a:srgbClr val="111111"/>
                </a:solidFill>
                <a:effectLst/>
                <a:latin typeface="Times New Roman" panose="02020603050405020304" pitchFamily="18" charset="0"/>
                <a:cs typeface="Times New Roman" panose="02020603050405020304" pitchFamily="18" charset="0"/>
              </a:rPr>
              <a:t>Exception Hanlder: xử lý các exception xảy ra trong quá trình thực thi yêu cầu của client</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build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file class</a:t>
            </a:r>
          </a:p>
        </p:txBody>
      </p:sp>
    </p:spTree>
    <p:extLst>
      <p:ext uri="{BB962C8B-B14F-4D97-AF65-F5344CB8AC3E}">
        <p14:creationId xmlns:p14="http://schemas.microsoft.com/office/powerpoint/2010/main" val="427882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382150" y="181155"/>
            <a:ext cx="553298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Sơ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endParaRPr lang="en-US"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6389214-2CAA-9F3D-D8E9-A14B09C383D5}"/>
              </a:ext>
            </a:extLst>
          </p:cNvPr>
          <p:cNvPicPr>
            <a:picLocks noChangeAspect="1"/>
          </p:cNvPicPr>
          <p:nvPr/>
        </p:nvPicPr>
        <p:blipFill>
          <a:blip r:embed="rId2"/>
          <a:stretch>
            <a:fillRect/>
          </a:stretch>
        </p:blipFill>
        <p:spPr>
          <a:xfrm>
            <a:off x="614218" y="1430353"/>
            <a:ext cx="10963564" cy="3997294"/>
          </a:xfrm>
          <a:prstGeom prst="rect">
            <a:avLst/>
          </a:prstGeom>
        </p:spPr>
      </p:pic>
    </p:spTree>
    <p:extLst>
      <p:ext uri="{BB962C8B-B14F-4D97-AF65-F5344CB8AC3E}">
        <p14:creationId xmlns:p14="http://schemas.microsoft.com/office/powerpoint/2010/main" val="276656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382149" y="198407"/>
            <a:ext cx="690717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3. </a:t>
            </a:r>
            <a:r>
              <a:rPr lang="en-US" sz="2800" i="0" dirty="0" err="1">
                <a:effectLst/>
                <a:latin typeface="Times New Roman" panose="02020603050405020304" pitchFamily="18" charset="0"/>
                <a:cs typeface="Times New Roman" panose="02020603050405020304" pitchFamily="18" charset="0"/>
              </a:rPr>
              <a:t>Sự</a:t>
            </a:r>
            <a:r>
              <a:rPr lang="en-US" sz="2800" i="0" dirty="0">
                <a:effectLst/>
                <a:latin typeface="Times New Roman" panose="02020603050405020304" pitchFamily="18" charset="0"/>
                <a:cs typeface="Times New Roman" panose="02020603050405020304" pitchFamily="18" charset="0"/>
              </a:rPr>
              <a:t> </a:t>
            </a:r>
            <a:r>
              <a:rPr lang="en-US" sz="2800" i="0" dirty="0" err="1">
                <a:effectLst/>
                <a:latin typeface="Times New Roman" panose="02020603050405020304" pitchFamily="18" charset="0"/>
                <a:cs typeface="Times New Roman" panose="02020603050405020304" pitchFamily="18" charset="0"/>
              </a:rPr>
              <a:t>khác</a:t>
            </a:r>
            <a:r>
              <a:rPr lang="en-US" sz="2800" i="0" dirty="0">
                <a:effectLst/>
                <a:latin typeface="Times New Roman" panose="02020603050405020304" pitchFamily="18" charset="0"/>
                <a:cs typeface="Times New Roman" panose="02020603050405020304" pitchFamily="18" charset="0"/>
              </a:rPr>
              <a:t> </a:t>
            </a:r>
            <a:r>
              <a:rPr lang="en-US" sz="2800" i="0" dirty="0" err="1">
                <a:effectLst/>
                <a:latin typeface="Times New Roman" panose="02020603050405020304" pitchFamily="18" charset="0"/>
                <a:cs typeface="Times New Roman" panose="02020603050405020304" pitchFamily="18" charset="0"/>
              </a:rPr>
              <a:t>biệt</a:t>
            </a:r>
            <a:r>
              <a:rPr lang="en-US" sz="2800" i="0" dirty="0">
                <a:effectLst/>
                <a:latin typeface="Times New Roman" panose="02020603050405020304" pitchFamily="18" charset="0"/>
                <a:cs typeface="Times New Roman" panose="02020603050405020304" pitchFamily="18" charset="0"/>
              </a:rPr>
              <a:t> </a:t>
            </a:r>
            <a:r>
              <a:rPr lang="en-US" sz="2800" i="0" dirty="0" err="1">
                <a:effectLst/>
                <a:latin typeface="Times New Roman" panose="02020603050405020304" pitchFamily="18" charset="0"/>
                <a:cs typeface="Times New Roman" panose="02020603050405020304" pitchFamily="18" charset="0"/>
              </a:rPr>
              <a:t>giữa</a:t>
            </a:r>
            <a:r>
              <a:rPr lang="en-US" sz="2800" i="0" dirty="0">
                <a:effectLst/>
                <a:latin typeface="Times New Roman" panose="02020603050405020304" pitchFamily="18" charset="0"/>
                <a:cs typeface="Times New Roman" panose="02020603050405020304" pitchFamily="18" charset="0"/>
              </a:rPr>
              <a:t> JPA </a:t>
            </a:r>
            <a:r>
              <a:rPr lang="en-US" sz="2800" i="0" dirty="0" err="1">
                <a:effectLst/>
                <a:latin typeface="Times New Roman" panose="02020603050405020304" pitchFamily="18" charset="0"/>
                <a:cs typeface="Times New Roman" panose="02020603050405020304" pitchFamily="18" charset="0"/>
              </a:rPr>
              <a:t>và</a:t>
            </a:r>
            <a:r>
              <a:rPr lang="en-US" sz="2800" i="0" dirty="0">
                <a:effectLst/>
                <a:latin typeface="Times New Roman" panose="02020603050405020304" pitchFamily="18" charset="0"/>
                <a:cs typeface="Times New Roman" panose="02020603050405020304" pitchFamily="18" charset="0"/>
              </a:rPr>
              <a:t> Hibernate</a:t>
            </a:r>
          </a:p>
        </p:txBody>
      </p:sp>
      <p:pic>
        <p:nvPicPr>
          <p:cNvPr id="3" name="Picture 2">
            <a:extLst>
              <a:ext uri="{FF2B5EF4-FFF2-40B4-BE49-F238E27FC236}">
                <a16:creationId xmlns:a16="http://schemas.microsoft.com/office/drawing/2014/main" id="{4CCE735D-2629-493F-2F4D-EACA5443277C}"/>
              </a:ext>
            </a:extLst>
          </p:cNvPr>
          <p:cNvPicPr>
            <a:picLocks noChangeAspect="1"/>
          </p:cNvPicPr>
          <p:nvPr/>
        </p:nvPicPr>
        <p:blipFill>
          <a:blip r:embed="rId2"/>
          <a:stretch>
            <a:fillRect/>
          </a:stretch>
        </p:blipFill>
        <p:spPr>
          <a:xfrm>
            <a:off x="1229062" y="913720"/>
            <a:ext cx="9733876" cy="3981552"/>
          </a:xfrm>
          <a:prstGeom prst="rect">
            <a:avLst/>
          </a:prstGeom>
        </p:spPr>
      </p:pic>
      <p:sp>
        <p:nvSpPr>
          <p:cNvPr id="4" name="TextBox 3">
            <a:extLst>
              <a:ext uri="{FF2B5EF4-FFF2-40B4-BE49-F238E27FC236}">
                <a16:creationId xmlns:a16="http://schemas.microsoft.com/office/drawing/2014/main" id="{E9F810AB-B1D1-CCF3-9218-0C65C0A3B700}"/>
              </a:ext>
            </a:extLst>
          </p:cNvPr>
          <p:cNvSpPr txBox="1"/>
          <p:nvPr/>
        </p:nvSpPr>
        <p:spPr>
          <a:xfrm flipH="1">
            <a:off x="510324" y="5713447"/>
            <a:ext cx="1058324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Link </a:t>
            </a:r>
            <a:r>
              <a:rPr lang="en-US" sz="2400" dirty="0" err="1">
                <a:latin typeface="Times New Roman" panose="02020603050405020304" pitchFamily="18" charset="0"/>
                <a:cs typeface="Times New Roman" panose="02020603050405020304" pitchFamily="18" charset="0"/>
              </a:rPr>
              <a:t>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https://github.com/Dungg04/Tranning_Job/tree/master/Java/SpringBoot</a:t>
            </a:r>
          </a:p>
        </p:txBody>
      </p:sp>
    </p:spTree>
    <p:extLst>
      <p:ext uri="{BB962C8B-B14F-4D97-AF65-F5344CB8AC3E}">
        <p14:creationId xmlns:p14="http://schemas.microsoft.com/office/powerpoint/2010/main" val="329120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11" name="TextBox 10">
            <a:extLst>
              <a:ext uri="{FF2B5EF4-FFF2-40B4-BE49-F238E27FC236}">
                <a16:creationId xmlns:a16="http://schemas.microsoft.com/office/drawing/2014/main" id="{98CFAC4F-5E5E-2010-768D-316A9E9F9DC2}"/>
              </a:ext>
            </a:extLst>
          </p:cNvPr>
          <p:cNvSpPr txBox="1"/>
          <p:nvPr/>
        </p:nvSpPr>
        <p:spPr>
          <a:xfrm flipH="1">
            <a:off x="382150" y="198407"/>
            <a:ext cx="553298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III. Angular</a:t>
            </a:r>
          </a:p>
        </p:txBody>
      </p:sp>
      <p:sp>
        <p:nvSpPr>
          <p:cNvPr id="2" name="TextBox 1">
            <a:extLst>
              <a:ext uri="{FF2B5EF4-FFF2-40B4-BE49-F238E27FC236}">
                <a16:creationId xmlns:a16="http://schemas.microsoft.com/office/drawing/2014/main" id="{BCE35A07-B3CE-EDC2-00E2-B4438979E2A5}"/>
              </a:ext>
            </a:extLst>
          </p:cNvPr>
          <p:cNvSpPr txBox="1"/>
          <p:nvPr/>
        </p:nvSpPr>
        <p:spPr>
          <a:xfrm>
            <a:off x="382150" y="828136"/>
            <a:ext cx="11470544" cy="2795958"/>
          </a:xfrm>
          <a:prstGeom prst="rect">
            <a:avLst/>
          </a:prstGeom>
          <a:noFill/>
        </p:spPr>
        <p:txBody>
          <a:bodyPr wrap="square" rtlCol="0">
            <a:spAutoFit/>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 </a:t>
            </a:r>
            <a:r>
              <a:rPr lang="vi-VN" sz="2400" b="0" i="0" dirty="0">
                <a:solidFill>
                  <a:srgbClr val="212529"/>
                </a:solidFill>
                <a:effectLst/>
                <a:latin typeface="Times New Roman" panose="02020603050405020304" pitchFamily="18" charset="0"/>
                <a:cs typeface="Times New Roman" panose="02020603050405020304" pitchFamily="18" charset="0"/>
              </a:rPr>
              <a:t>AngularJS framework có thể được chia thành ba phần chính sau:</a:t>
            </a:r>
          </a:p>
          <a:p>
            <a:pPr marL="285750" indent="-285750" algn="just">
              <a:lnSpc>
                <a:spcPct val="150000"/>
              </a:lnSpc>
              <a:buFont typeface="Arial" panose="020B0604020202020204" pitchFamily="34" charset="0"/>
              <a:buChar char="•"/>
            </a:pPr>
            <a:r>
              <a:rPr lang="vi-VN" sz="2400" b="0" i="0" dirty="0">
                <a:solidFill>
                  <a:srgbClr val="212529"/>
                </a:solidFill>
                <a:effectLst/>
                <a:latin typeface="Times New Roman" panose="02020603050405020304" pitchFamily="18" charset="0"/>
                <a:cs typeface="Times New Roman" panose="02020603050405020304" pitchFamily="18" charset="0"/>
              </a:rPr>
              <a:t>ng-app: directive này định nghĩa và liên kết một ứng dụng AngularJS tới HTML.</a:t>
            </a:r>
          </a:p>
          <a:p>
            <a:pPr marL="285750" indent="-285750" algn="just">
              <a:lnSpc>
                <a:spcPct val="150000"/>
              </a:lnSpc>
              <a:buFont typeface="Arial" panose="020B0604020202020204" pitchFamily="34" charset="0"/>
              <a:buChar char="•"/>
            </a:pPr>
            <a:r>
              <a:rPr lang="vi-VN" sz="2400" b="0" i="0" dirty="0">
                <a:solidFill>
                  <a:srgbClr val="212529"/>
                </a:solidFill>
                <a:effectLst/>
                <a:latin typeface="Times New Roman" panose="02020603050405020304" pitchFamily="18" charset="0"/>
                <a:cs typeface="Times New Roman" panose="02020603050405020304" pitchFamily="18" charset="0"/>
              </a:rPr>
              <a:t>ng-model: directive này gắn kết giá trị của dữ liệu ứng dụng AngularJS đến các điều khiển đầu vào HTML.</a:t>
            </a:r>
          </a:p>
          <a:p>
            <a:pPr marL="285750" indent="-285750" algn="just">
              <a:lnSpc>
                <a:spcPct val="150000"/>
              </a:lnSpc>
              <a:buFont typeface="Arial" panose="020B0604020202020204" pitchFamily="34" charset="0"/>
              <a:buChar char="•"/>
            </a:pPr>
            <a:r>
              <a:rPr lang="vi-VN" sz="2400" b="0" i="0" dirty="0">
                <a:solidFill>
                  <a:srgbClr val="212529"/>
                </a:solidFill>
                <a:effectLst/>
                <a:latin typeface="Times New Roman" panose="02020603050405020304" pitchFamily="18" charset="0"/>
                <a:cs typeface="Times New Roman" panose="02020603050405020304" pitchFamily="18" charset="0"/>
              </a:rPr>
              <a:t>ng-bind: directive này gắn kết dữ liệu ứng dụng AngularJS đến các thẻ HTML.</a:t>
            </a:r>
          </a:p>
        </p:txBody>
      </p:sp>
    </p:spTree>
    <p:extLst>
      <p:ext uri="{BB962C8B-B14F-4D97-AF65-F5344CB8AC3E}">
        <p14:creationId xmlns:p14="http://schemas.microsoft.com/office/powerpoint/2010/main" val="35443298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{4BBBFDD8-8111-4061-9EDC-CB51A143E10B}tf56410444_win32</Template>
  <TotalTime>160</TotalTime>
  <Words>1854</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Baskerville</vt:lpstr>
      <vt:lpstr>Baskerville Old Face</vt:lpstr>
      <vt:lpstr>Calibri</vt:lpstr>
      <vt:lpstr>Gill Sans Light</vt:lpstr>
      <vt:lpstr>Gill Sans Nova</vt:lpstr>
      <vt:lpstr>Gill Sans Nova Light</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Ngô Ngọc Sáng</dc:creator>
  <cp:lastModifiedBy>Ngô Ngọc Sáng</cp:lastModifiedBy>
  <cp:revision>27</cp:revision>
  <dcterms:created xsi:type="dcterms:W3CDTF">2023-01-16T15:34:28Z</dcterms:created>
  <dcterms:modified xsi:type="dcterms:W3CDTF">2023-01-16T18:15:15Z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