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6"/>
  </p:notesMasterIdLst>
  <p:sldIdLst>
    <p:sldId id="278" r:id="rId2"/>
    <p:sldId id="279" r:id="rId3"/>
    <p:sldId id="280" r:id="rId4"/>
    <p:sldId id="281" r:id="rId5"/>
    <p:sldId id="283" r:id="rId6"/>
    <p:sldId id="297" r:id="rId7"/>
    <p:sldId id="299" r:id="rId8"/>
    <p:sldId id="296" r:id="rId9"/>
    <p:sldId id="282" r:id="rId10"/>
    <p:sldId id="301" r:id="rId11"/>
    <p:sldId id="302" r:id="rId12"/>
    <p:sldId id="306" r:id="rId13"/>
    <p:sldId id="303" r:id="rId14"/>
    <p:sldId id="307" r:id="rId15"/>
    <p:sldId id="305" r:id="rId16"/>
    <p:sldId id="304" r:id="rId17"/>
    <p:sldId id="308" r:id="rId18"/>
    <p:sldId id="310" r:id="rId19"/>
    <p:sldId id="311" r:id="rId20"/>
    <p:sldId id="312" r:id="rId21"/>
    <p:sldId id="313" r:id="rId22"/>
    <p:sldId id="314" r:id="rId23"/>
    <p:sldId id="315" r:id="rId24"/>
    <p:sldId id="309"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93" d="100"/>
          <a:sy n="93" d="100"/>
        </p:scale>
        <p:origin x="302" y="8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52078" y="905522"/>
            <a:ext cx="6764784" cy="2304022"/>
          </a:xfrm>
        </p:spPr>
        <p:txBody>
          <a:bodyPr/>
          <a:lstStyle/>
          <a:p>
            <a:r>
              <a:rPr lang="en-US">
                <a:latin typeface="Arial" panose="020B0604020202020204" pitchFamily="34" charset="0"/>
                <a:cs typeface="Arial" panose="020B0604020202020204" pitchFamily="34" charset="0"/>
              </a:rPr>
              <a:t>Nhóm 10 : Nghiên cứu các thuật toán máy học phát hiện tấn công ddos</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40172" y="1322773"/>
            <a:ext cx="6262396" cy="577047"/>
          </a:xfrm>
        </p:spPr>
        <p:txBody>
          <a:bodyPr/>
          <a:lstStyle/>
          <a:p>
            <a:r>
              <a:rPr lang="en-US"/>
              <a:t>Các công cụ sử dụng</a:t>
            </a: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2654422"/>
            <a:ext cx="6894398" cy="3435659"/>
          </a:xfrm>
        </p:spPr>
        <p:txBody>
          <a:bodyPr/>
          <a:lstStyle/>
          <a:p>
            <a:r>
              <a:rPr lang="vi-VN" b="0" i="0">
                <a:solidFill>
                  <a:schemeClr val="accent6">
                    <a:lumMod val="75000"/>
                  </a:schemeClr>
                </a:solidFill>
                <a:effectLst/>
                <a:latin typeface="Arial" panose="020B0604020202020204" pitchFamily="34" charset="0"/>
                <a:cs typeface="Arial" panose="020B0604020202020204" pitchFamily="34" charset="0"/>
              </a:rPr>
              <a:t>Virtualenv viết tắt từ Virtual Environments là một môi trường ảo hóa cho Python. Với mỗi môi trường ảo hóa, bạn có thể chỉ ra 1 phiên bản của Python và các package riêng biệt cho nó.</a:t>
            </a:r>
          </a:p>
          <a:p>
            <a:endParaRPr lang="en-US" dirty="0">
              <a:solidFill>
                <a:schemeClr val="accent6">
                  <a:lumMod val="75000"/>
                </a:schemeClr>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8" name="Text Placeholder 3">
            <a:extLst>
              <a:ext uri="{FF2B5EF4-FFF2-40B4-BE49-F238E27FC236}">
                <a16:creationId xmlns:a16="http://schemas.microsoft.com/office/drawing/2014/main" id="{E4163ABD-54FE-CD4A-F7A6-7B3F17C2FE32}"/>
              </a:ext>
            </a:extLst>
          </p:cNvPr>
          <p:cNvSpPr txBox="1">
            <a:spLocks/>
          </p:cNvSpPr>
          <p:nvPr/>
        </p:nvSpPr>
        <p:spPr>
          <a:xfrm>
            <a:off x="4389120" y="1899821"/>
            <a:ext cx="4084638" cy="479395"/>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latin typeface="Arial" panose="020B0604020202020204" pitchFamily="34" charset="0"/>
                <a:cs typeface="Arial" panose="020B0604020202020204" pitchFamily="34" charset="0"/>
              </a:rPr>
              <a:t>M</a:t>
            </a:r>
            <a:r>
              <a:rPr lang="vi-VN" dirty="0">
                <a:solidFill>
                  <a:srgbClr val="FF0000"/>
                </a:solidFill>
                <a:latin typeface="Arial" panose="020B0604020202020204" pitchFamily="34" charset="0"/>
                <a:cs typeface="Arial" panose="020B0604020202020204" pitchFamily="34" charset="0"/>
              </a:rPr>
              <a:t>ôi trường venv</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694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40172" y="1322773"/>
            <a:ext cx="6262396" cy="577047"/>
          </a:xfrm>
        </p:spPr>
        <p:txBody>
          <a:bodyPr/>
          <a:lstStyle/>
          <a:p>
            <a:r>
              <a:rPr lang="en-US"/>
              <a:t>Các công cụ sử dụng</a:t>
            </a: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2654422"/>
            <a:ext cx="6894398" cy="3435659"/>
          </a:xfrm>
        </p:spPr>
        <p:txBody>
          <a:bodyPr/>
          <a:lstStyle/>
          <a:p>
            <a:r>
              <a:rPr lang="en-US" b="0" i="0">
                <a:solidFill>
                  <a:schemeClr val="accent6">
                    <a:lumMod val="75000"/>
                  </a:schemeClr>
                </a:solidFill>
                <a:effectLst/>
                <a:latin typeface="Söhne"/>
              </a:rPr>
              <a:t>Ryu-manager là một công cụ điều khiển mạng mã nguồn mở,</a:t>
            </a:r>
            <a:r>
              <a:rPr lang="vi-VN" b="0" i="0">
                <a:solidFill>
                  <a:schemeClr val="accent6">
                    <a:lumMod val="75000"/>
                  </a:schemeClr>
                </a:solidFill>
                <a:effectLst/>
                <a:latin typeface="Söhne"/>
              </a:rPr>
              <a:t> được viết bằng ngôn ngữ Python và cung cấp các API để kết nối với các thiết bị mạng khác nhau và thực hiện các chức năng điều khiển mạng như chuyển tiếp gói tin, phân phối băng thông và định tuyến.</a:t>
            </a:r>
            <a:endParaRPr lang="en-US" dirty="0">
              <a:solidFill>
                <a:schemeClr val="accent6">
                  <a:lumMod val="75000"/>
                </a:schemeClr>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8" name="Text Placeholder 3">
            <a:extLst>
              <a:ext uri="{FF2B5EF4-FFF2-40B4-BE49-F238E27FC236}">
                <a16:creationId xmlns:a16="http://schemas.microsoft.com/office/drawing/2014/main" id="{E4163ABD-54FE-CD4A-F7A6-7B3F17C2FE32}"/>
              </a:ext>
            </a:extLst>
          </p:cNvPr>
          <p:cNvSpPr txBox="1">
            <a:spLocks/>
          </p:cNvSpPr>
          <p:nvPr/>
        </p:nvSpPr>
        <p:spPr>
          <a:xfrm>
            <a:off x="4389120" y="1899821"/>
            <a:ext cx="4084638" cy="479395"/>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Ryu-manager</a:t>
            </a:r>
          </a:p>
        </p:txBody>
      </p:sp>
    </p:spTree>
    <p:extLst>
      <p:ext uri="{BB962C8B-B14F-4D97-AF65-F5344CB8AC3E}">
        <p14:creationId xmlns:p14="http://schemas.microsoft.com/office/powerpoint/2010/main" val="72402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40172" y="1322773"/>
            <a:ext cx="6262396" cy="577047"/>
          </a:xfrm>
        </p:spPr>
        <p:txBody>
          <a:bodyPr/>
          <a:lstStyle/>
          <a:p>
            <a:r>
              <a:rPr lang="en-US"/>
              <a:t>Các công cụ sử dụng</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8" name="Text Placeholder 3">
            <a:extLst>
              <a:ext uri="{FF2B5EF4-FFF2-40B4-BE49-F238E27FC236}">
                <a16:creationId xmlns:a16="http://schemas.microsoft.com/office/drawing/2014/main" id="{E4163ABD-54FE-CD4A-F7A6-7B3F17C2FE32}"/>
              </a:ext>
            </a:extLst>
          </p:cNvPr>
          <p:cNvSpPr txBox="1">
            <a:spLocks/>
          </p:cNvSpPr>
          <p:nvPr/>
        </p:nvSpPr>
        <p:spPr>
          <a:xfrm>
            <a:off x="4980372" y="1899821"/>
            <a:ext cx="5805995" cy="479395"/>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Sử dụng ngôn ngữ lập trình(Python)</a:t>
            </a:r>
            <a:endParaRPr lang="en-US" dirty="0"/>
          </a:p>
        </p:txBody>
      </p:sp>
      <p:pic>
        <p:nvPicPr>
          <p:cNvPr id="1026" name="Picture 2">
            <a:extLst>
              <a:ext uri="{FF2B5EF4-FFF2-40B4-BE49-F238E27FC236}">
                <a16:creationId xmlns:a16="http://schemas.microsoft.com/office/drawing/2014/main" id="{D7B7C456-264A-3490-8710-D3737305F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846687"/>
            <a:ext cx="2610754" cy="2897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223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40172" y="1322773"/>
            <a:ext cx="6262396" cy="577047"/>
          </a:xfrm>
        </p:spPr>
        <p:txBody>
          <a:bodyPr/>
          <a:lstStyle/>
          <a:p>
            <a:r>
              <a:rPr lang="en-US"/>
              <a:t>Các công cụ sử dụng</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3" name="Text Placeholder 3">
            <a:extLst>
              <a:ext uri="{FF2B5EF4-FFF2-40B4-BE49-F238E27FC236}">
                <a16:creationId xmlns:a16="http://schemas.microsoft.com/office/drawing/2014/main" id="{8DB60756-CB17-72B0-6762-E5C6DA5BD52D}"/>
              </a:ext>
            </a:extLst>
          </p:cNvPr>
          <p:cNvSpPr txBox="1">
            <a:spLocks/>
          </p:cNvSpPr>
          <p:nvPr/>
        </p:nvSpPr>
        <p:spPr>
          <a:xfrm>
            <a:off x="4753098" y="1899820"/>
            <a:ext cx="6033270" cy="426130"/>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solidFill>
                  <a:srgbClr val="FF0000"/>
                </a:solidFill>
              </a:rPr>
              <a:t>Thuật</a:t>
            </a:r>
            <a:r>
              <a:rPr lang="en-US" dirty="0">
                <a:solidFill>
                  <a:srgbClr val="FF0000"/>
                </a:solidFill>
              </a:rPr>
              <a:t> </a:t>
            </a:r>
            <a:r>
              <a:rPr lang="en-US" dirty="0" err="1">
                <a:solidFill>
                  <a:srgbClr val="FF0000"/>
                </a:solidFill>
              </a:rPr>
              <a:t>toán</a:t>
            </a:r>
            <a:r>
              <a:rPr lang="en-US" dirty="0">
                <a:solidFill>
                  <a:srgbClr val="FF0000"/>
                </a:solidFill>
              </a:rPr>
              <a:t> </a:t>
            </a:r>
            <a:r>
              <a:rPr lang="en-US" dirty="0" err="1">
                <a:solidFill>
                  <a:srgbClr val="FF0000"/>
                </a:solidFill>
              </a:rPr>
              <a:t>máy</a:t>
            </a:r>
            <a:r>
              <a:rPr lang="en-US" dirty="0">
                <a:solidFill>
                  <a:srgbClr val="FF0000"/>
                </a:solidFill>
              </a:rPr>
              <a:t> </a:t>
            </a:r>
            <a:r>
              <a:rPr lang="en-US" dirty="0" err="1">
                <a:solidFill>
                  <a:srgbClr val="FF0000"/>
                </a:solidFill>
              </a:rPr>
              <a:t>học</a:t>
            </a:r>
            <a:r>
              <a:rPr lang="en-US" dirty="0">
                <a:solidFill>
                  <a:srgbClr val="FF0000"/>
                </a:solidFill>
              </a:rPr>
              <a:t> SVM</a:t>
            </a:r>
          </a:p>
        </p:txBody>
      </p:sp>
      <p:pic>
        <p:nvPicPr>
          <p:cNvPr id="6" name="Picture 5">
            <a:extLst>
              <a:ext uri="{FF2B5EF4-FFF2-40B4-BE49-F238E27FC236}">
                <a16:creationId xmlns:a16="http://schemas.microsoft.com/office/drawing/2014/main" id="{A9B532A5-92D5-752F-EAFD-1C2282D4AF82}"/>
              </a:ext>
            </a:extLst>
          </p:cNvPr>
          <p:cNvPicPr>
            <a:picLocks noChangeAspect="1"/>
          </p:cNvPicPr>
          <p:nvPr/>
        </p:nvPicPr>
        <p:blipFill>
          <a:blip r:embed="rId2"/>
          <a:stretch>
            <a:fillRect/>
          </a:stretch>
        </p:blipFill>
        <p:spPr>
          <a:xfrm>
            <a:off x="4753098" y="2433371"/>
            <a:ext cx="5669289" cy="4052656"/>
          </a:xfrm>
          <a:prstGeom prst="rect">
            <a:avLst/>
          </a:prstGeom>
        </p:spPr>
      </p:pic>
    </p:spTree>
    <p:extLst>
      <p:ext uri="{BB962C8B-B14F-4D97-AF65-F5344CB8AC3E}">
        <p14:creationId xmlns:p14="http://schemas.microsoft.com/office/powerpoint/2010/main" val="56889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40172" y="1322773"/>
            <a:ext cx="6262396" cy="577047"/>
          </a:xfrm>
        </p:spPr>
        <p:txBody>
          <a:bodyPr/>
          <a:lstStyle/>
          <a:p>
            <a:r>
              <a:rPr lang="en-US"/>
              <a:t>Các công cụ sử dụng</a:t>
            </a: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2654422"/>
            <a:ext cx="6894398" cy="3435659"/>
          </a:xfrm>
        </p:spPr>
        <p:txBody>
          <a:bodyPr/>
          <a:lstStyle/>
          <a:p>
            <a:r>
              <a:rPr lang="vi-VN">
                <a:solidFill>
                  <a:schemeClr val="accent6">
                    <a:lumMod val="75000"/>
                  </a:schemeClr>
                </a:solidFill>
                <a:latin typeface="Arial" panose="020B0604020202020204" pitchFamily="34" charset="0"/>
                <a:cs typeface="Arial" panose="020B0604020202020204" pitchFamily="34" charset="0"/>
              </a:rPr>
              <a:t>Software-Defined Networking (SDN) là một kiến trúc nhằm mục đích làm cho các mạng trở nên linh hoạt hơn, mục tiêu là cho phép các kỹ sư và người quản trị cloud và mạng nhanh chóng đáp ứng các yêu cầu kinh doanh thay đổi thông qua một bộ điều khiển tập trung. </a:t>
            </a:r>
            <a:endParaRPr lang="en-US" dirty="0">
              <a:solidFill>
                <a:schemeClr val="accent6">
                  <a:lumMod val="75000"/>
                </a:schemeClr>
              </a:solidFill>
              <a:latin typeface="Arial" panose="020B0604020202020204" pitchFamily="34" charset="0"/>
              <a:cs typeface="Arial" panose="020B060402020202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8" name="Text Placeholder 3">
            <a:extLst>
              <a:ext uri="{FF2B5EF4-FFF2-40B4-BE49-F238E27FC236}">
                <a16:creationId xmlns:a16="http://schemas.microsoft.com/office/drawing/2014/main" id="{E4163ABD-54FE-CD4A-F7A6-7B3F17C2FE32}"/>
              </a:ext>
            </a:extLst>
          </p:cNvPr>
          <p:cNvSpPr txBox="1">
            <a:spLocks/>
          </p:cNvSpPr>
          <p:nvPr/>
        </p:nvSpPr>
        <p:spPr>
          <a:xfrm>
            <a:off x="4389120" y="1899821"/>
            <a:ext cx="4084638" cy="479395"/>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Ryu-manager</a:t>
            </a:r>
            <a:endParaRPr lang="en-US" dirty="0"/>
          </a:p>
        </p:txBody>
      </p:sp>
    </p:spTree>
    <p:extLst>
      <p:ext uri="{BB962C8B-B14F-4D97-AF65-F5344CB8AC3E}">
        <p14:creationId xmlns:p14="http://schemas.microsoft.com/office/powerpoint/2010/main" val="51027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40172" y="731521"/>
            <a:ext cx="6262396" cy="555741"/>
          </a:xfrm>
        </p:spPr>
        <p:txBody>
          <a:bodyPr/>
          <a:lstStyle/>
          <a:p>
            <a:r>
              <a:rPr lang="en-US"/>
              <a:t>Mô hình mạng sdn</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5" name="Picture 4">
            <a:extLst>
              <a:ext uri="{FF2B5EF4-FFF2-40B4-BE49-F238E27FC236}">
                <a16:creationId xmlns:a16="http://schemas.microsoft.com/office/drawing/2014/main" id="{300CFEA9-BC2F-5A99-8FA0-4F3CC813615C}"/>
              </a:ext>
            </a:extLst>
          </p:cNvPr>
          <p:cNvPicPr>
            <a:picLocks noChangeAspect="1"/>
          </p:cNvPicPr>
          <p:nvPr/>
        </p:nvPicPr>
        <p:blipFill>
          <a:blip r:embed="rId2"/>
          <a:stretch>
            <a:fillRect/>
          </a:stretch>
        </p:blipFill>
        <p:spPr>
          <a:xfrm>
            <a:off x="4944862" y="1349406"/>
            <a:ext cx="6710686" cy="5228947"/>
          </a:xfrm>
          <a:prstGeom prst="rect">
            <a:avLst/>
          </a:prstGeom>
        </p:spPr>
      </p:pic>
    </p:spTree>
    <p:extLst>
      <p:ext uri="{BB962C8B-B14F-4D97-AF65-F5344CB8AC3E}">
        <p14:creationId xmlns:p14="http://schemas.microsoft.com/office/powerpoint/2010/main" val="352948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599" y="3776472"/>
            <a:ext cx="6869837" cy="768096"/>
          </a:xfrm>
        </p:spPr>
        <p:txBody>
          <a:bodyPr/>
          <a:lstStyle/>
          <a:p>
            <a:r>
              <a:rPr lang="en-US" dirty="0">
                <a:latin typeface="Arial" panose="020B0604020202020204" pitchFamily="34" charset="0"/>
                <a:cs typeface="Arial" panose="020B0604020202020204" pitchFamily="34" charset="0"/>
              </a:rPr>
              <a:t>3</a:t>
            </a:r>
            <a:r>
              <a:rPr lang="en-US" sz="4400" b="1" dirty="0">
                <a:solidFill>
                  <a:schemeClr val="accent6"/>
                </a:solidFill>
                <a:latin typeface="Arial" panose="020B0604020202020204" pitchFamily="34" charset="0"/>
                <a:cs typeface="Arial" panose="020B0604020202020204" pitchFamily="34" charset="0"/>
              </a:rPr>
              <a:t>. </a:t>
            </a:r>
            <a:r>
              <a:rPr lang="en-US" sz="4400" b="1" dirty="0" err="1">
                <a:solidFill>
                  <a:schemeClr val="accent6"/>
                </a:solidFill>
                <a:latin typeface="Arial" panose="020B0604020202020204" pitchFamily="34" charset="0"/>
                <a:cs typeface="Arial" panose="020B0604020202020204" pitchFamily="34" charset="0"/>
              </a:rPr>
              <a:t>KếT</a:t>
            </a:r>
            <a:r>
              <a:rPr lang="en-US" sz="4400" b="1" dirty="0">
                <a:solidFill>
                  <a:schemeClr val="accent6"/>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r>
              <a:rPr lang="en-US" sz="4400" b="1" dirty="0">
                <a:solidFill>
                  <a:schemeClr val="accent6"/>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06382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40172" y="1322773"/>
            <a:ext cx="6262396" cy="577047"/>
          </a:xfrm>
        </p:spPr>
        <p:txBody>
          <a:bodyPr/>
          <a:lstStyle/>
          <a:p>
            <a:r>
              <a:rPr lang="en-US" dirty="0" err="1"/>
              <a:t>Kết</a:t>
            </a:r>
            <a:r>
              <a:rPr lang="en-US" dirty="0"/>
              <a:t> QUẢ ĐẠT ĐƯỢC</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2491073"/>
            <a:ext cx="6894398" cy="2560320"/>
          </a:xfrm>
        </p:spPr>
        <p:txBody>
          <a:bodyPr/>
          <a:lstStyle/>
          <a:p>
            <a:pPr marL="285750" indent="-285750" algn="just">
              <a:lnSpc>
                <a:spcPct val="150000"/>
              </a:lnSpc>
              <a:spcAft>
                <a:spcPts val="800"/>
              </a:spcAft>
              <a:buFont typeface="Arial" panose="020B0604020202020204" pitchFamily="34" charset="0"/>
              <a:buChar char="•"/>
            </a:pP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Nghiên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cứu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DDOS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SDN.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SVM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biệt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tệp</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ổn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tìm</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kiếm</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vị</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trí</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SDN.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18634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40172" y="1322773"/>
            <a:ext cx="6262396" cy="577047"/>
          </a:xfrm>
        </p:spPr>
        <p:txBody>
          <a:bodyPr/>
          <a:lstStyle/>
          <a:p>
            <a:r>
              <a:rPr lang="en-US" dirty="0" err="1"/>
              <a:t>HạN</a:t>
            </a:r>
            <a:r>
              <a:rPr lang="en-US" dirty="0"/>
              <a:t> </a:t>
            </a:r>
            <a:r>
              <a:rPr lang="en-US" dirty="0" err="1"/>
              <a:t>chế</a:t>
            </a: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2491073"/>
            <a:ext cx="6894398" cy="2560320"/>
          </a:xfrm>
        </p:spPr>
        <p:txBody>
          <a:bodyPr/>
          <a:lstStyle/>
          <a:p>
            <a:pPr marL="285750" indent="-285750" algn="just">
              <a:lnSpc>
                <a:spcPct val="150000"/>
              </a:lnSpc>
              <a:spcAft>
                <a:spcPts val="800"/>
              </a:spcAft>
              <a:buFont typeface="Arial" panose="020B0604020202020204" pitchFamily="34" charset="0"/>
              <a:buChar char="•"/>
            </a:pP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ở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mức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thử</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nghiệm</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chưa</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áp</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tế</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SVM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khuyết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SDN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nghiên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cứu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thô</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sơ</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chưa</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phức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tạp</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ngoài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tế</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400702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76748" y="375421"/>
            <a:ext cx="6262396" cy="577047"/>
          </a:xfrm>
        </p:spPr>
        <p:txBody>
          <a:bodyPr/>
          <a:lstStyle/>
          <a:p>
            <a:r>
              <a:rPr lang="en-US" dirty="0" err="1"/>
              <a:t>Hướng</a:t>
            </a:r>
            <a:r>
              <a:rPr lang="en-US" dirty="0"/>
              <a:t> </a:t>
            </a:r>
            <a:r>
              <a:rPr lang="en-US" dirty="0" err="1"/>
              <a:t>phát</a:t>
            </a:r>
            <a:r>
              <a:rPr lang="en-US" dirty="0"/>
              <a:t> </a:t>
            </a:r>
            <a:r>
              <a:rPr lang="en-US" dirty="0" err="1"/>
              <a:t>triển</a:t>
            </a: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5038522" y="1378965"/>
            <a:ext cx="6894398" cy="2560320"/>
          </a:xfrm>
        </p:spPr>
        <p:txBody>
          <a:bodyPr/>
          <a:lstStyle/>
          <a:p>
            <a:pPr marL="285750" indent="-285750" algn="just">
              <a:lnSpc>
                <a:spcPct val="150000"/>
              </a:lnSpc>
              <a:spcAft>
                <a:spcPts val="800"/>
              </a:spcAft>
              <a:buFont typeface="Arial" panose="020B0604020202020204" pitchFamily="34" charset="0"/>
              <a:buChar char="•"/>
            </a:pP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Mở</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rộng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phạm</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vi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nghiên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cứu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Nghiên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cứu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sâu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loại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DDoS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hiểu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rõ</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thức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Đồng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phù</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loại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kỹ</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Nghiên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cứu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kỹ</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lĩnh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vực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machine learning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deep learning, reinforcement learning,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transfer learning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cải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thiện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DDoS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tế</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Áp</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DDoS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tế</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đánh</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hiệu</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đưa</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giải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phòng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chống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DDoS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phù</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75085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a:solidFill>
                  <a:schemeClr val="accent6"/>
                </a:solidFill>
                <a:latin typeface="Arial" panose="020B0604020202020204" pitchFamily="34" charset="0"/>
                <a:ea typeface="Arial Regular" pitchFamily="34" charset="-122"/>
                <a:cs typeface="Arial" panose="020B0604020202020204" pitchFamily="34" charset="0"/>
              </a:rPr>
              <a:t>Thành viên</a:t>
            </a:r>
            <a:endParaRPr lang="en-US" sz="4400" b="1" dirty="0">
              <a:solidFill>
                <a:schemeClr val="accent6"/>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3729332" cy="1712591"/>
          </a:xfrm>
        </p:spPr>
        <p:txBody>
          <a:bodyPr/>
          <a:lstStyle/>
          <a:p>
            <a:r>
              <a:rPr lang="en-US">
                <a:solidFill>
                  <a:schemeClr val="accent6">
                    <a:lumMod val="75000"/>
                  </a:schemeClr>
                </a:solidFill>
                <a:latin typeface="Arial" panose="020B0604020202020204" pitchFamily="34" charset="0"/>
                <a:cs typeface="Arial" panose="020B0604020202020204" pitchFamily="34" charset="0"/>
              </a:rPr>
              <a:t>Nguyễn Xuân Tiến Dũng</a:t>
            </a:r>
          </a:p>
          <a:p>
            <a:r>
              <a:rPr lang="en-US">
                <a:solidFill>
                  <a:schemeClr val="accent6">
                    <a:lumMod val="75000"/>
                  </a:schemeClr>
                </a:solidFill>
                <a:latin typeface="Arial" panose="020B0604020202020204" pitchFamily="34" charset="0"/>
                <a:cs typeface="Arial" panose="020B0604020202020204" pitchFamily="34" charset="0"/>
              </a:rPr>
              <a:t>Lê Vũ Tử Đang</a:t>
            </a:r>
          </a:p>
          <a:p>
            <a:r>
              <a:rPr lang="en-US">
                <a:solidFill>
                  <a:schemeClr val="accent6">
                    <a:lumMod val="75000"/>
                  </a:schemeClr>
                </a:solidFill>
                <a:latin typeface="Arial" panose="020B0604020202020204" pitchFamily="34" charset="0"/>
                <a:cs typeface="Arial" panose="020B0604020202020204" pitchFamily="34" charset="0"/>
              </a:rPr>
              <a:t>Lý Tô Phong Phú</a:t>
            </a:r>
            <a:endParaRPr lang="en-US"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9080" y="183905"/>
            <a:ext cx="6965504" cy="577047"/>
          </a:xfrm>
        </p:spPr>
        <p:txBody>
          <a:bodyPr/>
          <a:lstStyle/>
          <a:p>
            <a:r>
              <a:rPr lang="en-US" dirty="0"/>
              <a:t>DANH MỤC TÀI LIỆU THAM KHẢO</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885038" y="760951"/>
            <a:ext cx="6717620" cy="2541925"/>
          </a:xfrm>
        </p:spPr>
        <p:txBody>
          <a:bodyPr/>
          <a:lstStyle/>
          <a:p>
            <a:pPr>
              <a:lnSpc>
                <a:spcPct val="150000"/>
              </a:lnSpc>
              <a:spcAft>
                <a:spcPts val="800"/>
              </a:spcAft>
            </a:pPr>
            <a:r>
              <a:rPr lang="en-IN" sz="1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Tiếng</a:t>
            </a: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việt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Nghiên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cứu</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sớm</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xâm</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bất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thường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DDOS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dựa</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Lê Hoàng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Hiệp</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Lê Xuân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Hiếu</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Hồ</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Tuyền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Dương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Quý</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ĐH Thái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Nguyên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2022.</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xâm</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tầng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IoT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Minh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Tuấn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Thái, Hoàng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Hảo</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Phạm</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Thanh Nam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Trần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2022.</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sánh</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oS</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Nguyễn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Khánh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Trâm</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TS.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Đoàn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Trung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Sơn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Nghệ</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quốc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Hà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Nội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2022.</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DDOS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Machine learning, Võ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Hồ</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Thu Sang,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Nguyễn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Đức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Nhuận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Phan Hoàng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Hải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Sư</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phạm</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Huế,2021.</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Đánh</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kỹ</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bài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hại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Nguyễn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Văn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Căn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Lê Văn Giang,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Đoàn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Tú,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Lương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Khắc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Kỹ</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Hậu</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cần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CAND, 2020.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tiếp</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cận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sâu</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bài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chủ</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website,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Đoàn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Tú,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Nguyễn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Văn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Căn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Hoàng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Việt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Long, Lê Văn Giang,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Lương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Hạ</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Long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Uông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Bí</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Quảng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Ninh</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Đánh</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khai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tấn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website, Mai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Cường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Thọ</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Đỗ</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Văn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Tuấn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khoa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nghệ</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Nha</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Trang, 2019.</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2639548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CD501A3-EB18-411D-F3DF-4FD1036191CA}"/>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8" name="TextBox 7">
            <a:extLst>
              <a:ext uri="{FF2B5EF4-FFF2-40B4-BE49-F238E27FC236}">
                <a16:creationId xmlns:a16="http://schemas.microsoft.com/office/drawing/2014/main" id="{395A6EE2-C32E-6E5E-B70E-0AC8E8B54FF6}"/>
              </a:ext>
            </a:extLst>
          </p:cNvPr>
          <p:cNvSpPr txBox="1"/>
          <p:nvPr/>
        </p:nvSpPr>
        <p:spPr>
          <a:xfrm>
            <a:off x="5339026" y="1087329"/>
            <a:ext cx="6100118" cy="3987245"/>
          </a:xfrm>
          <a:prstGeom prst="rect">
            <a:avLst/>
          </a:prstGeom>
          <a:noFill/>
        </p:spPr>
        <p:txBody>
          <a:bodyPr wrap="square">
            <a:spAutoFit/>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BOTNET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Nguyễn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Hưng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Hoàng Xuân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Dậu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Vũ Xuân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Hạnh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Khoa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ninh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Ninh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Dân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2018.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độc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Võ Văn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Quốc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Gia Hà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tấn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DDOS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IP ENTROPY,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Trần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Quang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Hưng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Bưu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Viễn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Thông, 2016.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30954796-F84E-5F94-EBD2-DDD8DC521503}"/>
              </a:ext>
            </a:extLst>
          </p:cNvPr>
          <p:cNvSpPr>
            <a:spLocks noGrp="1"/>
          </p:cNvSpPr>
          <p:nvPr>
            <p:ph type="title"/>
          </p:nvPr>
        </p:nvSpPr>
        <p:spPr>
          <a:xfrm>
            <a:off x="259080" y="183905"/>
            <a:ext cx="6965504" cy="577047"/>
          </a:xfrm>
        </p:spPr>
        <p:txBody>
          <a:bodyPr/>
          <a:lstStyle/>
          <a:p>
            <a:r>
              <a:rPr lang="en-US" dirty="0"/>
              <a:t>DANH MỤC TÀI LIỆU THAM KHẢO</a:t>
            </a:r>
          </a:p>
        </p:txBody>
      </p:sp>
    </p:spTree>
    <p:extLst>
      <p:ext uri="{BB962C8B-B14F-4D97-AF65-F5344CB8AC3E}">
        <p14:creationId xmlns:p14="http://schemas.microsoft.com/office/powerpoint/2010/main" val="3124882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9080" y="183905"/>
            <a:ext cx="6965504" cy="577047"/>
          </a:xfrm>
        </p:spPr>
        <p:txBody>
          <a:bodyPr/>
          <a:lstStyle/>
          <a:p>
            <a:r>
              <a:rPr lang="en-US" dirty="0"/>
              <a:t>DANH MỤC TÀI LIỆU THAM KHẢO</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885038" y="760951"/>
            <a:ext cx="6717620" cy="2541925"/>
          </a:xfrm>
        </p:spPr>
        <p:txBody>
          <a:bodyPr/>
          <a:lstStyle/>
          <a:p>
            <a:pPr>
              <a:lnSpc>
                <a:spcPct val="150000"/>
              </a:lnSpc>
              <a:spcAft>
                <a:spcPts val="800"/>
              </a:spcAft>
            </a:pPr>
            <a:r>
              <a:rPr lang="en-IN" sz="1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Tiếng</a:t>
            </a: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anh</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Saied, et al (2015). Detection of known and unknown DDoS attacks using Artificial Neural Networks, Neurocomputing http://dx.doi.org/10.1016/j.neucom.2015.04.101i.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Andrew W. Moore and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ndrew</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 Moore (2005). Internet Traffic Classification Using Bayesian Analysis Techniques; SIGMETRICS’05. 0.9 0.92 0.94 0.96 0.98 1 COR_RF PCA_RF COM_RF Accuracy Precision Recall F1-Score AUC MÔ HÌNH PHÁT HIỆN TẤN CÔNG DDOS SỬ DỤNG MACHINE LEARNING 171.</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Jungtaek</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Seo1,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Cheolho</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Lee1,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Taeshik</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Shon2, Kyu-Hyung Cho2 (2005), A New DDoS Detection Model Using Multiple SVMs and TRA, International Federation for Information Processing, LNCS 3823, pp. 976 – 985.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Kokila RT',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Thamarai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Selvi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Kannan Govindarajan (2014). DDoS Detection and Analysis in SDN-based Environment Using Support Vector Machine Classifier; Sixth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Interational</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Conference on Advanced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Computingv</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ICoAC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LuanPM</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Adminvietnam</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(2015),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Kiến</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thức</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DDOS, https://adminvietnam.org/kienthuc-ve-ddos-phan-2-phan-loai/1031/.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 Manjula Suresh and R.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Anitha</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(2011). Evaluating Machine Learning Algorithms for Detecting DDoS Attacks; Springer-Verlag Berlin Heidelberg, CNSA 2011, CCIS 196, pp. 441–452.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458255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9080" y="183905"/>
            <a:ext cx="6965504" cy="577047"/>
          </a:xfrm>
        </p:spPr>
        <p:txBody>
          <a:bodyPr/>
          <a:lstStyle/>
          <a:p>
            <a:r>
              <a:rPr lang="en-US" dirty="0"/>
              <a:t>DANH MỤC TÀI LIỆU THAM KHẢO</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950941" y="1065751"/>
            <a:ext cx="6717620" cy="2541925"/>
          </a:xfrm>
        </p:spPr>
        <p:txBody>
          <a:bodyPr/>
          <a:lstStyle/>
          <a:p>
            <a:pPr>
              <a:lnSpc>
                <a:spcPct val="150000"/>
              </a:lnSpc>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Marwane</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Zekri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Youssef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Saadi</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(2017). DDoS attack detection using machine learning techniques in cloud computing environments; IEEE.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 Mohamed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Idhammad</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Karim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Afdel</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Mustapha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Belouch</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(2018). Semi-supervised machine learning, Springer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Science+Business</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Media, LLC, part of Springer Nature.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 Mohamed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Idhammad</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Karim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Afdel</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(2017). DoS Detection Method based on Artificial Neural Networks, (IJACSA) International Journal of Advanced Computer Science and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Applications,Vol</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8, No. 4.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 Naveen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Bindraa</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Manu Sood (2019). Detecting DDoS Attacks Using Machine Learning Techniques and Contemporary Intrusion Detection Dataset, Automatic Control and Computer Sciences, Vol. 53, No. 5, pp. 419–428.</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1116996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52078" y="905522"/>
            <a:ext cx="6764784" cy="2304022"/>
          </a:xfrm>
        </p:spPr>
        <p:txBody>
          <a:bodyPr/>
          <a:lstStyle/>
          <a:p>
            <a:r>
              <a:rPr lang="en-US">
                <a:latin typeface="Arial" panose="020B0604020202020204" pitchFamily="34" charset="0"/>
                <a:cs typeface="Arial" panose="020B0604020202020204" pitchFamily="34" charset="0"/>
              </a:rPr>
              <a:t>Cảm ơn thầy và các bạn đã lắng nghe</a:t>
            </a:r>
            <a:br>
              <a:rPr lang="en-US" dirty="0"/>
            </a:br>
            <a:endParaRPr lang="en-US" dirty="0"/>
          </a:p>
        </p:txBody>
      </p:sp>
    </p:spTree>
    <p:extLst>
      <p:ext uri="{BB962C8B-B14F-4D97-AF65-F5344CB8AC3E}">
        <p14:creationId xmlns:p14="http://schemas.microsoft.com/office/powerpoint/2010/main" val="399246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457200"/>
            <a:ext cx="6766560" cy="856695"/>
          </a:xfrm>
        </p:spPr>
        <p:txBody>
          <a:bodyPr/>
          <a:lstStyle/>
          <a:p>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bày</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695635"/>
            <a:ext cx="6766560" cy="4227645"/>
          </a:xfrm>
        </p:spPr>
        <p:txBody>
          <a:bodyPr/>
          <a:lstStyle/>
          <a:p>
            <a:pPr marL="457200" indent="-457200">
              <a:buAutoNum type="arabicPeriod"/>
            </a:pPr>
            <a:r>
              <a:rPr lang="en-US" sz="2400" dirty="0">
                <a:latin typeface="Arial" panose="020B0604020202020204" pitchFamily="34" charset="0"/>
                <a:cs typeface="Arial" panose="020B0604020202020204" pitchFamily="34" charset="0"/>
              </a:rPr>
              <a:t>Lý </a:t>
            </a:r>
            <a:r>
              <a:rPr lang="en-US" sz="2400" dirty="0" err="1">
                <a:latin typeface="Arial" panose="020B0604020202020204" pitchFamily="34" charset="0"/>
                <a:cs typeface="Arial" panose="020B0604020202020204" pitchFamily="34" charset="0"/>
              </a:rPr>
              <a:t>Thuyết</a:t>
            </a:r>
            <a:endParaRPr lang="en-US" sz="2400" dirty="0">
              <a:latin typeface="Arial" panose="020B0604020202020204" pitchFamily="34" charset="0"/>
              <a:cs typeface="Arial" panose="020B0604020202020204" pitchFamily="34" charset="0"/>
            </a:endParaRPr>
          </a:p>
          <a:p>
            <a:pPr marL="457200" indent="-457200">
              <a:buAutoNum type="arabicPeriod"/>
            </a:pPr>
            <a:r>
              <a:rPr lang="en-US" sz="2400" dirty="0" err="1">
                <a:latin typeface="Arial" panose="020B0604020202020204" pitchFamily="34" charset="0"/>
                <a:cs typeface="Arial" panose="020B0604020202020204" pitchFamily="34" charset="0"/>
              </a:rPr>
              <a:t>Cài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Nghiệm</a:t>
            </a:r>
            <a:endParaRPr lang="en-US" sz="2400" dirty="0">
              <a:latin typeface="Arial" panose="020B0604020202020204" pitchFamily="34" charset="0"/>
              <a:cs typeface="Arial" panose="020B0604020202020204" pitchFamily="34" charset="0"/>
            </a:endParaRPr>
          </a:p>
          <a:p>
            <a:pPr marL="457200" indent="-457200">
              <a:buAutoNum type="arabicPeriod"/>
            </a:pP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Luận</a:t>
            </a:r>
            <a:endParaRPr lang="en-US" sz="2400" dirty="0">
              <a:latin typeface="Arial" panose="020B0604020202020204" pitchFamily="34" charset="0"/>
              <a:cs typeface="Arial" panose="020B0604020202020204" pitchFamily="34" charset="0"/>
            </a:endParaRPr>
          </a:p>
          <a:p>
            <a:pPr marL="457200" indent="-457200">
              <a:buAutoNum type="arabicPeriod"/>
            </a:pPr>
            <a:endParaRPr lang="en-US" sz="2400" dirty="0">
              <a:latin typeface="Arial" panose="020B0604020202020204" pitchFamily="34" charset="0"/>
              <a:cs typeface="Arial" panose="020B0604020202020204" pitchFamily="34"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a:solidFill>
                  <a:schemeClr val="accent6"/>
                </a:solidFill>
                <a:latin typeface="Arial" panose="020B0604020202020204" pitchFamily="34" charset="0"/>
                <a:cs typeface="Arial" panose="020B0604020202020204" pitchFamily="34" charset="0"/>
              </a:rPr>
              <a:t>1.Lý Thuyết</a:t>
            </a:r>
            <a:endParaRPr lang="en-US" sz="4400" b="1"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539496" y="320040"/>
            <a:ext cx="10890504" cy="727525"/>
          </a:xfrm>
        </p:spPr>
        <p:txBody>
          <a:bodyPr/>
          <a:lstStyle/>
          <a:p>
            <a:r>
              <a:rPr lang="en-US" sz="4400" b="1">
                <a:solidFill>
                  <a:schemeClr val="accent6"/>
                </a:solidFill>
                <a:latin typeface="Arial" panose="020B0604020202020204" pitchFamily="34" charset="0"/>
                <a:cs typeface="Arial" panose="020B0604020202020204" pitchFamily="34" charset="0"/>
              </a:rPr>
              <a:t>Các Loại Tấn Công DDOS</a:t>
            </a:r>
            <a:endParaRPr lang="en-US" sz="4400" b="1" dirty="0">
              <a:solidFill>
                <a:schemeClr val="accent6"/>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1" name="TextBox 10">
            <a:extLst>
              <a:ext uri="{FF2B5EF4-FFF2-40B4-BE49-F238E27FC236}">
                <a16:creationId xmlns:a16="http://schemas.microsoft.com/office/drawing/2014/main" id="{D8A3BE84-97C9-5A5B-B039-24B63D4AFB4F}"/>
              </a:ext>
            </a:extLst>
          </p:cNvPr>
          <p:cNvSpPr txBox="1"/>
          <p:nvPr/>
        </p:nvSpPr>
        <p:spPr>
          <a:xfrm>
            <a:off x="1898780" y="1407279"/>
            <a:ext cx="8171935" cy="4524315"/>
          </a:xfrm>
          <a:prstGeom prst="rect">
            <a:avLst/>
          </a:prstGeom>
          <a:noFill/>
        </p:spPr>
        <p:txBody>
          <a:bodyPr wrap="square">
            <a:spAutoFit/>
          </a:bodyPr>
          <a:lstStyle/>
          <a:p>
            <a:pPr algn="l">
              <a:buFont typeface="+mj-lt"/>
              <a:buAutoNum type="arabicPeriod"/>
            </a:pPr>
            <a:r>
              <a:rPr lang="vi-VN" b="1" i="0" dirty="0">
                <a:effectLst/>
                <a:latin typeface="Söhne"/>
              </a:rPr>
              <a:t>Tấn công ICMP (Ping) Flooding: </a:t>
            </a:r>
            <a:r>
              <a:rPr lang="vi-VN" b="0" i="0" dirty="0">
                <a:effectLst/>
                <a:latin typeface="Söhne"/>
              </a:rPr>
              <a:t>tấn công này sử dụng giao thức ICMP để gửi một lượng lớn yêu cầu ping đến đích để làm gián đoạn dịch vụ.</a:t>
            </a:r>
          </a:p>
          <a:p>
            <a:pPr algn="l">
              <a:buFont typeface="+mj-lt"/>
              <a:buAutoNum type="arabicPeriod"/>
            </a:pPr>
            <a:r>
              <a:rPr lang="vi-VN" b="1" i="0" dirty="0">
                <a:effectLst/>
                <a:latin typeface="Söhne"/>
              </a:rPr>
              <a:t>Tấn công UDP (User Datagram Protocol) Flooding: </a:t>
            </a:r>
            <a:r>
              <a:rPr lang="vi-VN" b="0" i="0" dirty="0">
                <a:effectLst/>
                <a:latin typeface="Söhne"/>
              </a:rPr>
              <a:t>tấn công này sử dụng giao thức UDP để gửi các gói tin rỗng tới đích, gây ra quá tải và làm gián đoạn dịch vụ.</a:t>
            </a:r>
          </a:p>
          <a:p>
            <a:pPr algn="l">
              <a:buFont typeface="+mj-lt"/>
              <a:buAutoNum type="arabicPeriod"/>
            </a:pPr>
            <a:r>
              <a:rPr lang="vi-VN" b="1" i="0" dirty="0">
                <a:effectLst/>
                <a:latin typeface="Söhne"/>
              </a:rPr>
              <a:t>Tấn công SYN (Synchronize) Flooding: </a:t>
            </a:r>
            <a:r>
              <a:rPr lang="vi-VN" b="0" i="0" dirty="0">
                <a:effectLst/>
                <a:latin typeface="Söhne"/>
              </a:rPr>
              <a:t>tấn công này tạo ra các kết nối giả đến máy chủ đích, tạo ra một số lượng lớn các kết nối đang chờ xử lý và làm cho máy chủ không thể phục vụ các kết nối thực tế.</a:t>
            </a:r>
          </a:p>
          <a:p>
            <a:pPr algn="l">
              <a:buFont typeface="+mj-lt"/>
              <a:buAutoNum type="arabicPeriod"/>
            </a:pPr>
            <a:r>
              <a:rPr lang="vi-VN" b="1" i="0" dirty="0">
                <a:effectLst/>
                <a:latin typeface="Söhne"/>
              </a:rPr>
              <a:t>Tấn công HTTP (HyperText Transfer Protocol) Flood: </a:t>
            </a:r>
            <a:r>
              <a:rPr lang="vi-VN" b="0" i="0" dirty="0">
                <a:effectLst/>
                <a:latin typeface="Söhne"/>
              </a:rPr>
              <a:t>tấn công này sử dụng giao thức HTTP để tạo ra lượng lớn các yêu cầu đến máy chủ đích, làm cho máy chủ bị quá tải và không thể phục vụ các yêu cầu thực tế.</a:t>
            </a:r>
          </a:p>
          <a:p>
            <a:pPr algn="l">
              <a:buFont typeface="+mj-lt"/>
              <a:buAutoNum type="arabicPeriod"/>
            </a:pPr>
            <a:r>
              <a:rPr lang="vi-VN" b="1" i="0" dirty="0">
                <a:effectLst/>
                <a:latin typeface="Söhne"/>
              </a:rPr>
              <a:t>Tấn công Slowloris: </a:t>
            </a:r>
            <a:r>
              <a:rPr lang="vi-VN" b="0" i="0" dirty="0">
                <a:effectLst/>
                <a:latin typeface="Söhne"/>
              </a:rPr>
              <a:t>tấn công này sử dụng các yêu cầu HTTP không đầy đủ để duy trì các kết nối mở đến máy chủ đích, làm cho máy chủ đó không thể phục vụ các yêu cầu thực tế.</a:t>
            </a:r>
          </a:p>
          <a:p>
            <a:pPr algn="l">
              <a:buFont typeface="+mj-lt"/>
              <a:buAutoNum type="arabicPeriod"/>
            </a:pPr>
            <a:r>
              <a:rPr lang="vi-VN" b="1" i="0" dirty="0">
                <a:effectLst/>
                <a:latin typeface="Söhne"/>
              </a:rPr>
              <a:t>Tấn công Application-layer: </a:t>
            </a:r>
            <a:r>
              <a:rPr lang="vi-VN" b="0" i="0" dirty="0">
                <a:effectLst/>
                <a:latin typeface="Söhne"/>
              </a:rPr>
              <a:t>tấn công này tập trung vào các lỗ hổng của ứng dụng để tấn công, chẳng hạn như các lỗ hổng trong cơ sở dữ liệu, hệ thống xử lý nội dung và các ứng dụng web.</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539496" y="320040"/>
            <a:ext cx="10890504" cy="727525"/>
          </a:xfrm>
        </p:spPr>
        <p:txBody>
          <a:bodyPr/>
          <a:lstStyle/>
          <a:p>
            <a:r>
              <a:rPr lang="en-US" sz="4400" b="1">
                <a:solidFill>
                  <a:schemeClr val="accent6"/>
                </a:solidFill>
                <a:latin typeface="Arial" panose="020B0604020202020204" pitchFamily="34" charset="0"/>
                <a:cs typeface="Arial" panose="020B0604020202020204" pitchFamily="34" charset="0"/>
              </a:rPr>
              <a:t>Các Loại Thuật toán machine learning</a:t>
            </a:r>
            <a:endParaRPr lang="en-US" sz="4400" b="1" dirty="0">
              <a:solidFill>
                <a:schemeClr val="accent6"/>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0729877E-0A49-76E7-270F-9DAE59B55055}"/>
              </a:ext>
            </a:extLst>
          </p:cNvPr>
          <p:cNvSpPr>
            <a:spLocks noGrp="1"/>
          </p:cNvSpPr>
          <p:nvPr>
            <p:ph sz="half" idx="1"/>
          </p:nvPr>
        </p:nvSpPr>
        <p:spPr>
          <a:xfrm>
            <a:off x="539496" y="1704695"/>
            <a:ext cx="11119104" cy="3540337"/>
          </a:xfrm>
        </p:spPr>
        <p:txBody>
          <a:bodyPr/>
          <a:lstStyle/>
          <a:p>
            <a:pPr algn="l">
              <a:buFont typeface="+mj-lt"/>
              <a:buAutoNum type="arabicPeriod"/>
            </a:pPr>
            <a:r>
              <a:rPr lang="vi-VN" sz="2400" b="1" i="0" dirty="0">
                <a:solidFill>
                  <a:schemeClr val="tx1"/>
                </a:solidFill>
                <a:effectLst/>
                <a:latin typeface="Times New Roman" panose="02020603050405020304" pitchFamily="18" charset="0"/>
                <a:cs typeface="Times New Roman" panose="02020603050405020304" pitchFamily="18" charset="0"/>
              </a:rPr>
              <a:t>Random Forest: </a:t>
            </a:r>
            <a:r>
              <a:rPr lang="vi-VN" sz="2400" b="0" i="0" dirty="0">
                <a:solidFill>
                  <a:schemeClr val="tx1"/>
                </a:solidFill>
                <a:effectLst/>
                <a:latin typeface="Times New Roman" panose="02020603050405020304" pitchFamily="18" charset="0"/>
                <a:cs typeface="Times New Roman" panose="02020603050405020304" pitchFamily="18" charset="0"/>
              </a:rPr>
              <a:t>một thuật toán dựa trên việc xây dựng một tập hợp các cây quyết định ngẫu nhiên và kết hợp chúng để tạo ra một mô hình dự đoán. Trong đề tài này, Random Forest được sử dụng để phân loại các gói tin mạng để xác định xem chúng có phải là tấn công DDoS hay không.</a:t>
            </a:r>
          </a:p>
          <a:p>
            <a:pPr algn="l">
              <a:buFont typeface="+mj-lt"/>
              <a:buAutoNum type="arabicPeriod"/>
            </a:pPr>
            <a:r>
              <a:rPr lang="vi-VN" sz="2400" b="1" i="0" dirty="0">
                <a:solidFill>
                  <a:schemeClr val="tx1"/>
                </a:solidFill>
                <a:effectLst/>
                <a:latin typeface="Times New Roman" panose="02020603050405020304" pitchFamily="18" charset="0"/>
                <a:cs typeface="Times New Roman" panose="02020603050405020304" pitchFamily="18" charset="0"/>
              </a:rPr>
              <a:t>Decision Tree:</a:t>
            </a:r>
            <a:r>
              <a:rPr lang="vi-VN" sz="2400" b="0" i="0" dirty="0">
                <a:solidFill>
                  <a:schemeClr val="tx1"/>
                </a:solidFill>
                <a:effectLst/>
                <a:latin typeface="Times New Roman" panose="02020603050405020304" pitchFamily="18" charset="0"/>
                <a:cs typeface="Times New Roman" panose="02020603050405020304" pitchFamily="18" charset="0"/>
              </a:rPr>
              <a:t> là một thuật toán dựa trên việc tạo ra một cây quyết định phân tách dữ liệu thành các nhánh nhỏ dựa trên các điều kiện. Trong đề tài này, Decision Tree được sử dụng để xác định các thuộc tính quan trọng của các gói tin mạng và phân loại chúng thành hai nhóm: bình thường và tấn công DDoS.</a:t>
            </a:r>
          </a:p>
          <a:p>
            <a:pPr marL="0" indent="0">
              <a:buNone/>
            </a:pPr>
            <a:endParaRPr lang="en-US" dirty="0"/>
          </a:p>
        </p:txBody>
      </p:sp>
    </p:spTree>
    <p:extLst>
      <p:ext uri="{BB962C8B-B14F-4D97-AF65-F5344CB8AC3E}">
        <p14:creationId xmlns:p14="http://schemas.microsoft.com/office/powerpoint/2010/main" val="82779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539496" y="320040"/>
            <a:ext cx="10890504" cy="727525"/>
          </a:xfrm>
        </p:spPr>
        <p:txBody>
          <a:bodyPr/>
          <a:lstStyle/>
          <a:p>
            <a:r>
              <a:rPr lang="en-US" sz="4400" b="1">
                <a:solidFill>
                  <a:schemeClr val="accent6"/>
                </a:solidFill>
                <a:latin typeface="Arial" panose="020B0604020202020204" pitchFamily="34" charset="0"/>
                <a:cs typeface="Arial" panose="020B0604020202020204" pitchFamily="34" charset="0"/>
              </a:rPr>
              <a:t>Các Loại Thuật toán machine learning</a:t>
            </a:r>
            <a:endParaRPr lang="en-US" sz="4400" b="1" dirty="0">
              <a:solidFill>
                <a:schemeClr val="accent6"/>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0729877E-0A49-76E7-270F-9DAE59B55055}"/>
              </a:ext>
            </a:extLst>
          </p:cNvPr>
          <p:cNvSpPr>
            <a:spLocks noGrp="1"/>
          </p:cNvSpPr>
          <p:nvPr>
            <p:ph sz="half" idx="1"/>
          </p:nvPr>
        </p:nvSpPr>
        <p:spPr>
          <a:xfrm>
            <a:off x="539496" y="1704695"/>
            <a:ext cx="11119104" cy="4833265"/>
          </a:xfrm>
        </p:spPr>
        <p:txBody>
          <a:bodyPr/>
          <a:lstStyle/>
          <a:p>
            <a:pPr algn="l">
              <a:buFont typeface="+mj-lt"/>
              <a:buAutoNum type="arabicPeriod"/>
            </a:pPr>
            <a:r>
              <a:rPr lang="vi-VN" sz="2400" b="1" i="0" dirty="0">
                <a:solidFill>
                  <a:schemeClr val="tx1"/>
                </a:solidFill>
                <a:effectLst/>
                <a:latin typeface="Times New Roman" panose="02020603050405020304" pitchFamily="18" charset="0"/>
                <a:cs typeface="Times New Roman" panose="02020603050405020304" pitchFamily="18" charset="0"/>
              </a:rPr>
              <a:t>Na</a:t>
            </a:r>
            <a:r>
              <a:rPr lang="en-US" sz="2400" b="1" i="0" dirty="0" err="1">
                <a:solidFill>
                  <a:schemeClr val="tx1"/>
                </a:solidFill>
                <a:effectLst/>
                <a:latin typeface="Times New Roman" panose="02020603050405020304" pitchFamily="18" charset="0"/>
                <a:cs typeface="Times New Roman" panose="02020603050405020304" pitchFamily="18" charset="0"/>
              </a:rPr>
              <a:t>i</a:t>
            </a:r>
            <a:r>
              <a:rPr lang="vi-VN" sz="2400" b="1" i="0" dirty="0">
                <a:solidFill>
                  <a:schemeClr val="tx1"/>
                </a:solidFill>
                <a:effectLst/>
                <a:latin typeface="Times New Roman" panose="02020603050405020304" pitchFamily="18" charset="0"/>
                <a:cs typeface="Times New Roman" panose="02020603050405020304" pitchFamily="18" charset="0"/>
              </a:rPr>
              <a:t>ve Bayes: </a:t>
            </a:r>
            <a:r>
              <a:rPr lang="vi-VN" sz="2400" b="0" i="0" dirty="0">
                <a:solidFill>
                  <a:schemeClr val="tx1"/>
                </a:solidFill>
                <a:effectLst/>
                <a:latin typeface="Times New Roman" panose="02020603050405020304" pitchFamily="18" charset="0"/>
                <a:cs typeface="Times New Roman" panose="02020603050405020304" pitchFamily="18" charset="0"/>
              </a:rPr>
              <a:t>là một thuật toán dựa trên lý thuyết xác suất để phân loại dữ liệu. Trong đề tài này, Naïve Bayes được sử dụng để phân loại các gói tin mạng vào hai nhóm: bình thường và tấn công DDoS.</a:t>
            </a:r>
          </a:p>
          <a:p>
            <a:pPr algn="l">
              <a:buFont typeface="+mj-lt"/>
              <a:buAutoNum type="arabicPeriod"/>
            </a:pPr>
            <a:r>
              <a:rPr lang="vi-VN" sz="2400" b="1" i="0" dirty="0">
                <a:solidFill>
                  <a:schemeClr val="tx1"/>
                </a:solidFill>
                <a:effectLst/>
                <a:latin typeface="Times New Roman" panose="02020603050405020304" pitchFamily="18" charset="0"/>
                <a:cs typeface="Times New Roman" panose="02020603050405020304" pitchFamily="18" charset="0"/>
              </a:rPr>
              <a:t>Support Vector Machine (SVM): </a:t>
            </a:r>
            <a:r>
              <a:rPr lang="vi-VN" sz="2400" b="0" i="0" dirty="0">
                <a:solidFill>
                  <a:schemeClr val="tx1"/>
                </a:solidFill>
                <a:effectLst/>
                <a:latin typeface="Times New Roman" panose="02020603050405020304" pitchFamily="18" charset="0"/>
                <a:cs typeface="Times New Roman" panose="02020603050405020304" pitchFamily="18" charset="0"/>
              </a:rPr>
              <a:t>là một thuật toán dựa trên việc tìm kiếm ranh giới phân loại tối ưu giữa các lớp dữ liệu. Trong đề tài này, SVM được sử dụng để phân loại các gói tin mạng vào hai nhóm: bình thường và tấn công DDoS.</a:t>
            </a:r>
          </a:p>
          <a:p>
            <a:pPr algn="l">
              <a:buFont typeface="+mj-lt"/>
              <a:buAutoNum type="arabicPeriod"/>
            </a:pPr>
            <a:r>
              <a:rPr lang="vi-VN" sz="2400" b="1" i="0" dirty="0">
                <a:solidFill>
                  <a:schemeClr val="tx1"/>
                </a:solidFill>
                <a:effectLst/>
                <a:latin typeface="Times New Roman" panose="02020603050405020304" pitchFamily="18" charset="0"/>
                <a:cs typeface="Times New Roman" panose="02020603050405020304" pitchFamily="18" charset="0"/>
              </a:rPr>
              <a:t>K-Nearest Neighbor (KNN): </a:t>
            </a:r>
            <a:r>
              <a:rPr lang="vi-VN" sz="2400" b="0" i="0" dirty="0">
                <a:solidFill>
                  <a:schemeClr val="tx1"/>
                </a:solidFill>
                <a:effectLst/>
                <a:latin typeface="Times New Roman" panose="02020603050405020304" pitchFamily="18" charset="0"/>
                <a:cs typeface="Times New Roman" panose="02020603050405020304" pitchFamily="18" charset="0"/>
              </a:rPr>
              <a:t>là một thuật toán dựa trên việc tìm kiếm các điểm dữ liệu gần nhất để phân loại các điểm mới. Trong đề tài này, KNN được sử dụng để phân loại các gói tin mạng vào hai nhóm: bình thường và tấn công DDoS.</a:t>
            </a:r>
          </a:p>
          <a:p>
            <a:pPr marL="0" indent="0">
              <a:buNone/>
            </a:pPr>
            <a:endParaRPr lang="en-US" dirty="0"/>
          </a:p>
        </p:txBody>
      </p:sp>
    </p:spTree>
    <p:extLst>
      <p:ext uri="{BB962C8B-B14F-4D97-AF65-F5344CB8AC3E}">
        <p14:creationId xmlns:p14="http://schemas.microsoft.com/office/powerpoint/2010/main" val="409038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599" y="3776472"/>
            <a:ext cx="6869837" cy="768096"/>
          </a:xfrm>
        </p:spPr>
        <p:txBody>
          <a:bodyPr/>
          <a:lstStyle/>
          <a:p>
            <a:r>
              <a:rPr lang="en-US" sz="4400" b="1">
                <a:solidFill>
                  <a:schemeClr val="accent6"/>
                </a:solidFill>
                <a:latin typeface="Arial" panose="020B0604020202020204" pitchFamily="34" charset="0"/>
                <a:cs typeface="Arial" panose="020B0604020202020204" pitchFamily="34" charset="0"/>
              </a:rPr>
              <a:t>2. Cài Đặt Thử Nghiệm</a:t>
            </a:r>
            <a:endParaRPr lang="en-US" sz="4400" b="1"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76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40172" y="1322773"/>
            <a:ext cx="6262396" cy="577047"/>
          </a:xfrm>
        </p:spPr>
        <p:txBody>
          <a:bodyPr/>
          <a:lstStyle/>
          <a:p>
            <a:r>
              <a:rPr lang="en-US"/>
              <a:t>Các công cụ sử dụng</a:t>
            </a: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2654422"/>
            <a:ext cx="6894398" cy="3435659"/>
          </a:xfrm>
        </p:spPr>
        <p:txBody>
          <a:bodyPr/>
          <a:lstStyle/>
          <a:p>
            <a:r>
              <a:rPr lang="vi-VN" b="0" i="0">
                <a:solidFill>
                  <a:schemeClr val="accent6">
                    <a:lumMod val="75000"/>
                  </a:schemeClr>
                </a:solidFill>
                <a:effectLst/>
                <a:latin typeface="Arial" panose="020B0604020202020204" pitchFamily="34" charset="0"/>
                <a:cs typeface="Arial" panose="020B0604020202020204" pitchFamily="34" charset="0"/>
              </a:rPr>
              <a:t>Mininet là</a:t>
            </a:r>
            <a:r>
              <a:rPr lang="en-US" b="0" i="0">
                <a:solidFill>
                  <a:schemeClr val="accent6">
                    <a:lumMod val="75000"/>
                  </a:schemeClr>
                </a:solidFill>
                <a:effectLst/>
                <a:latin typeface="Arial" panose="020B0604020202020204" pitchFamily="34" charset="0"/>
                <a:cs typeface="Arial" panose="020B0604020202020204" pitchFamily="34" charset="0"/>
              </a:rPr>
              <a:t> là một công cụ giả lập mạng, bao gồm tập hợp các hosts đầu cuối, các switches, routers và các liên kết trên một Linux kernel </a:t>
            </a:r>
            <a:endParaRPr lang="en-US" dirty="0">
              <a:solidFill>
                <a:schemeClr val="accent6">
                  <a:lumMod val="75000"/>
                </a:schemeClr>
              </a:solidFill>
              <a:latin typeface="Arial" panose="020B0604020202020204" pitchFamily="34" charset="0"/>
              <a:cs typeface="Arial" panose="020B060402020202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8" name="Text Placeholder 3">
            <a:extLst>
              <a:ext uri="{FF2B5EF4-FFF2-40B4-BE49-F238E27FC236}">
                <a16:creationId xmlns:a16="http://schemas.microsoft.com/office/drawing/2014/main" id="{E4163ABD-54FE-CD4A-F7A6-7B3F17C2FE32}"/>
              </a:ext>
            </a:extLst>
          </p:cNvPr>
          <p:cNvSpPr txBox="1">
            <a:spLocks/>
          </p:cNvSpPr>
          <p:nvPr/>
        </p:nvSpPr>
        <p:spPr>
          <a:xfrm>
            <a:off x="4389120" y="1899821"/>
            <a:ext cx="4084638" cy="479395"/>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Mininet</a:t>
            </a:r>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{1950476A-C140-46A8-A99B-2F6AD2FD466D}tf78438558_win32</Template>
  <TotalTime>102</TotalTime>
  <Words>1999</Words>
  <Application>Microsoft Office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Sabon Next LT</vt:lpstr>
      <vt:lpstr>Söhne</vt:lpstr>
      <vt:lpstr>Times New Roman</vt:lpstr>
      <vt:lpstr>Office Theme</vt:lpstr>
      <vt:lpstr>Nhóm 10 : Nghiên cứu các thuật toán máy học phát hiện tấn công ddos </vt:lpstr>
      <vt:lpstr>Thành viên</vt:lpstr>
      <vt:lpstr>Nội Dung trình bày</vt:lpstr>
      <vt:lpstr>1.Lý Thuyết</vt:lpstr>
      <vt:lpstr>Các Loại Tấn Công DDOS</vt:lpstr>
      <vt:lpstr>Các Loại Thuật toán machine learning</vt:lpstr>
      <vt:lpstr>Các Loại Thuật toán machine learning</vt:lpstr>
      <vt:lpstr>2. Cài Đặt Thử Nghiệm</vt:lpstr>
      <vt:lpstr>Các công cụ sử dụng</vt:lpstr>
      <vt:lpstr>Các công cụ sử dụng</vt:lpstr>
      <vt:lpstr>Các công cụ sử dụng</vt:lpstr>
      <vt:lpstr>Các công cụ sử dụng</vt:lpstr>
      <vt:lpstr>Các công cụ sử dụng</vt:lpstr>
      <vt:lpstr>Các công cụ sử dụng</vt:lpstr>
      <vt:lpstr>Mô hình mạng sdn</vt:lpstr>
      <vt:lpstr>3. KếT Luận </vt:lpstr>
      <vt:lpstr>Kết QUẢ ĐẠT ĐƯỢC</vt:lpstr>
      <vt:lpstr>HạN chế</vt:lpstr>
      <vt:lpstr>Hướng phát triển</vt:lpstr>
      <vt:lpstr>DANH MỤC TÀI LIỆU THAM KHẢO</vt:lpstr>
      <vt:lpstr>DANH MỤC TÀI LIỆU THAM KHẢO</vt:lpstr>
      <vt:lpstr>DANH MỤC TÀI LIỆU THAM KHẢO</vt:lpstr>
      <vt:lpstr>DANH MỤC TÀI LIỆU THAM KHẢO</vt:lpstr>
      <vt:lpstr>Cảm ơn thầy và các bạn đã lắng nghe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10 : Nghiên cứu các thuật toán máy học phát hiện tấn công ddos</dc:title>
  <dc:subject/>
  <dc:creator>phugoodboy2001@gmail.com</dc:creator>
  <cp:lastModifiedBy>Admin</cp:lastModifiedBy>
  <cp:revision>3</cp:revision>
  <dcterms:created xsi:type="dcterms:W3CDTF">2023-04-04T00:06:06Z</dcterms:created>
  <dcterms:modified xsi:type="dcterms:W3CDTF">2023-04-08T05:41:03Z</dcterms:modified>
</cp:coreProperties>
</file>