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8" r:id="rId2"/>
    <p:sldId id="267" r:id="rId3"/>
    <p:sldId id="265" r:id="rId4"/>
    <p:sldId id="260" r:id="rId5"/>
    <p:sldId id="268" r:id="rId6"/>
    <p:sldId id="277" r:id="rId7"/>
    <p:sldId id="280" r:id="rId8"/>
    <p:sldId id="271" r:id="rId9"/>
    <p:sldId id="278" r:id="rId10"/>
    <p:sldId id="269" r:id="rId11"/>
    <p:sldId id="266" r:id="rId12"/>
    <p:sldId id="279" r:id="rId13"/>
    <p:sldId id="270" r:id="rId14"/>
    <p:sldId id="273" r:id="rId15"/>
    <p:sldId id="274" r:id="rId16"/>
    <p:sldId id="276" r:id="rId17"/>
    <p:sldId id="275" r:id="rId18"/>
    <p:sldId id="282" r:id="rId19"/>
    <p:sldId id="283" r:id="rId20"/>
    <p:sldId id="281" r:id="rId21"/>
    <p:sldId id="257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Josefin Sans Regular" panose="020B0604020202020204" charset="0"/>
      <p:regular r:id="rId28"/>
    </p:embeddedFont>
    <p:embeddedFont>
      <p:font typeface="Josefin Sans Regular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45C"/>
    <a:srgbClr val="6BD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510" autoAdjust="0"/>
  </p:normalViewPr>
  <p:slideViewPr>
    <p:cSldViewPr>
      <p:cViewPr varScale="1">
        <p:scale>
          <a:sx n="41" d="100"/>
          <a:sy n="41" d="100"/>
        </p:scale>
        <p:origin x="86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0F8AB-864A-4B59-98EA-AC04D2709EE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1577-9FA1-44CC-BB9E-861C2DDD7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3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4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7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9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1577-9FA1-44CC-BB9E-861C2DDD72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F0FD-1305-4AA6-B73D-0011D4EAC183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C765-94D7-4004-9AC1-19FA1C4D334D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9D1A-9214-41D6-8320-8F5B3B7F08BF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D6CB-1173-4E52-972D-E5DC4F61F53D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5AA8-6120-4151-A3AB-F303D51A8DA0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2EDF-AB51-4687-9421-CCC138DBC5EA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2E5-543D-432F-AE99-46E90E091303}" type="datetime1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963-F075-4282-8821-4C4D514ECE6B}" type="datetime1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1B7-FFA1-403D-86FE-68E458B29D65}" type="datetime1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D757-FBDB-4708-A80D-914FB47F0B52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1A82-35FC-425B-9047-6387D1B5368E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77A2-6BD0-4AD9-8AB6-67D11F11DD66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692641">
            <a:off x="1678366" y="-2991064"/>
            <a:ext cx="14137151" cy="146498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6729" y="5468715"/>
            <a:ext cx="5328508" cy="55217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48884" y="8667750"/>
            <a:ext cx="2306858" cy="23905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2967898" y="-2126071"/>
            <a:ext cx="6088708" cy="63095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449029">
            <a:off x="16729013" y="2010975"/>
            <a:ext cx="1828804" cy="189513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47524" y="2901365"/>
            <a:ext cx="16305467" cy="4662028"/>
            <a:chOff x="-2427746" y="-2061428"/>
            <a:chExt cx="21740622" cy="6216038"/>
          </a:xfrm>
        </p:grpSpPr>
        <p:sp>
          <p:nvSpPr>
            <p:cNvPr id="12" name="TextBox 12"/>
            <p:cNvSpPr txBox="1"/>
            <p:nvPr/>
          </p:nvSpPr>
          <p:spPr>
            <a:xfrm>
              <a:off x="-2427746" y="-2061428"/>
              <a:ext cx="21740622" cy="51907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799" spc="879">
                  <a:solidFill>
                    <a:schemeClr val="bg1"/>
                  </a:solidFill>
                  <a:latin typeface="Josefin Sans Regular Bold"/>
                </a:rPr>
                <a:t>MÁY KIỂM TRA THÂN NHIỆT TỪ XA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-2" y="3418511"/>
              <a:ext cx="17268446" cy="736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359">
                  <a:solidFill>
                    <a:schemeClr val="bg1"/>
                  </a:solidFill>
                  <a:latin typeface="Josefin Sans Regular"/>
                </a:rPr>
                <a:t>Nhóm 12 – Kỹ thuật vi xử lý 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F40C98A-7EFC-45A1-9747-358D92C21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46963" y="6404393"/>
            <a:ext cx="1895475" cy="367665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5C44529-A194-435E-993D-00AF66D5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2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663236" y="452276"/>
            <a:ext cx="1696152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4. Phân tích lựa chọn linh kiện sử dụng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0AC310E2-C7D1-4966-9D63-6CF50263D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87303"/>
              </p:ext>
            </p:extLst>
          </p:nvPr>
        </p:nvGraphicFramePr>
        <p:xfrm>
          <a:off x="2854902" y="2363127"/>
          <a:ext cx="12192000" cy="720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83">
                  <a:extLst>
                    <a:ext uri="{9D8B030D-6E8A-4147-A177-3AD203B41FA5}">
                      <a16:colId xmlns:a16="http://schemas.microsoft.com/office/drawing/2014/main" val="3277591505"/>
                    </a:ext>
                  </a:extLst>
                </a:gridCol>
                <a:gridCol w="5456317">
                  <a:extLst>
                    <a:ext uri="{9D8B030D-6E8A-4147-A177-3AD203B41FA5}">
                      <a16:colId xmlns:a16="http://schemas.microsoft.com/office/drawing/2014/main" val="16406745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2021223"/>
                    </a:ext>
                  </a:extLst>
                </a:gridCol>
              </a:tblGrid>
              <a:tr h="984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 Điểm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GY-906 MLX90614ESF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LM35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42062"/>
                  </a:ext>
                </a:extLst>
              </a:tr>
              <a:tr h="984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 thành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280.000đ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40.000đ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828052"/>
                  </a:ext>
                </a:extLst>
              </a:tr>
              <a:tr h="984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Nguồn vào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4-25V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96648"/>
                  </a:ext>
                </a:extLst>
              </a:tr>
              <a:tr h="984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Nhiệt độ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-70 °C – 350 °C</a:t>
                      </a:r>
                    </a:p>
                    <a:p>
                      <a:pPr lvl="1" algn="ctr">
                        <a:lnSpc>
                          <a:spcPct val="150000"/>
                        </a:lnSpc>
                      </a:pPr>
                      <a:endParaRPr 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-55 °C – 150 °C</a:t>
                      </a:r>
                    </a:p>
                    <a:p>
                      <a:pPr lvl="1" algn="ctr">
                        <a:lnSpc>
                          <a:spcPct val="150000"/>
                        </a:lnSpc>
                      </a:pPr>
                      <a:endParaRPr 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27845"/>
                  </a:ext>
                </a:extLst>
              </a:tr>
              <a:tr h="984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Sai số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07476"/>
                  </a:ext>
                </a:extLst>
              </a:tr>
              <a:tr h="984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Khối lượng 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endParaRPr 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50819"/>
                  </a:ext>
                </a:extLst>
              </a:tr>
              <a:tr h="984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số khác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 biến chuyển động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 nhiệt độ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743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9E4DB60-92C9-4130-9F2A-EBB36E73421A}"/>
              </a:ext>
            </a:extLst>
          </p:cNvPr>
          <p:cNvSpPr txBox="1"/>
          <p:nvPr/>
        </p:nvSpPr>
        <p:spPr>
          <a:xfrm>
            <a:off x="1447800" y="1289595"/>
            <a:ext cx="5791200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4.2 Cảm biến</a:t>
            </a:r>
            <a:endParaRPr lang="en-US" sz="4400" spc="388">
              <a:solidFill>
                <a:schemeClr val="bg1"/>
              </a:solidFill>
              <a:latin typeface="Josefin Sans Regular Bold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8DB66-A441-4C2E-B726-6A92BE00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D4667A6-C3F0-4EEA-AEE6-1B9ED82F3C75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2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5243511" y="-1356315"/>
            <a:ext cx="4603079" cy="47700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887577">
            <a:off x="-15522" y="5806209"/>
            <a:ext cx="5766719" cy="59758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904887">
            <a:off x="9114388" y="1240405"/>
            <a:ext cx="9078721" cy="940800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320056" y="8324850"/>
            <a:ext cx="1348756" cy="134875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6973550" y="742950"/>
            <a:ext cx="571500" cy="5715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1036756" y="4392898"/>
            <a:ext cx="6477400" cy="242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solidFill>
                  <a:srgbClr val="04345C"/>
                </a:solidFill>
                <a:effectLst/>
                <a:latin typeface="Josefin Sans Regular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Chọn LM35 vì giá thành rẻ, dải nhiệt độ đo được đáp ứng các yêu cầu của sản phẩm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780817">
            <a:off x="15156397" y="-969796"/>
            <a:ext cx="1697903" cy="175948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8986D25-76F9-41A6-8B17-2B752D72BC1B}"/>
              </a:ext>
            </a:extLst>
          </p:cNvPr>
          <p:cNvGrpSpPr/>
          <p:nvPr/>
        </p:nvGrpSpPr>
        <p:grpSpPr>
          <a:xfrm>
            <a:off x="-193735" y="1028700"/>
            <a:ext cx="9752584" cy="9411243"/>
            <a:chOff x="39249" y="996095"/>
            <a:chExt cx="9752584" cy="941124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121155">
              <a:off x="209919" y="825425"/>
              <a:ext cx="9411243" cy="9752584"/>
            </a:xfrm>
            <a:prstGeom prst="rect">
              <a:avLst/>
            </a:prstGeom>
          </p:spPr>
        </p:pic>
        <p:pic>
          <p:nvPicPr>
            <p:cNvPr id="20" name="Picture 16">
              <a:extLst>
                <a:ext uri="{FF2B5EF4-FFF2-40B4-BE49-F238E27FC236}">
                  <a16:creationId xmlns:a16="http://schemas.microsoft.com/office/drawing/2014/main" id="{FB47D30B-46A2-4768-995A-373C3F45D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5837117" y="4679870"/>
              <a:ext cx="2730035" cy="282905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16C2EC-7D02-4550-9F65-11D6D9BC88B1}"/>
                </a:ext>
              </a:extLst>
            </p:cNvPr>
            <p:cNvSpPr txBox="1"/>
            <p:nvPr/>
          </p:nvSpPr>
          <p:spPr>
            <a:xfrm>
              <a:off x="6232958" y="5741768"/>
              <a:ext cx="27774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LM35</a:t>
              </a: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4701D7C9-90D5-45C9-9083-BA55AE786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98061">
            <a:off x="8512345" y="5074291"/>
            <a:ext cx="1976307" cy="8004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86841AA-E154-427D-A529-2A88AFA45ADB}"/>
              </a:ext>
            </a:extLst>
          </p:cNvPr>
          <p:cNvSpPr txBox="1"/>
          <p:nvPr/>
        </p:nvSpPr>
        <p:spPr>
          <a:xfrm>
            <a:off x="4665193" y="5341628"/>
            <a:ext cx="848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solidFill>
                  <a:srgbClr val="04345C"/>
                </a:solidFill>
                <a:latin typeface="Josefin Sans Regular Bold" panose="020B0604020202020204" charset="0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77592-55C8-4627-85F0-43398EBF41EC}"/>
              </a:ext>
            </a:extLst>
          </p:cNvPr>
          <p:cNvSpPr txBox="1"/>
          <p:nvPr/>
        </p:nvSpPr>
        <p:spPr>
          <a:xfrm>
            <a:off x="663236" y="452276"/>
            <a:ext cx="1696152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4. Phân tích lựa chọn linh kiện sử dụng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65FFA1-0321-4185-B0CA-276DF61C5EE9}"/>
              </a:ext>
            </a:extLst>
          </p:cNvPr>
          <p:cNvSpPr txBox="1"/>
          <p:nvPr/>
        </p:nvSpPr>
        <p:spPr>
          <a:xfrm>
            <a:off x="937113" y="1361550"/>
            <a:ext cx="5791200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4.2 Cảm biến</a:t>
            </a:r>
            <a:endParaRPr lang="en-US" sz="4400" spc="388">
              <a:solidFill>
                <a:schemeClr val="bg1"/>
              </a:solidFill>
              <a:latin typeface="Josefin Sans Regular Bold"/>
            </a:endParaRP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89F9ED44-1F86-48AD-8DB0-1304B0E31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22875" y="3831149"/>
            <a:ext cx="3673124" cy="38063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4AE1E6-FE3B-47E4-9558-0CB759E06025}"/>
              </a:ext>
            </a:extLst>
          </p:cNvPr>
          <p:cNvSpPr txBox="1"/>
          <p:nvPr/>
        </p:nvSpPr>
        <p:spPr>
          <a:xfrm>
            <a:off x="937113" y="4265530"/>
            <a:ext cx="3520796" cy="301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GY-906 MLX90614ESF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4D15-1EC6-473A-B47A-51F96EB2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70871884-07C8-425B-B576-60DB4225039E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2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663236" y="452276"/>
            <a:ext cx="1696152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4. Phân tích lựa chọn linh kiện sử dụng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EE6F1A-E775-470B-B7F4-3433FBE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261934" y="6675433"/>
            <a:ext cx="5850340" cy="60625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280F47-5788-4C1E-9E66-25A2606A2A05}"/>
              </a:ext>
            </a:extLst>
          </p:cNvPr>
          <p:cNvSpPr txBox="1"/>
          <p:nvPr/>
        </p:nvSpPr>
        <p:spPr>
          <a:xfrm>
            <a:off x="937113" y="1361550"/>
            <a:ext cx="5791200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4.3 Còi buzzer</a:t>
            </a:r>
            <a:endParaRPr lang="en-US" sz="4400" spc="388">
              <a:solidFill>
                <a:schemeClr val="bg1"/>
              </a:solidFill>
              <a:latin typeface="Josefin Sans Regular 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1878CB-6893-40FD-B19C-74A6B347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36" y="2841940"/>
            <a:ext cx="6439963" cy="64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73D023-6BFC-4815-8B27-8CA870E430F4}"/>
              </a:ext>
            </a:extLst>
          </p:cNvPr>
          <p:cNvSpPr txBox="1"/>
          <p:nvPr/>
        </p:nvSpPr>
        <p:spPr>
          <a:xfrm>
            <a:off x="9635592" y="3091877"/>
            <a:ext cx="865240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>
                <a:solidFill>
                  <a:schemeClr val="bg1"/>
                </a:solidFill>
                <a:latin typeface="Josefin Sans Regular Bold" panose="020B0604020202020204" charset="0"/>
              </a:rPr>
              <a:t>C</a:t>
            </a:r>
            <a:r>
              <a:rPr lang="vi-VN" sz="32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òi buzzer được sử dụng để phát ra âm thanh khi kích tín hiệu (PWM), ứng dụng trong các hệ thống báo hiệu, báo trộm,..</a:t>
            </a:r>
            <a:endParaRPr lang="en-US" sz="3200" b="0" i="0">
              <a:solidFill>
                <a:schemeClr val="bg1"/>
              </a:solidFill>
              <a:effectLst/>
              <a:latin typeface="Josefin Sans Regular Bold" panose="020B0604020202020204" charset="0"/>
            </a:endParaRPr>
          </a:p>
          <a:p>
            <a:pPr algn="l">
              <a:lnSpc>
                <a:spcPct val="150000"/>
              </a:lnSpc>
            </a:pPr>
            <a:endParaRPr lang="vi-VN" sz="3200" b="0" i="0">
              <a:solidFill>
                <a:schemeClr val="bg1"/>
              </a:solidFill>
              <a:effectLst/>
              <a:latin typeface="Josefin Sans Regular Bold" panose="020B0604020202020204" charset="0"/>
            </a:endParaRPr>
          </a:p>
          <a:p>
            <a:pPr algn="l">
              <a:lnSpc>
                <a:spcPct val="150000"/>
              </a:lnSpc>
            </a:pPr>
            <a:r>
              <a:rPr lang="vi-VN" sz="3200" b="1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Thông số kỹ thuật :</a:t>
            </a:r>
            <a:endParaRPr lang="vi-VN" sz="3200" b="0" i="0">
              <a:solidFill>
                <a:schemeClr val="bg1"/>
              </a:solidFill>
              <a:effectLst/>
              <a:latin typeface="Josefin Sans Regular Bold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Điện áp sử dụng: 3.3~5VDC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Tín hiệu kích: PWM.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Kích thước: 32 x 13 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1BE0-A9AB-4720-BF10-7D818F24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2533AF2-BA9F-4454-BDB5-9866326D2678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7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2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663236" y="452276"/>
            <a:ext cx="1696152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4. Phân tích lựa chọn linh kiện sử dụng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4DB60-92C9-4130-9F2A-EBB36E73421A}"/>
              </a:ext>
            </a:extLst>
          </p:cNvPr>
          <p:cNvSpPr txBox="1"/>
          <p:nvPr/>
        </p:nvSpPr>
        <p:spPr>
          <a:xfrm>
            <a:off x="1600332" y="1352522"/>
            <a:ext cx="5791200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4.4 Màn hình LCD</a:t>
            </a:r>
            <a:endParaRPr lang="en-US" sz="4400" spc="388">
              <a:solidFill>
                <a:schemeClr val="bg1"/>
              </a:solidFill>
              <a:latin typeface="Josefin Sans Regular Bold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EE6F1A-E775-470B-B7F4-3433FBE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261934" y="6675433"/>
            <a:ext cx="5850340" cy="6062529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861BE15-83C9-4BD3-8B8A-4806EA1F6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19811"/>
              </p:ext>
            </p:extLst>
          </p:nvPr>
        </p:nvGraphicFramePr>
        <p:xfrm>
          <a:off x="3085604" y="2616186"/>
          <a:ext cx="12192000" cy="567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676281223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7276533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816279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36964354"/>
                    </a:ext>
                  </a:extLst>
                </a:gridCol>
              </a:tblGrid>
              <a:tr h="9521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Đặc Điểm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LCD 1602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LCD5110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LCD12232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53514"/>
                  </a:ext>
                </a:extLst>
              </a:tr>
              <a:tr h="1141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 thành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30000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55000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185000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1706"/>
                  </a:ext>
                </a:extLst>
              </a:tr>
              <a:tr h="1141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Kích thước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80*36*12,5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99987"/>
                  </a:ext>
                </a:extLst>
              </a:tr>
              <a:tr h="1141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Khả năng hiển thị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Chữ đen nền xanh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Nên trắng chữ đen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Chữ đen nền trắng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562570"/>
                  </a:ext>
                </a:extLst>
              </a:tr>
              <a:tr h="1141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Nguồn điện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53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81D15AA-B603-40DA-A523-394E1FA9FEBF}"/>
              </a:ext>
            </a:extLst>
          </p:cNvPr>
          <p:cNvSpPr txBox="1"/>
          <p:nvPr/>
        </p:nvSpPr>
        <p:spPr>
          <a:xfrm>
            <a:off x="2898182" y="8582454"/>
            <a:ext cx="12491634" cy="139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>
                <a:solidFill>
                  <a:schemeClr val="bg1"/>
                </a:solidFill>
                <a:effectLst/>
                <a:latin typeface="Josefin Sans Regular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Chọn LCD 1602 do giá thành rẻ có thế hiển thị được tất cả các chứng năng cần thiết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FCD9-5E33-484B-BFEB-8B087C3C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4B578E06-2D32-41D9-8D12-3129D3DFFEAE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8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1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663236" y="452276"/>
            <a:ext cx="1696152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4. Phân tích lựa chọn linh kiện sử dụng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4DB60-92C9-4130-9F2A-EBB36E73421A}"/>
              </a:ext>
            </a:extLst>
          </p:cNvPr>
          <p:cNvSpPr txBox="1"/>
          <p:nvPr/>
        </p:nvSpPr>
        <p:spPr>
          <a:xfrm>
            <a:off x="1053516" y="1366338"/>
            <a:ext cx="7750864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4.5 Mạch chuyển đổi</a:t>
            </a:r>
            <a:endParaRPr lang="en-US" sz="4400" spc="388">
              <a:solidFill>
                <a:schemeClr val="bg1"/>
              </a:solidFill>
              <a:latin typeface="Josefin Sans Regular Bold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EE6F1A-E775-470B-B7F4-3433FBE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261934" y="6675433"/>
            <a:ext cx="5850340" cy="6062529"/>
          </a:xfrm>
          <a:prstGeom prst="rect">
            <a:avLst/>
          </a:pr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1EE63D8-D33D-4D15-9E06-D83782C59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4" y="3475007"/>
            <a:ext cx="8464168" cy="46481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063312-7143-48D1-87EA-F0E174C046C9}"/>
              </a:ext>
            </a:extLst>
          </p:cNvPr>
          <p:cNvSpPr txBox="1"/>
          <p:nvPr/>
        </p:nvSpPr>
        <p:spPr>
          <a:xfrm>
            <a:off x="9829800" y="4125565"/>
            <a:ext cx="7577158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solidFill>
                  <a:schemeClr val="bg1"/>
                </a:solidFill>
                <a:effectLst/>
                <a:latin typeface="Josefin Sans Regular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Do đã chọn màn LCD ta chọn mạch chuyển đổi IIC/I2C 1602 mạch này tích hợp với màn LCD 1602 và có giá thành rẻ nhỏ gọn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BF1E1-FC59-43FB-8520-330F5F00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60A83A57-D4A8-4562-B31D-B81163A605F7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9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1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663236" y="452276"/>
            <a:ext cx="1696152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4. Phân tích lựa chọn linh kiện sử dụng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4DB60-92C9-4130-9F2A-EBB36E73421A}"/>
              </a:ext>
            </a:extLst>
          </p:cNvPr>
          <p:cNvSpPr txBox="1"/>
          <p:nvPr/>
        </p:nvSpPr>
        <p:spPr>
          <a:xfrm>
            <a:off x="1053516" y="1366338"/>
            <a:ext cx="7750864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4.5 Mạch chuyển đổi</a:t>
            </a:r>
            <a:endParaRPr lang="en-US" sz="4400" spc="388">
              <a:solidFill>
                <a:schemeClr val="bg1"/>
              </a:solidFill>
              <a:latin typeface="Josefin Sans Regular Bold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EE6F1A-E775-470B-B7F4-3433FBE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261934" y="6675433"/>
            <a:ext cx="5850340" cy="6062529"/>
          </a:xfrm>
          <a:prstGeom prst="rect">
            <a:avLst/>
          </a:pr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1EE63D8-D33D-4D15-9E06-D83782C59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7" y="3603108"/>
            <a:ext cx="7569005" cy="41565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063312-7143-48D1-87EA-F0E174C046C9}"/>
              </a:ext>
            </a:extLst>
          </p:cNvPr>
          <p:cNvSpPr txBox="1"/>
          <p:nvPr/>
        </p:nvSpPr>
        <p:spPr>
          <a:xfrm>
            <a:off x="8361323" y="2097980"/>
            <a:ext cx="9109699" cy="750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vi-VN" sz="3600" b="1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Thông số kĩ thuật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36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Điện áp hoạt động: 2.5-6V DC.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36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Hỗ trợ màn hình: LCD1602,1604,2004 (driver HD44780).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36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Giao tiếp: I2C.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36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Tích hợp Jump chốt để cung cấp đèn cho LCD hoặc ngắt.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36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Tích hợp biến trở xoay điều chỉnh độ tương phản cho LCD.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BF71-3E4D-41DD-8C35-C6AD093A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1890332-DE46-42AA-9AFE-C00C731BA85F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1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-697579" y="331502"/>
            <a:ext cx="1975836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5800" spc="388">
                <a:solidFill>
                  <a:schemeClr val="bg1"/>
                </a:solidFill>
                <a:latin typeface="Josefin Sans Regular Bold"/>
              </a:rPr>
              <a:t>5. Mô phỏng mạch sử dụng phần mềm Proteus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EE6F1A-E775-470B-B7F4-3433FBE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261934" y="6675433"/>
            <a:ext cx="5850340" cy="6062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536F4F-739B-426F-ADA1-83F49D499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821" y="1505957"/>
            <a:ext cx="11208070" cy="771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A1E3C-2775-41BC-97A6-2842B1FC7980}"/>
              </a:ext>
            </a:extLst>
          </p:cNvPr>
          <p:cNvSpPr txBox="1"/>
          <p:nvPr/>
        </p:nvSpPr>
        <p:spPr>
          <a:xfrm>
            <a:off x="5129988" y="9497542"/>
            <a:ext cx="297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Sơ đồ mạch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339D9-0604-4539-81A4-E3CBA4C39063}"/>
              </a:ext>
            </a:extLst>
          </p:cNvPr>
          <p:cNvSpPr txBox="1"/>
          <p:nvPr/>
        </p:nvSpPr>
        <p:spPr>
          <a:xfrm>
            <a:off x="13099982" y="3405678"/>
            <a:ext cx="4777000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Do trong Proteus không hỗ trợ mô phỏng với vi điều kiển ESP32 và cảm biến nhiệt độ nên thay bằng Arduino và cảm biến LM35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463D-9630-4E68-AA49-8C040AC3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D809417-1931-4E99-BBAE-3178A240C359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1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-697579" y="331502"/>
            <a:ext cx="1975836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5800" spc="388">
                <a:solidFill>
                  <a:schemeClr val="bg1"/>
                </a:solidFill>
                <a:latin typeface="Josefin Sans Regular Bold"/>
              </a:rPr>
              <a:t>5. Mô phỏng mạch sử dụng phần mềm Proteus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EE6F1A-E775-470B-B7F4-3433FBE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261934" y="6675433"/>
            <a:ext cx="5850340" cy="6062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8B75D6-9A5A-4A73-8BCA-D23C1BF19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777" y="1641211"/>
            <a:ext cx="10360964" cy="6969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828727-6E22-4077-BC43-2F354FA20921}"/>
              </a:ext>
            </a:extLst>
          </p:cNvPr>
          <p:cNvSpPr txBox="1"/>
          <p:nvPr/>
        </p:nvSpPr>
        <p:spPr>
          <a:xfrm>
            <a:off x="5956036" y="9044433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Mô phỏng mạch và chạy chương trình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9319-EA06-41F3-B9AB-44383F12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D82AF5F-13C6-46AD-ABC8-40F5F1E568AD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3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1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DEE6F1A-E775-470B-B7F4-3433FBE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261934" y="6675433"/>
            <a:ext cx="5850340" cy="6062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8B75D6-9A5A-4A73-8BCA-D23C1BF19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777" y="1641211"/>
            <a:ext cx="10360964" cy="6969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828727-6E22-4077-BC43-2F354FA20921}"/>
              </a:ext>
            </a:extLst>
          </p:cNvPr>
          <p:cNvSpPr txBox="1"/>
          <p:nvPr/>
        </p:nvSpPr>
        <p:spPr>
          <a:xfrm>
            <a:off x="5956036" y="9044433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Mô phỏng mạch và chạy chương trình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1CAE0-6C08-4620-B4EB-51F480EE3160}"/>
              </a:ext>
            </a:extLst>
          </p:cNvPr>
          <p:cNvSpPr txBox="1"/>
          <p:nvPr/>
        </p:nvSpPr>
        <p:spPr>
          <a:xfrm>
            <a:off x="-697579" y="331502"/>
            <a:ext cx="1975836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5800" spc="388">
                <a:solidFill>
                  <a:schemeClr val="bg1"/>
                </a:solidFill>
                <a:latin typeface="Josefin Sans Regular Bold"/>
              </a:rPr>
              <a:t>6. Kết quả, kiểm thử hệ thống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6C22-B24D-4D60-BDAD-21104010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6D078A1-63DB-4434-9B42-E7C457653826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9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1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DEE6F1A-E775-470B-B7F4-3433FBE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261934" y="6675433"/>
            <a:ext cx="5850340" cy="6062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828727-6E22-4077-BC43-2F354FA20921}"/>
              </a:ext>
            </a:extLst>
          </p:cNvPr>
          <p:cNvSpPr txBox="1"/>
          <p:nvPr/>
        </p:nvSpPr>
        <p:spPr>
          <a:xfrm>
            <a:off x="4387221" y="9001391"/>
            <a:ext cx="9588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Mô phỏng mạch và chạy chương trình với trường hợp đầu vào trên 38 độ, còi báo động hoạt động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20F2316-67E9-4040-822E-7A8A19BCB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234" y="1623385"/>
            <a:ext cx="10188437" cy="7017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53A44-461C-467B-82FE-97DB0CB9C7EC}"/>
              </a:ext>
            </a:extLst>
          </p:cNvPr>
          <p:cNvSpPr txBox="1"/>
          <p:nvPr/>
        </p:nvSpPr>
        <p:spPr>
          <a:xfrm>
            <a:off x="-697579" y="331502"/>
            <a:ext cx="1975836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5800" spc="388">
                <a:solidFill>
                  <a:schemeClr val="bg1"/>
                </a:solidFill>
                <a:latin typeface="Josefin Sans Regular Bold"/>
              </a:rPr>
              <a:t>6. Kết quả, kiểm thử hệ thống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21ADDD-5786-464C-987D-AF88A148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E3D22F5-AB22-4B3F-9202-5DB55BFDA25D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7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52402">
            <a:off x="11288188" y="1947089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38777">
            <a:off x="-2329995" y="-1517014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2D722A-4203-4B22-896A-707E88DEAA53}"/>
              </a:ext>
            </a:extLst>
          </p:cNvPr>
          <p:cNvSpPr txBox="1"/>
          <p:nvPr/>
        </p:nvSpPr>
        <p:spPr>
          <a:xfrm>
            <a:off x="3096201" y="928554"/>
            <a:ext cx="1249163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Giới thiệu nhóm 12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C4D7FFC4-C270-4F3B-B0DA-1DFD81B54662}"/>
              </a:ext>
            </a:extLst>
          </p:cNvPr>
          <p:cNvSpPr/>
          <p:nvPr/>
        </p:nvSpPr>
        <p:spPr>
          <a:xfrm>
            <a:off x="1790007" y="2842019"/>
            <a:ext cx="2362200" cy="2438400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BB97549-EF14-4556-A361-DB0F1A7C316F}"/>
              </a:ext>
            </a:extLst>
          </p:cNvPr>
          <p:cNvSpPr/>
          <p:nvPr/>
        </p:nvSpPr>
        <p:spPr>
          <a:xfrm>
            <a:off x="6049160" y="2842019"/>
            <a:ext cx="2362200" cy="2438400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5AE463-4378-41C9-9F0B-B7A5B207A25E}"/>
              </a:ext>
            </a:extLst>
          </p:cNvPr>
          <p:cNvSpPr/>
          <p:nvPr/>
        </p:nvSpPr>
        <p:spPr>
          <a:xfrm>
            <a:off x="10308313" y="2842019"/>
            <a:ext cx="2362200" cy="2438400"/>
          </a:xfrm>
          <a:prstGeom prst="flowChartConnector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61081176-CA6E-47DD-9397-6811939C0CDD}"/>
              </a:ext>
            </a:extLst>
          </p:cNvPr>
          <p:cNvSpPr/>
          <p:nvPr/>
        </p:nvSpPr>
        <p:spPr>
          <a:xfrm>
            <a:off x="14567465" y="2842019"/>
            <a:ext cx="2362200" cy="2438400"/>
          </a:xfrm>
          <a:prstGeom prst="flowChartConnector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A6392C-7A3E-4921-96B2-44EB95C15152}"/>
              </a:ext>
            </a:extLst>
          </p:cNvPr>
          <p:cNvSpPr txBox="1"/>
          <p:nvPr/>
        </p:nvSpPr>
        <p:spPr>
          <a:xfrm>
            <a:off x="1104207" y="5924252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Quách Thị Dung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20182440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ĐT 07 – K63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1A311-B67F-4A49-BF1F-33ED54F20B9C}"/>
              </a:ext>
            </a:extLst>
          </p:cNvPr>
          <p:cNvSpPr txBox="1"/>
          <p:nvPr/>
        </p:nvSpPr>
        <p:spPr>
          <a:xfrm>
            <a:off x="5343540" y="5924252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Lê Thị Lan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20182629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ĐT 08 – K63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3F8C53-E0DE-4DD7-BD4C-4995E92C1139}"/>
              </a:ext>
            </a:extLst>
          </p:cNvPr>
          <p:cNvSpPr txBox="1"/>
          <p:nvPr/>
        </p:nvSpPr>
        <p:spPr>
          <a:xfrm>
            <a:off x="9580206" y="5924252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Phạm Đức Thắng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20182782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ĐT 07 – K63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D2C46C-7F81-4086-B186-50038AEC1168}"/>
              </a:ext>
            </a:extLst>
          </p:cNvPr>
          <p:cNvSpPr txBox="1"/>
          <p:nvPr/>
        </p:nvSpPr>
        <p:spPr>
          <a:xfrm>
            <a:off x="13849592" y="5924252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Trần Mạnh Kiên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20182618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ĐT 08 – K63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54AA3258-E816-4848-8CD4-AF270FA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45363" y="9462817"/>
            <a:ext cx="2133600" cy="36512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922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1" y="1992123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-697579" y="331502"/>
            <a:ext cx="1975836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5800" spc="388">
                <a:solidFill>
                  <a:schemeClr val="bg1"/>
                </a:solidFill>
                <a:latin typeface="Josefin Sans Regular Bold"/>
              </a:rPr>
              <a:t>6. Kết quả, kiểm thử hệ thống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EE6F1A-E775-470B-B7F4-3433FBE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261934" y="6675433"/>
            <a:ext cx="5850340" cy="6062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828727-6E22-4077-BC43-2F354FA20921}"/>
              </a:ext>
            </a:extLst>
          </p:cNvPr>
          <p:cNvSpPr txBox="1"/>
          <p:nvPr/>
        </p:nvSpPr>
        <p:spPr>
          <a:xfrm>
            <a:off x="5956036" y="9044433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Josefin Sans Regular Bold" panose="020B0604020202020204" charset="0"/>
              </a:rPr>
              <a:t>Mô phỏng mạch và chạy chương trình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0BD93F9-18A2-4EE3-8EE5-8E813BFE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C8DC0715-5431-429C-BD28-9B06613645E5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C19587CB-7B54-4E25-9829-97733FDE4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786" y="1463937"/>
            <a:ext cx="11016946" cy="75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47850" y="1675086"/>
            <a:ext cx="9022901" cy="93501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3615654" y="-2642814"/>
            <a:ext cx="5534692" cy="57354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53010">
            <a:off x="-2710651" y="-2116072"/>
            <a:ext cx="8774102" cy="9092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96806">
            <a:off x="-1451748" y="4448377"/>
            <a:ext cx="6599197" cy="68385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234702">
            <a:off x="1013423" y="-1136922"/>
            <a:ext cx="2628319" cy="27236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27134">
            <a:off x="16950340" y="6599166"/>
            <a:ext cx="1658546" cy="1718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E2345A37-AB38-49A5-955B-CCA7F316F05A}"/>
              </a:ext>
            </a:extLst>
          </p:cNvPr>
          <p:cNvGrpSpPr/>
          <p:nvPr/>
        </p:nvGrpSpPr>
        <p:grpSpPr>
          <a:xfrm>
            <a:off x="1002818" y="4829973"/>
            <a:ext cx="16305467" cy="1295060"/>
            <a:chOff x="-2220687" y="510050"/>
            <a:chExt cx="21740622" cy="1726747"/>
          </a:xfrm>
        </p:grpSpPr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47A86734-69CE-4686-92F1-86E0B7901655}"/>
                </a:ext>
              </a:extLst>
            </p:cNvPr>
            <p:cNvSpPr txBox="1"/>
            <p:nvPr/>
          </p:nvSpPr>
          <p:spPr>
            <a:xfrm>
              <a:off x="-2220687" y="510050"/>
              <a:ext cx="21740622" cy="15798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799"/>
                </a:lnSpc>
              </a:pPr>
              <a:r>
                <a:rPr lang="en-US" sz="8799" spc="879">
                  <a:solidFill>
                    <a:srgbClr val="04345C"/>
                  </a:solidFill>
                  <a:latin typeface="Josefin Sans Regular Bold"/>
                </a:rPr>
                <a:t>THANK FOR LISTENING</a:t>
              </a: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36CD5820-ADB2-4C75-8004-C894DC379C38}"/>
                </a:ext>
              </a:extLst>
            </p:cNvPr>
            <p:cNvSpPr txBox="1"/>
            <p:nvPr/>
          </p:nvSpPr>
          <p:spPr>
            <a:xfrm>
              <a:off x="-1" y="1500698"/>
              <a:ext cx="17268446" cy="736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359">
                  <a:solidFill>
                    <a:srgbClr val="6BD4CD"/>
                  </a:solidFill>
                  <a:latin typeface="Josefin Sans Regular"/>
                </a:rPr>
                <a:t>YOU NEED TO KNOW IN 2020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A76A1BA-EDAB-429E-8998-E435F318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602341">
            <a:off x="11662751" y="2855952"/>
            <a:ext cx="8685195" cy="90002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397579">
            <a:off x="15243511" y="-1356315"/>
            <a:ext cx="4603079" cy="47700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>
            <a:off x="-2566642" y="4518834"/>
            <a:ext cx="6348203" cy="657844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698564">
            <a:off x="-2337952" y="-3928601"/>
            <a:ext cx="8685195" cy="900020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6132810" y="571500"/>
            <a:ext cx="571500" cy="5715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701972">
            <a:off x="14333031" y="-879743"/>
            <a:ext cx="1697903" cy="1759485"/>
          </a:xfrm>
          <a:prstGeom prst="rect">
            <a:avLst/>
          </a:prstGeom>
        </p:spPr>
      </p:pic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-893250" y="970711"/>
            <a:ext cx="6684450" cy="6343146"/>
            <a:chOff x="0" y="0"/>
            <a:chExt cx="2636520" cy="25019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0" name="Freeform 10"/>
            <p:cNvSpPr/>
            <p:nvPr/>
          </p:nvSpPr>
          <p:spPr>
            <a:xfrm>
              <a:off x="-11430" y="-7620"/>
              <a:ext cx="2694940" cy="2532380"/>
            </a:xfrm>
            <a:custGeom>
              <a:avLst/>
              <a:gdLst/>
              <a:ahLst/>
              <a:cxnLst/>
              <a:rect l="l" t="t" r="r" b="b"/>
              <a:pathLst>
                <a:path w="2694940" h="2532380">
                  <a:moveTo>
                    <a:pt x="2463800" y="756920"/>
                  </a:moveTo>
                  <a:cubicBezTo>
                    <a:pt x="2354580" y="509270"/>
                    <a:pt x="2200910" y="260350"/>
                    <a:pt x="1951990" y="132080"/>
                  </a:cubicBezTo>
                  <a:cubicBezTo>
                    <a:pt x="1929130" y="120650"/>
                    <a:pt x="1905000" y="109220"/>
                    <a:pt x="1880870" y="100330"/>
                  </a:cubicBezTo>
                  <a:cubicBezTo>
                    <a:pt x="1762760" y="48260"/>
                    <a:pt x="1638300" y="20320"/>
                    <a:pt x="1510030" y="15240"/>
                  </a:cubicBezTo>
                  <a:cubicBezTo>
                    <a:pt x="1492250" y="12700"/>
                    <a:pt x="1473200" y="10160"/>
                    <a:pt x="1454150" y="8890"/>
                  </a:cubicBezTo>
                  <a:cubicBezTo>
                    <a:pt x="1332230" y="0"/>
                    <a:pt x="1221740" y="25400"/>
                    <a:pt x="1120140" y="72390"/>
                  </a:cubicBezTo>
                  <a:cubicBezTo>
                    <a:pt x="934720" y="129540"/>
                    <a:pt x="754380" y="220980"/>
                    <a:pt x="601980" y="334010"/>
                  </a:cubicBezTo>
                  <a:cubicBezTo>
                    <a:pt x="402590" y="483870"/>
                    <a:pt x="237490" y="676910"/>
                    <a:pt x="138430" y="908050"/>
                  </a:cubicBezTo>
                  <a:cubicBezTo>
                    <a:pt x="80010" y="1043940"/>
                    <a:pt x="46990" y="1186180"/>
                    <a:pt x="29210" y="1333500"/>
                  </a:cubicBezTo>
                  <a:cubicBezTo>
                    <a:pt x="10160" y="1485900"/>
                    <a:pt x="0" y="1645920"/>
                    <a:pt x="33020" y="1795780"/>
                  </a:cubicBezTo>
                  <a:cubicBezTo>
                    <a:pt x="91440" y="2057400"/>
                    <a:pt x="307340" y="2265680"/>
                    <a:pt x="542290" y="2378710"/>
                  </a:cubicBezTo>
                  <a:cubicBezTo>
                    <a:pt x="788670" y="2496820"/>
                    <a:pt x="1064260" y="2532380"/>
                    <a:pt x="1333500" y="2496820"/>
                  </a:cubicBezTo>
                  <a:cubicBezTo>
                    <a:pt x="1619250" y="2458720"/>
                    <a:pt x="1891030" y="2345690"/>
                    <a:pt x="2134870" y="2193290"/>
                  </a:cubicBezTo>
                  <a:cubicBezTo>
                    <a:pt x="2354580" y="2056130"/>
                    <a:pt x="2566670" y="1870710"/>
                    <a:pt x="2627630" y="1607820"/>
                  </a:cubicBezTo>
                  <a:cubicBezTo>
                    <a:pt x="2694940" y="1314450"/>
                    <a:pt x="2579370" y="1021080"/>
                    <a:pt x="2463800" y="75692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-320056" y="8046850"/>
            <a:ext cx="1348756" cy="134875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4924615" y="1871596"/>
            <a:ext cx="6762932" cy="6927580"/>
            <a:chOff x="0" y="0"/>
            <a:chExt cx="2086610" cy="213741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 16"/>
            <p:cNvSpPr/>
            <p:nvPr/>
          </p:nvSpPr>
          <p:spPr>
            <a:xfrm>
              <a:off x="2540" y="-2540"/>
              <a:ext cx="2087880" cy="2139950"/>
            </a:xfrm>
            <a:custGeom>
              <a:avLst/>
              <a:gdLst/>
              <a:ahLst/>
              <a:cxnLst/>
              <a:rect l="l" t="t" r="r" b="b"/>
              <a:pathLst>
                <a:path w="2087880" h="213995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2872991" y="5698472"/>
            <a:ext cx="5007837" cy="5129757"/>
            <a:chOff x="0" y="0"/>
            <a:chExt cx="2086610" cy="213741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8" name="Freeform 18"/>
            <p:cNvSpPr/>
            <p:nvPr/>
          </p:nvSpPr>
          <p:spPr>
            <a:xfrm>
              <a:off x="2540" y="-2540"/>
              <a:ext cx="2087880" cy="2139950"/>
            </a:xfrm>
            <a:custGeom>
              <a:avLst/>
              <a:gdLst/>
              <a:ahLst/>
              <a:cxnLst/>
              <a:rect l="l" t="t" r="r" b="b"/>
              <a:pathLst>
                <a:path w="2087880" h="213995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0000"/>
              </a:solidFill>
            </a:ln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3096C48-E578-40E0-9DB8-6B3F121A2FE8}"/>
              </a:ext>
            </a:extLst>
          </p:cNvPr>
          <p:cNvSpPr txBox="1"/>
          <p:nvPr/>
        </p:nvSpPr>
        <p:spPr>
          <a:xfrm>
            <a:off x="3022082" y="347533"/>
            <a:ext cx="1247613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1. Thực trạng hiện nay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F563C-3285-4EC5-8C2F-9FB3351A0DA5}"/>
              </a:ext>
            </a:extLst>
          </p:cNvPr>
          <p:cNvSpPr txBox="1"/>
          <p:nvPr/>
        </p:nvSpPr>
        <p:spPr>
          <a:xfrm>
            <a:off x="11887418" y="2146543"/>
            <a:ext cx="6196031" cy="666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600" b="0" i="0">
                <a:solidFill>
                  <a:schemeClr val="bg1"/>
                </a:solidFill>
                <a:effectLst/>
                <a:latin typeface="Helvetica Neue"/>
              </a:rPr>
              <a:t>Hiện tại dịch Covid-19 tiếp tục diễn biến phức tạp, nguy cơ lây lan cao.</a:t>
            </a:r>
            <a:endParaRPr lang="en-US" sz="3600" b="0" i="0">
              <a:solidFill>
                <a:schemeClr val="bg1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Helvetica Neue"/>
              </a:rPr>
              <a:t>Vì vậy việc thiết kế tạo ra 1 máy kiểm tra đo thân nhiệt từ xa, cho kết quả chính xác và nhanh chóng là 1 nhu cầu thiết yếu</a:t>
            </a:r>
            <a:endParaRPr lang="en-US" sz="3600" b="0">
              <a:solidFill>
                <a:schemeClr val="bg1"/>
              </a:solidFill>
              <a:effectLst/>
              <a:latin typeface="Josefin Sans Regular Bold" panose="020B0604020202020204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CB33315-32B7-468A-8BFB-8A3D68E6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45363" y="9462817"/>
            <a:ext cx="2133600" cy="36512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52402">
            <a:off x="11142342" y="2036451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38777">
            <a:off x="-2432786" y="-1413199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9D3C99-378B-4663-B448-88E388EBE708}"/>
              </a:ext>
            </a:extLst>
          </p:cNvPr>
          <p:cNvSpPr txBox="1"/>
          <p:nvPr/>
        </p:nvSpPr>
        <p:spPr>
          <a:xfrm>
            <a:off x="3022082" y="347533"/>
            <a:ext cx="1247613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2. Chỉ tiêu kỹ thuật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6FA87-9C73-4BCD-9B47-ACF28199C79B}"/>
              </a:ext>
            </a:extLst>
          </p:cNvPr>
          <p:cNvSpPr txBox="1"/>
          <p:nvPr/>
        </p:nvSpPr>
        <p:spPr>
          <a:xfrm>
            <a:off x="-1840422" y="1378677"/>
            <a:ext cx="12476134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2.1 </a:t>
            </a:r>
            <a:r>
              <a:rPr lang="en-US" sz="4400" spc="388">
                <a:solidFill>
                  <a:schemeClr val="bg1"/>
                </a:solidFill>
                <a:latin typeface="Josefin Sans Regular Bold"/>
              </a:rPr>
              <a:t>Yêu cầu chức năng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1D0001-9F45-4F0E-B8BD-42C9F14EE9D5}"/>
              </a:ext>
            </a:extLst>
          </p:cNvPr>
          <p:cNvSpPr txBox="1"/>
          <p:nvPr/>
        </p:nvSpPr>
        <p:spPr>
          <a:xfrm>
            <a:off x="1707853" y="2405301"/>
            <a:ext cx="13598667" cy="66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>
                <a:solidFill>
                  <a:schemeClr val="bg1"/>
                </a:solidFill>
                <a:latin typeface="Josefin Sans Regular Bold" panose="020B0604020202020204" charset="0"/>
              </a:rPr>
              <a:t>Lấy mẫu đo nhiệt độ cơ thể người mà không cần đo trực tiếp cơ thể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>
                <a:solidFill>
                  <a:schemeClr val="bg1"/>
                </a:solidFill>
                <a:latin typeface="Josefin Sans Regular Bold" panose="020B0604020202020204" charset="0"/>
              </a:rPr>
              <a:t>Khoảng cách đo tối đa: 1m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>
                <a:solidFill>
                  <a:schemeClr val="bg1"/>
                </a:solidFill>
                <a:latin typeface="Josefin Sans Regular Bold" panose="020B0604020202020204" charset="0"/>
              </a:rPr>
              <a:t>Đo được nhiệt độ trong khoảng 20 °C – 100 °C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>
                <a:solidFill>
                  <a:schemeClr val="bg1"/>
                </a:solidFill>
                <a:latin typeface="Josefin Sans Regular Bold" panose="020B0604020202020204" charset="0"/>
              </a:rPr>
              <a:t>Gửi dữ liệu đo hiển thị lên LCD.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3600">
                <a:solidFill>
                  <a:schemeClr val="bg1"/>
                </a:solidFill>
                <a:latin typeface="Josefin Sans Regular Bold" panose="020B0604020202020204" charset="0"/>
              </a:rPr>
              <a:t>Khi phát hiện nhiệt độ quá ngưỡng đã cài đặt, cảm biến sẽ truyền tín hiệu đến</a:t>
            </a:r>
            <a:r>
              <a:rPr lang="en-US" sz="3600">
                <a:solidFill>
                  <a:schemeClr val="bg1"/>
                </a:solidFill>
                <a:latin typeface="Josefin Sans Regular Bold" panose="020B0604020202020204" charset="0"/>
              </a:rPr>
              <a:t> </a:t>
            </a:r>
            <a:r>
              <a:rPr lang="vi-VN" sz="3600">
                <a:solidFill>
                  <a:schemeClr val="bg1"/>
                </a:solidFill>
                <a:latin typeface="Josefin Sans Regular Bold" panose="020B0604020202020204" charset="0"/>
              </a:rPr>
              <a:t>chuẩn giao tiếp và kết hợp với còi báo phát ra âm thanh</a:t>
            </a:r>
            <a:r>
              <a:rPr lang="vi-VN"/>
              <a:t>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2911-F0AB-44CC-84FB-83210785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B6089AB-4E2D-4F3E-A7D4-042F72766376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52402">
            <a:off x="11142342" y="2036451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38777">
            <a:off x="-2432786" y="-1413199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9D3C99-378B-4663-B448-88E388EBE708}"/>
              </a:ext>
            </a:extLst>
          </p:cNvPr>
          <p:cNvSpPr txBox="1"/>
          <p:nvPr/>
        </p:nvSpPr>
        <p:spPr>
          <a:xfrm>
            <a:off x="3022082" y="347533"/>
            <a:ext cx="1247613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2. Chỉ tiêu kỹ thuật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6FA87-9C73-4BCD-9B47-ACF28199C79B}"/>
              </a:ext>
            </a:extLst>
          </p:cNvPr>
          <p:cNvSpPr txBox="1"/>
          <p:nvPr/>
        </p:nvSpPr>
        <p:spPr>
          <a:xfrm>
            <a:off x="-1840422" y="1378677"/>
            <a:ext cx="1250842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2</a:t>
            </a: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.</a:t>
            </a: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2</a:t>
            </a: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 </a:t>
            </a:r>
            <a:r>
              <a:rPr lang="en-US" sz="4400" spc="388">
                <a:solidFill>
                  <a:schemeClr val="bg1"/>
                </a:solidFill>
                <a:latin typeface="Josefin Sans Regular Bold"/>
              </a:rPr>
              <a:t>Yêu cầu phi chức năng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1D0001-9F45-4F0E-B8BD-42C9F14EE9D5}"/>
              </a:ext>
            </a:extLst>
          </p:cNvPr>
          <p:cNvSpPr txBox="1"/>
          <p:nvPr/>
        </p:nvSpPr>
        <p:spPr>
          <a:xfrm>
            <a:off x="1960675" y="2392046"/>
            <a:ext cx="14598947" cy="659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vi-VN" sz="3600">
                <a:solidFill>
                  <a:schemeClr val="bg1"/>
                </a:solidFill>
                <a:latin typeface="Josefin Sans Regular Bold" panose="020B0604020202020204" charset="0"/>
              </a:rPr>
              <a:t>Sử dụng điện áp </a:t>
            </a:r>
            <a:r>
              <a:rPr lang="en-US" sz="3600">
                <a:solidFill>
                  <a:schemeClr val="bg1"/>
                </a:solidFill>
                <a:latin typeface="Josefin Sans Regular Bold" panose="020B0604020202020204" charset="0"/>
              </a:rPr>
              <a:t>3-</a:t>
            </a:r>
            <a:r>
              <a:rPr lang="vi-VN" sz="3600">
                <a:solidFill>
                  <a:schemeClr val="bg1"/>
                </a:solidFill>
                <a:latin typeface="Josefin Sans Regular Bold" panose="020B0604020202020204" charset="0"/>
              </a:rPr>
              <a:t>5V.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vi-VN" sz="3600">
                <a:solidFill>
                  <a:schemeClr val="bg1"/>
                </a:solidFill>
                <a:latin typeface="Josefin Sans Regular Bold" panose="020B0604020202020204" charset="0"/>
              </a:rPr>
              <a:t>Sử dụng module ESP32.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vi-VN" sz="3600">
                <a:solidFill>
                  <a:schemeClr val="bg1"/>
                </a:solidFill>
                <a:latin typeface="Josefin Sans Regular Bold" panose="020B0604020202020204" charset="0"/>
              </a:rPr>
              <a:t>Nhỏ gọn, tiện lợi, dễ sử dụng, phù hợp với khí hậu tại Việt Nam.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vi-VN" sz="3600">
                <a:solidFill>
                  <a:schemeClr val="bg1"/>
                </a:solidFill>
                <a:latin typeface="Josefin Sans Regular Bold" panose="020B0604020202020204" charset="0"/>
              </a:rPr>
              <a:t>Tốc độ lấy mẫu nhanh.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vi-VN" sz="3600">
                <a:solidFill>
                  <a:schemeClr val="bg1"/>
                </a:solidFill>
                <a:latin typeface="Josefin Sans Regular Bold" panose="020B0604020202020204" charset="0"/>
              </a:rPr>
              <a:t>Sản phẩm bền, sử dụng được lâu.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vi-VN" sz="3600">
                <a:solidFill>
                  <a:schemeClr val="bg1"/>
                </a:solidFill>
                <a:latin typeface="Josefin Sans Regular Bold" panose="020B0604020202020204" charset="0"/>
              </a:rPr>
              <a:t>Giá thành rẻ nhất có thể (&lt; 800.000đ)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6C55-35BC-427E-AFC0-461F79BF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9EE5893-4D2F-4452-AD9E-C65064979CD2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3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EAC747F-6234-4C68-9DE3-928E0DFA4E53}"/>
              </a:ext>
            </a:extLst>
          </p:cNvPr>
          <p:cNvGrpSpPr/>
          <p:nvPr/>
        </p:nvGrpSpPr>
        <p:grpSpPr>
          <a:xfrm>
            <a:off x="1132594" y="1485900"/>
            <a:ext cx="15420238" cy="8561199"/>
            <a:chOff x="-31934" y="1158240"/>
            <a:chExt cx="16605820" cy="92194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CE050B-7A8F-4BF2-AE0B-75EB14EEBFAD}"/>
                </a:ext>
              </a:extLst>
            </p:cNvPr>
            <p:cNvGrpSpPr/>
            <p:nvPr/>
          </p:nvGrpSpPr>
          <p:grpSpPr>
            <a:xfrm>
              <a:off x="1092747" y="1158240"/>
              <a:ext cx="15481139" cy="1524000"/>
              <a:chOff x="3581400" y="1104900"/>
              <a:chExt cx="11430000" cy="1524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F14122E-4B34-41BD-9FB5-467A898D0B26}"/>
                  </a:ext>
                </a:extLst>
              </p:cNvPr>
              <p:cNvSpPr/>
              <p:nvPr/>
            </p:nvSpPr>
            <p:spPr>
              <a:xfrm>
                <a:off x="3581400" y="1104900"/>
                <a:ext cx="11430000" cy="1524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5283FD-90DB-4ACA-BE5B-8168F0EB8DAA}"/>
                  </a:ext>
                </a:extLst>
              </p:cNvPr>
              <p:cNvSpPr txBox="1"/>
              <p:nvPr/>
            </p:nvSpPr>
            <p:spPr>
              <a:xfrm>
                <a:off x="7772400" y="1512957"/>
                <a:ext cx="22226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Khối Nguồn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B30DA0-2483-46A0-B73A-E5F31C706BB7}"/>
                </a:ext>
              </a:extLst>
            </p:cNvPr>
            <p:cNvGrpSpPr/>
            <p:nvPr/>
          </p:nvGrpSpPr>
          <p:grpSpPr>
            <a:xfrm>
              <a:off x="6853467" y="4381500"/>
              <a:ext cx="3962400" cy="2293620"/>
              <a:chOff x="7162800" y="5593080"/>
              <a:chExt cx="3962400" cy="22936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145AC8-004F-4447-B840-D0052318DCFC}"/>
                  </a:ext>
                </a:extLst>
              </p:cNvPr>
              <p:cNvSpPr/>
              <p:nvPr/>
            </p:nvSpPr>
            <p:spPr>
              <a:xfrm>
                <a:off x="7162800" y="5593080"/>
                <a:ext cx="3962400" cy="22936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Khối Nguồn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7DB9BD-0724-48F3-A715-0F0BB982CE01}"/>
                  </a:ext>
                </a:extLst>
              </p:cNvPr>
              <p:cNvSpPr txBox="1"/>
              <p:nvPr/>
            </p:nvSpPr>
            <p:spPr>
              <a:xfrm>
                <a:off x="7924800" y="6286500"/>
                <a:ext cx="2785352" cy="1425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Khối xử lý</a:t>
                </a:r>
              </a:p>
              <a:p>
                <a:pPr algn="ctr"/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(ESP 32)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6C7EDF-F328-4082-96DD-7C65855494B8}"/>
                </a:ext>
              </a:extLst>
            </p:cNvPr>
            <p:cNvGrpSpPr/>
            <p:nvPr/>
          </p:nvGrpSpPr>
          <p:grpSpPr>
            <a:xfrm>
              <a:off x="-31934" y="4381500"/>
              <a:ext cx="5419953" cy="2293620"/>
              <a:chOff x="231679" y="5593080"/>
              <a:chExt cx="5419953" cy="22936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490F5C-4D8E-4E83-B056-BA401DD8AEF6}"/>
                  </a:ext>
                </a:extLst>
              </p:cNvPr>
              <p:cNvSpPr/>
              <p:nvPr/>
            </p:nvSpPr>
            <p:spPr>
              <a:xfrm>
                <a:off x="473114" y="5593080"/>
                <a:ext cx="4937085" cy="22936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57F572-37DB-4008-9533-0DDB98D1643C}"/>
                  </a:ext>
                </a:extLst>
              </p:cNvPr>
              <p:cNvSpPr txBox="1"/>
              <p:nvPr/>
            </p:nvSpPr>
            <p:spPr>
              <a:xfrm>
                <a:off x="231679" y="6023555"/>
                <a:ext cx="5419953" cy="1425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Khối cảm biến</a:t>
                </a:r>
              </a:p>
              <a:p>
                <a:pPr algn="ctr"/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(LM35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9E0A6BA-E1FF-4A4F-BAA7-BEE787D6D40C}"/>
                </a:ext>
              </a:extLst>
            </p:cNvPr>
            <p:cNvGrpSpPr/>
            <p:nvPr/>
          </p:nvGrpSpPr>
          <p:grpSpPr>
            <a:xfrm>
              <a:off x="12344400" y="4381500"/>
              <a:ext cx="3962400" cy="2293620"/>
              <a:chOff x="12547053" y="5166360"/>
              <a:chExt cx="3962400" cy="2293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B84A2D-540F-446E-8F62-DF828C0E85E4}"/>
                  </a:ext>
                </a:extLst>
              </p:cNvPr>
              <p:cNvSpPr/>
              <p:nvPr/>
            </p:nvSpPr>
            <p:spPr>
              <a:xfrm>
                <a:off x="12547053" y="5166360"/>
                <a:ext cx="3962400" cy="22936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F8883B-73D9-4E19-95B2-5013210ACEEC}"/>
                  </a:ext>
                </a:extLst>
              </p:cNvPr>
              <p:cNvSpPr txBox="1"/>
              <p:nvPr/>
            </p:nvSpPr>
            <p:spPr>
              <a:xfrm>
                <a:off x="12864826" y="5921127"/>
                <a:ext cx="3326853" cy="1425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Khối hiển thị</a:t>
                </a:r>
              </a:p>
              <a:p>
                <a:pPr algn="ctr"/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(LCD)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525F7C5-56EA-4C00-8A51-2EDC2BB86BE1}"/>
                </a:ext>
              </a:extLst>
            </p:cNvPr>
            <p:cNvSpPr/>
            <p:nvPr/>
          </p:nvSpPr>
          <p:spPr>
            <a:xfrm rot="5400000">
              <a:off x="2582264" y="3344599"/>
              <a:ext cx="1166246" cy="488068"/>
            </a:xfrm>
            <a:prstGeom prst="rightArrow">
              <a:avLst/>
            </a:prstGeom>
            <a:solidFill>
              <a:srgbClr val="04345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05B531D-6779-4B44-BAB5-331DD498A86E}"/>
                </a:ext>
              </a:extLst>
            </p:cNvPr>
            <p:cNvSpPr/>
            <p:nvPr/>
          </p:nvSpPr>
          <p:spPr>
            <a:xfrm rot="5400000">
              <a:off x="8175345" y="3355449"/>
              <a:ext cx="1166246" cy="488068"/>
            </a:xfrm>
            <a:prstGeom prst="rightArrow">
              <a:avLst/>
            </a:prstGeom>
            <a:solidFill>
              <a:srgbClr val="04345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461A837-3F23-4274-B53D-0141AE4578A4}"/>
                </a:ext>
              </a:extLst>
            </p:cNvPr>
            <p:cNvSpPr/>
            <p:nvPr/>
          </p:nvSpPr>
          <p:spPr>
            <a:xfrm rot="5400000">
              <a:off x="13829580" y="3287836"/>
              <a:ext cx="1166246" cy="488068"/>
            </a:xfrm>
            <a:prstGeom prst="rightArrow">
              <a:avLst/>
            </a:prstGeom>
            <a:solidFill>
              <a:srgbClr val="04345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F892F27-44D8-49EF-968C-7A5F60B913A4}"/>
                </a:ext>
              </a:extLst>
            </p:cNvPr>
            <p:cNvSpPr/>
            <p:nvPr/>
          </p:nvSpPr>
          <p:spPr>
            <a:xfrm>
              <a:off x="5405355" y="5005566"/>
              <a:ext cx="1166246" cy="488068"/>
            </a:xfrm>
            <a:prstGeom prst="rightArrow">
              <a:avLst/>
            </a:prstGeom>
            <a:solidFill>
              <a:srgbClr val="04345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537170C-9963-4092-B443-BE010D8BDEBF}"/>
                </a:ext>
              </a:extLst>
            </p:cNvPr>
            <p:cNvSpPr/>
            <p:nvPr/>
          </p:nvSpPr>
          <p:spPr>
            <a:xfrm>
              <a:off x="11019268" y="5242173"/>
              <a:ext cx="1166246" cy="488068"/>
            </a:xfrm>
            <a:prstGeom prst="rightArrow">
              <a:avLst/>
            </a:prstGeom>
            <a:solidFill>
              <a:srgbClr val="04345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09AEBC00-A312-40E6-BD8A-A16C7B5FE013}"/>
                </a:ext>
              </a:extLst>
            </p:cNvPr>
            <p:cNvSpPr/>
            <p:nvPr/>
          </p:nvSpPr>
          <p:spPr>
            <a:xfrm rot="16200000">
              <a:off x="2406328" y="7223953"/>
              <a:ext cx="1166246" cy="488068"/>
            </a:xfrm>
            <a:prstGeom prst="rightArrow">
              <a:avLst/>
            </a:prstGeom>
            <a:solidFill>
              <a:srgbClr val="04345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6CAC38-B953-4520-AE16-D1176BD0D086}"/>
                </a:ext>
              </a:extLst>
            </p:cNvPr>
            <p:cNvSpPr/>
            <p:nvPr/>
          </p:nvSpPr>
          <p:spPr>
            <a:xfrm>
              <a:off x="-13215" y="8366901"/>
              <a:ext cx="5852126" cy="20107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B80C79-CC2D-4343-9418-1CA03452179D}"/>
                </a:ext>
              </a:extLst>
            </p:cNvPr>
            <p:cNvSpPr txBox="1"/>
            <p:nvPr/>
          </p:nvSpPr>
          <p:spPr>
            <a:xfrm>
              <a:off x="31864" y="8585109"/>
              <a:ext cx="5778977" cy="1425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 liệu đầu vào</a:t>
              </a:r>
            </a:p>
            <a:p>
              <a:pPr algn="ctr"/>
              <a:r>
                <a:rPr 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 nhiệt đô cơ thể người 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591A205-F99D-4293-B999-94725BDE6C75}"/>
              </a:ext>
            </a:extLst>
          </p:cNvPr>
          <p:cNvSpPr txBox="1"/>
          <p:nvPr/>
        </p:nvSpPr>
        <p:spPr>
          <a:xfrm>
            <a:off x="3631542" y="519100"/>
            <a:ext cx="11466728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400" spc="388">
                <a:solidFill>
                  <a:srgbClr val="04345C"/>
                </a:solidFill>
                <a:latin typeface="Josefin Sans Regular Bold"/>
              </a:rPr>
              <a:t>3. Thiết kế sơ đồ khối hệ thống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9DBA10-676C-4CB5-8744-764E4E8139B9}"/>
              </a:ext>
            </a:extLst>
          </p:cNvPr>
          <p:cNvSpPr/>
          <p:nvPr/>
        </p:nvSpPr>
        <p:spPr>
          <a:xfrm>
            <a:off x="7470047" y="7963910"/>
            <a:ext cx="3935923" cy="1828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76A5-641F-4D35-9500-A50DFEEAAC06}"/>
              </a:ext>
            </a:extLst>
          </p:cNvPr>
          <p:cNvSpPr txBox="1"/>
          <p:nvPr/>
        </p:nvSpPr>
        <p:spPr>
          <a:xfrm>
            <a:off x="6957722" y="8228941"/>
            <a:ext cx="50329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Khối báo động</a:t>
            </a:r>
          </a:p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(còi buzzer)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BCE19C2-F528-492F-864C-56AEEC178AC8}"/>
              </a:ext>
            </a:extLst>
          </p:cNvPr>
          <p:cNvSpPr/>
          <p:nvPr/>
        </p:nvSpPr>
        <p:spPr>
          <a:xfrm rot="5400000">
            <a:off x="8829120" y="7036446"/>
            <a:ext cx="1082981" cy="453222"/>
          </a:xfrm>
          <a:prstGeom prst="rightArrow">
            <a:avLst/>
          </a:prstGeom>
          <a:solidFill>
            <a:srgbClr val="0434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50266A-4033-45CD-978A-2FAC2BA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D1169153-C028-4FCA-B36E-7D158618EFD9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rgbClr val="04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2400">
              <a:solidFill>
                <a:srgbClr val="04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591A205-F99D-4293-B999-94725BDE6C75}"/>
              </a:ext>
            </a:extLst>
          </p:cNvPr>
          <p:cNvSpPr txBox="1"/>
          <p:nvPr/>
        </p:nvSpPr>
        <p:spPr>
          <a:xfrm>
            <a:off x="3631542" y="519100"/>
            <a:ext cx="11466728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400" spc="388">
                <a:solidFill>
                  <a:srgbClr val="04345C"/>
                </a:solidFill>
                <a:latin typeface="Josefin Sans Regular Bold"/>
              </a:rPr>
              <a:t>3. Thiết kế sơ đồ khối hệ thống</a:t>
            </a:r>
          </a:p>
        </p:txBody>
      </p:sp>
      <p:pic>
        <p:nvPicPr>
          <p:cNvPr id="11" name="Picture 10" descr="A picture containing device&#10;&#10;Description automatically generated">
            <a:extLst>
              <a:ext uri="{FF2B5EF4-FFF2-40B4-BE49-F238E27FC236}">
                <a16:creationId xmlns:a16="http://schemas.microsoft.com/office/drawing/2014/main" id="{6AC6E81F-0089-4F1E-94E3-642180E0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531382"/>
            <a:ext cx="1581404" cy="1223963"/>
          </a:xfrm>
          <a:prstGeom prst="rect">
            <a:avLst/>
          </a:prstGeom>
        </p:spPr>
      </p:pic>
      <p:pic>
        <p:nvPicPr>
          <p:cNvPr id="1026" name="Picture 2" descr="ESP32 giao tiếp RFID RC522 sử dụng ESP-IDF - Chia sẻ lập trình Embedded">
            <a:extLst>
              <a:ext uri="{FF2B5EF4-FFF2-40B4-BE49-F238E27FC236}">
                <a16:creationId xmlns:a16="http://schemas.microsoft.com/office/drawing/2014/main" id="{05DE7333-2D98-4FC8-A847-D068FC3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05" y="3934455"/>
            <a:ext cx="2811514" cy="200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o nhiệt độ bằng Cảm biến LM35 sử dụng Arduino Uno - ARDUINO KIT">
            <a:extLst>
              <a:ext uri="{FF2B5EF4-FFF2-40B4-BE49-F238E27FC236}">
                <a16:creationId xmlns:a16="http://schemas.microsoft.com/office/drawing/2014/main" id="{90EE200D-2CC6-4259-B075-27DEEAC56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17" y="3313213"/>
            <a:ext cx="2436256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cd1602 Lcd 1602 5v 16x2 Màn Hình Màu Vàng Và Xanh Lá Cây Với Đèn Nền Lcd  Hiển Thị Mô-đun Điều Khiển 1602a Cho Robot Xe Thông Minh Diy - Buy Lcd">
            <a:extLst>
              <a:ext uri="{FF2B5EF4-FFF2-40B4-BE49-F238E27FC236}">
                <a16:creationId xmlns:a16="http://schemas.microsoft.com/office/drawing/2014/main" id="{43E965A4-3F4D-46F6-AB9E-C2FB66DA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0" y="3537736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rus Corona: Máy đo thân nhiệt hồng ngoại có phát hiện người nhiễm bệnh?">
            <a:extLst>
              <a:ext uri="{FF2B5EF4-FFF2-40B4-BE49-F238E27FC236}">
                <a16:creationId xmlns:a16="http://schemas.microsoft.com/office/drawing/2014/main" id="{676FBA97-3057-453D-A4FF-F7E00204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12" y="7810500"/>
            <a:ext cx="2557463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Mô-Đun Mạch Chuông Báo Động Chất Lượng Cao Dành Cho Arduino | Shopee Việt  Nam">
            <a:extLst>
              <a:ext uri="{FF2B5EF4-FFF2-40B4-BE49-F238E27FC236}">
                <a16:creationId xmlns:a16="http://schemas.microsoft.com/office/drawing/2014/main" id="{B650FFEA-A294-400E-895A-1A7EC92DC56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495" y="7993062"/>
            <a:ext cx="1339850" cy="13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775324-3F03-4E73-AA7F-D8BDFF24D01C}"/>
              </a:ext>
            </a:extLst>
          </p:cNvPr>
          <p:cNvSpPr/>
          <p:nvPr/>
        </p:nvSpPr>
        <p:spPr>
          <a:xfrm>
            <a:off x="5981700" y="4769321"/>
            <a:ext cx="685800" cy="41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9805388-0C9A-4A18-9FB9-16B6CDF21CA3}"/>
              </a:ext>
            </a:extLst>
          </p:cNvPr>
          <p:cNvSpPr/>
          <p:nvPr/>
        </p:nvSpPr>
        <p:spPr>
          <a:xfrm rot="5400000">
            <a:off x="8644405" y="3231864"/>
            <a:ext cx="685800" cy="41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8A8FFA2-332E-48C6-9409-C44965504C3B}"/>
              </a:ext>
            </a:extLst>
          </p:cNvPr>
          <p:cNvSpPr/>
          <p:nvPr/>
        </p:nvSpPr>
        <p:spPr>
          <a:xfrm rot="16200000">
            <a:off x="3564166" y="6676383"/>
            <a:ext cx="685800" cy="41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AE06425-6026-45C6-BEF0-59CF17CD0185}"/>
              </a:ext>
            </a:extLst>
          </p:cNvPr>
          <p:cNvSpPr/>
          <p:nvPr/>
        </p:nvSpPr>
        <p:spPr>
          <a:xfrm rot="5400000">
            <a:off x="8818520" y="7362184"/>
            <a:ext cx="685800" cy="41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9A5F540-8812-44C2-BEF5-0EB247958AA9}"/>
              </a:ext>
            </a:extLst>
          </p:cNvPr>
          <p:cNvSpPr/>
          <p:nvPr/>
        </p:nvSpPr>
        <p:spPr>
          <a:xfrm>
            <a:off x="11332778" y="4731221"/>
            <a:ext cx="685800" cy="41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806AEA-BB0B-4851-84AF-A80B40E3C69E}"/>
              </a:ext>
            </a:extLst>
          </p:cNvPr>
          <p:cNvSpPr txBox="1"/>
          <p:nvPr/>
        </p:nvSpPr>
        <p:spPr>
          <a:xfrm>
            <a:off x="9686163" y="1924543"/>
            <a:ext cx="349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Nguồn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C4C11C-84AB-456B-9F48-91938FBB589B}"/>
              </a:ext>
            </a:extLst>
          </p:cNvPr>
          <p:cNvSpPr txBox="1"/>
          <p:nvPr/>
        </p:nvSpPr>
        <p:spPr>
          <a:xfrm>
            <a:off x="8258430" y="6136405"/>
            <a:ext cx="349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xử lý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88541-7E02-498E-B66D-860CBD724873}"/>
              </a:ext>
            </a:extLst>
          </p:cNvPr>
          <p:cNvSpPr txBox="1"/>
          <p:nvPr/>
        </p:nvSpPr>
        <p:spPr>
          <a:xfrm>
            <a:off x="13134241" y="5545634"/>
            <a:ext cx="349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hiển thị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BD3111-A081-40AE-8916-1361037070A3}"/>
              </a:ext>
            </a:extLst>
          </p:cNvPr>
          <p:cNvSpPr txBox="1"/>
          <p:nvPr/>
        </p:nvSpPr>
        <p:spPr>
          <a:xfrm>
            <a:off x="2147077" y="9577332"/>
            <a:ext cx="349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Khổi dữ liệu đầu vào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1F9363-8D38-4564-8FA7-A7EBD0F48EA5}"/>
              </a:ext>
            </a:extLst>
          </p:cNvPr>
          <p:cNvSpPr txBox="1"/>
          <p:nvPr/>
        </p:nvSpPr>
        <p:spPr>
          <a:xfrm>
            <a:off x="2504354" y="5170351"/>
            <a:ext cx="349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cảm biến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F5EEDA-FDC1-4638-9CEE-6C4E04E3A73D}"/>
              </a:ext>
            </a:extLst>
          </p:cNvPr>
          <p:cNvSpPr txBox="1"/>
          <p:nvPr/>
        </p:nvSpPr>
        <p:spPr>
          <a:xfrm>
            <a:off x="7988625" y="9332912"/>
            <a:ext cx="349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cảnh báo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CE96733-DA95-4F40-8E09-2425653E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3D3F0DEE-9F34-4B35-A54D-2E4A06B7C277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rgbClr val="04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2400">
              <a:solidFill>
                <a:srgbClr val="04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5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37784" y="1296304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663236" y="452276"/>
            <a:ext cx="1696152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3. Thiết kế sơ đồ khối hệ thống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6C956-E0E0-4649-8352-467A793F9ADB}"/>
              </a:ext>
            </a:extLst>
          </p:cNvPr>
          <p:cNvSpPr txBox="1"/>
          <p:nvPr/>
        </p:nvSpPr>
        <p:spPr>
          <a:xfrm>
            <a:off x="826336" y="1033564"/>
            <a:ext cx="17029606" cy="863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just" fontAlgn="base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>
                <a:solidFill>
                  <a:schemeClr val="bg1"/>
                </a:solidFill>
                <a:effectLst/>
                <a:latin typeface="Josefin Sans Regular Bold" panose="020B0604020202020204" charset="0"/>
                <a:ea typeface="Times New Roman" panose="02020603050405020304" pitchFamily="18" charset="0"/>
              </a:rPr>
              <a:t>Khối nguồn: chuyển đổi điện áp từ pin và adapter sang điện áp 5v và 3.3v cung cấp cho các khối khác hoạt động</a:t>
            </a:r>
          </a:p>
          <a:p>
            <a:pPr marL="571500" marR="0" lvl="0" indent="-571500" algn="just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>
                <a:solidFill>
                  <a:schemeClr val="bg1"/>
                </a:solidFill>
                <a:effectLst/>
                <a:latin typeface="Josefin Sans Regular Bold" panose="020B0604020202020204" charset="0"/>
                <a:ea typeface="Times New Roman" panose="02020603050405020304" pitchFamily="18" charset="0"/>
              </a:rPr>
              <a:t>Khối cảm biến : Khối các thiết bị ngoại vi, cảm biến lấy tín hiệu đầu vào </a:t>
            </a:r>
            <a:r>
              <a:rPr lang="en-US" sz="4000">
                <a:solidFill>
                  <a:schemeClr val="bg1"/>
                </a:solidFill>
                <a:latin typeface="Josefin Sans Regular Bold" panose="020B0604020202020204" charset="0"/>
                <a:ea typeface="Times New Roman" panose="02020603050405020304" pitchFamily="18" charset="0"/>
              </a:rPr>
              <a:t>để gửi lên khối xử lý</a:t>
            </a:r>
            <a:endParaRPr lang="en-US" sz="4000">
              <a:solidFill>
                <a:schemeClr val="bg1"/>
              </a:solidFill>
              <a:effectLst/>
              <a:latin typeface="Josefin Sans Regular Bold" panose="020B0604020202020204" charset="0"/>
              <a:ea typeface="Times New Roman" panose="02020603050405020304" pitchFamily="18" charset="0"/>
            </a:endParaRPr>
          </a:p>
          <a:p>
            <a:pPr marL="571500" marR="0" lvl="0" indent="-571500" algn="just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>
                <a:solidFill>
                  <a:schemeClr val="bg1"/>
                </a:solidFill>
                <a:effectLst/>
                <a:latin typeface="Josefin Sans Regular Bold" panose="020B0604020202020204" charset="0"/>
                <a:ea typeface="Times New Roman" panose="02020603050405020304" pitchFamily="18" charset="0"/>
              </a:rPr>
              <a:t>Khối xử lý: Chip xử lý trung tâm, điều khiển hoạt động của thiết bị</a:t>
            </a:r>
          </a:p>
          <a:p>
            <a:pPr marL="571500" marR="0" lvl="0" indent="-571500" algn="just" fontAlgn="base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>
                <a:solidFill>
                  <a:schemeClr val="bg1"/>
                </a:solidFill>
                <a:effectLst/>
                <a:latin typeface="Josefin Sans Regular Bold" panose="020B0604020202020204" charset="0"/>
                <a:ea typeface="Times New Roman" panose="02020603050405020304" pitchFamily="18" charset="0"/>
              </a:rPr>
              <a:t>Khối hiển thị lên LCD : gồm màn hình LCD hiển thị kết quả thông số</a:t>
            </a:r>
          </a:p>
          <a:p>
            <a:pPr marL="571500" marR="0" lvl="0" indent="-571500" algn="just" fontAlgn="base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>
                <a:solidFill>
                  <a:schemeClr val="bg1"/>
                </a:solidFill>
                <a:latin typeface="Josefin Sans Regular Bold" panose="020B0604020202020204" charset="0"/>
                <a:ea typeface="Times New Roman" panose="02020603050405020304" pitchFamily="18" charset="0"/>
              </a:rPr>
              <a:t>Khối báo động : khi có nhiệt độ quá ngưỡng thì sẽ hoạt động</a:t>
            </a:r>
            <a:endParaRPr lang="en-US" sz="4000">
              <a:solidFill>
                <a:schemeClr val="bg1"/>
              </a:solidFill>
              <a:effectLst/>
              <a:latin typeface="Josefin Sans Regular Bol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FA49-7A6B-4D35-80C6-1F269F09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0607F04-6E83-4237-B7E1-8933A40160DC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8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52402">
            <a:off x="11294742" y="2094279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638777">
            <a:off x="-2430731" y="-1494965"/>
            <a:ext cx="9437477" cy="9779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5DD4C-6731-485B-96CB-C1BA3ACBFCFB}"/>
              </a:ext>
            </a:extLst>
          </p:cNvPr>
          <p:cNvSpPr txBox="1"/>
          <p:nvPr/>
        </p:nvSpPr>
        <p:spPr>
          <a:xfrm>
            <a:off x="663236" y="452276"/>
            <a:ext cx="1696152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6000" spc="388">
                <a:solidFill>
                  <a:schemeClr val="bg1"/>
                </a:solidFill>
                <a:latin typeface="Josefin Sans Regular Bold"/>
              </a:rPr>
              <a:t>4. Phân tích lựa chọn linh kiện sử dụng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4DB60-92C9-4130-9F2A-EBB36E73421A}"/>
              </a:ext>
            </a:extLst>
          </p:cNvPr>
          <p:cNvSpPr txBox="1"/>
          <p:nvPr/>
        </p:nvSpPr>
        <p:spPr>
          <a:xfrm>
            <a:off x="1447800" y="1289595"/>
            <a:ext cx="5791200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spcBef>
                <a:spcPts val="600"/>
              </a:spcBef>
            </a:pPr>
            <a:r>
              <a:rPr lang="en-US" sz="4000" spc="388">
                <a:solidFill>
                  <a:schemeClr val="bg1"/>
                </a:solidFill>
                <a:latin typeface="Josefin Sans Regular Bold"/>
              </a:rPr>
              <a:t>4.1 Vi điều khiển</a:t>
            </a:r>
            <a:endParaRPr lang="en-US" sz="4400" spc="388">
              <a:solidFill>
                <a:schemeClr val="bg1"/>
              </a:solidFill>
              <a:latin typeface="Josefin Sans Regular Bold"/>
            </a:endParaRPr>
          </a:p>
        </p:txBody>
      </p:sp>
      <p:pic>
        <p:nvPicPr>
          <p:cNvPr id="7" name="Picture 6" descr="A close-up of a motherboard&#10;&#10;Description automatically generated with low confidence">
            <a:extLst>
              <a:ext uri="{FF2B5EF4-FFF2-40B4-BE49-F238E27FC236}">
                <a16:creationId xmlns:a16="http://schemas.microsoft.com/office/drawing/2014/main" id="{638B975A-887E-4904-83FE-27D11307A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0" y="2950216"/>
            <a:ext cx="7827630" cy="55844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A4A9AC-89E7-4B46-94FC-58DA551B114F}"/>
              </a:ext>
            </a:extLst>
          </p:cNvPr>
          <p:cNvSpPr txBox="1"/>
          <p:nvPr/>
        </p:nvSpPr>
        <p:spPr>
          <a:xfrm>
            <a:off x="9009650" y="2041423"/>
            <a:ext cx="8819875" cy="832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Về vi xử lí: Xtensa lõi kép 32-bit LX6, tốc độ hoạt động là 240MHz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Bộ nhớ (SRAM): 512 KB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Kết nối không dây:</a:t>
            </a:r>
          </a:p>
          <a:p>
            <a:pPr marL="1028700" lvl="1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Chuẩn Wifi 802. 11 b/g/n</a:t>
            </a:r>
          </a:p>
          <a:p>
            <a:pPr marL="1028700" lvl="1" indent="-5715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b="0" i="0">
                <a:solidFill>
                  <a:schemeClr val="bg1"/>
                </a:solidFill>
                <a:effectLst/>
                <a:latin typeface="Josefin Sans Regular Bold" panose="020B0604020202020204" charset="0"/>
              </a:rPr>
              <a:t>Bluetooth ( v4.2 BR/EDR và BLE)</a:t>
            </a:r>
            <a:endParaRPr lang="en-US" sz="4000">
              <a:solidFill>
                <a:schemeClr val="bg1"/>
              </a:solidFill>
              <a:latin typeface="Josefin Sans Regular Bold" panose="020B060402020202020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>
                <a:solidFill>
                  <a:schemeClr val="bg1"/>
                </a:solidFill>
                <a:latin typeface="Josefin Sans Regular Bold" panose="020B0604020202020204" charset="0"/>
              </a:rPr>
              <a:t>Giá thành: 140.000đ</a:t>
            </a:r>
            <a:endParaRPr lang="en-US" sz="4000" b="0" i="0">
              <a:solidFill>
                <a:schemeClr val="bg1"/>
              </a:solidFill>
              <a:effectLst/>
              <a:latin typeface="Josefin Sans Regular Bold" panose="020B0604020202020204" charset="0"/>
            </a:endParaRPr>
          </a:p>
          <a:p>
            <a:pPr lvl="1" algn="l">
              <a:lnSpc>
                <a:spcPct val="150000"/>
              </a:lnSpc>
            </a:pPr>
            <a:endParaRPr lang="en-US" sz="4000">
              <a:solidFill>
                <a:schemeClr val="bg1"/>
              </a:solidFill>
              <a:latin typeface="Josefin Sans Regular Bold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E420-8ABA-4871-A359-A96A5DC4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C8673D4-7299-4692-AF09-D981A5886C10}"/>
              </a:ext>
            </a:extLst>
          </p:cNvPr>
          <p:cNvSpPr txBox="1">
            <a:spLocks/>
          </p:cNvSpPr>
          <p:nvPr/>
        </p:nvSpPr>
        <p:spPr>
          <a:xfrm>
            <a:off x="15145363" y="9462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3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1030</Words>
  <Application>Microsoft Office PowerPoint</Application>
  <PresentationFormat>Custom</PresentationFormat>
  <Paragraphs>198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Wingdings</vt:lpstr>
      <vt:lpstr>Josefin Sans Regular Bold</vt:lpstr>
      <vt:lpstr>Josefin Sans Regular</vt:lpstr>
      <vt:lpstr>Times New Roman</vt:lpstr>
      <vt:lpstr>Calibri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 Cai</dc:creator>
  <cp:lastModifiedBy>QUACH THI DUNG 20182440</cp:lastModifiedBy>
  <cp:revision>47</cp:revision>
  <dcterms:created xsi:type="dcterms:W3CDTF">2006-08-16T00:00:00Z</dcterms:created>
  <dcterms:modified xsi:type="dcterms:W3CDTF">2021-08-13T16:11:50Z</dcterms:modified>
  <dc:identifier>DAEcqpOSxGc</dc:identifier>
</cp:coreProperties>
</file>