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5B423-15E5-4EB4-9ED6-28784A7C9978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907DB709-DFFD-493B-BBA2-E759E4959FA4}">
      <dgm:prSet phldrT="[Text]" custT="1"/>
      <dgm:spPr/>
      <dgm:t>
        <a:bodyPr/>
        <a:lstStyle/>
        <a:p>
          <a:r>
            <a:rPr lang="vi-VN" sz="2000" dirty="0"/>
            <a:t>Sinh viên tự điền thông tin vào biểu mẫu </a:t>
          </a:r>
          <a:r>
            <a:rPr lang="vi-VN" sz="2000" dirty="0" err="1"/>
            <a:t>google</a:t>
          </a:r>
          <a:r>
            <a:rPr lang="vi-VN" sz="2000" dirty="0"/>
            <a:t> </a:t>
          </a:r>
          <a:r>
            <a:rPr lang="vi-VN" sz="2000" dirty="0" err="1"/>
            <a:t>forms</a:t>
          </a:r>
          <a:endParaRPr lang="en-US" sz="2000" dirty="0"/>
        </a:p>
      </dgm:t>
    </dgm:pt>
    <dgm:pt modelId="{F0218D29-A778-4568-AFFB-3D5065D9160A}" type="parTrans" cxnId="{0EC3957B-BDC5-4131-A469-AC9C67F5296C}">
      <dgm:prSet/>
      <dgm:spPr/>
      <dgm:t>
        <a:bodyPr/>
        <a:lstStyle/>
        <a:p>
          <a:endParaRPr lang="en-US"/>
        </a:p>
      </dgm:t>
    </dgm:pt>
    <dgm:pt modelId="{4CC62F21-673E-4C60-AE8D-BCA62BC1D221}" type="sibTrans" cxnId="{0EC3957B-BDC5-4131-A469-AC9C67F5296C}">
      <dgm:prSet/>
      <dgm:spPr/>
      <dgm:t>
        <a:bodyPr/>
        <a:lstStyle/>
        <a:p>
          <a:endParaRPr lang="en-US"/>
        </a:p>
      </dgm:t>
    </dgm:pt>
    <dgm:pt modelId="{7DF6E9BA-F820-4895-ACA7-7D9E8E91FD54}">
      <dgm:prSet phldrT="[Text]" custT="1"/>
      <dgm:spPr/>
      <dgm:t>
        <a:bodyPr/>
        <a:lstStyle/>
        <a:p>
          <a:r>
            <a:rPr lang="vi-VN" sz="2000" dirty="0"/>
            <a:t>Sử dụng hàm </a:t>
          </a:r>
          <a:r>
            <a:rPr lang="vi-VN" sz="2000" dirty="0" err="1"/>
            <a:t>logic</a:t>
          </a:r>
          <a:r>
            <a:rPr lang="vi-VN" sz="2000" dirty="0"/>
            <a:t> thống kê thời gian</a:t>
          </a:r>
          <a:endParaRPr lang="en-US" sz="2000" dirty="0"/>
        </a:p>
      </dgm:t>
    </dgm:pt>
    <dgm:pt modelId="{5563E5A8-5A08-4E29-9F3A-A7B5ECEBCE12}" type="parTrans" cxnId="{3E122666-5704-4C02-9061-F176BB1E903A}">
      <dgm:prSet/>
      <dgm:spPr/>
      <dgm:t>
        <a:bodyPr/>
        <a:lstStyle/>
        <a:p>
          <a:endParaRPr lang="en-US"/>
        </a:p>
      </dgm:t>
    </dgm:pt>
    <dgm:pt modelId="{BF7D7F29-CCCE-4E35-956A-AFEB75131FBC}" type="sibTrans" cxnId="{3E122666-5704-4C02-9061-F176BB1E903A}">
      <dgm:prSet/>
      <dgm:spPr/>
      <dgm:t>
        <a:bodyPr/>
        <a:lstStyle/>
        <a:p>
          <a:endParaRPr lang="en-US"/>
        </a:p>
      </dgm:t>
    </dgm:pt>
    <dgm:pt modelId="{0F477399-4088-4256-8418-45DB58C34DED}">
      <dgm:prSet phldrT="[Text]" custT="1"/>
      <dgm:spPr/>
      <dgm:t>
        <a:bodyPr/>
        <a:lstStyle/>
        <a:p>
          <a:r>
            <a:rPr lang="vi-VN" sz="2000" dirty="0"/>
            <a:t>Sử dụng hàm </a:t>
          </a:r>
          <a:r>
            <a:rPr lang="vi-VN" sz="2000" dirty="0" err="1"/>
            <a:t>text</a:t>
          </a:r>
          <a:r>
            <a:rPr lang="vi-VN" sz="2000" dirty="0"/>
            <a:t> để mô tả và đánh giá</a:t>
          </a:r>
          <a:endParaRPr lang="en-US" sz="2000" dirty="0"/>
        </a:p>
      </dgm:t>
    </dgm:pt>
    <dgm:pt modelId="{EA386AE3-7332-41AF-AB8C-172B5700D3D0}" type="parTrans" cxnId="{7B7A8A24-75FF-43C4-AA3C-A833191AF354}">
      <dgm:prSet/>
      <dgm:spPr/>
      <dgm:t>
        <a:bodyPr/>
        <a:lstStyle/>
        <a:p>
          <a:endParaRPr lang="en-US"/>
        </a:p>
      </dgm:t>
    </dgm:pt>
    <dgm:pt modelId="{4F4B1150-0C87-42E4-9AFC-234021661B4C}" type="sibTrans" cxnId="{7B7A8A24-75FF-43C4-AA3C-A833191AF354}">
      <dgm:prSet/>
      <dgm:spPr/>
      <dgm:t>
        <a:bodyPr/>
        <a:lstStyle/>
        <a:p>
          <a:endParaRPr lang="en-US"/>
        </a:p>
      </dgm:t>
    </dgm:pt>
    <dgm:pt modelId="{E7A8C163-EA56-44D4-956C-E5CB1531E040}" type="pres">
      <dgm:prSet presAssocID="{3D15B423-15E5-4EB4-9ED6-28784A7C9978}" presName="Name0" presStyleCnt="0">
        <dgm:presLayoutVars>
          <dgm:dir/>
          <dgm:resizeHandles val="exact"/>
        </dgm:presLayoutVars>
      </dgm:prSet>
      <dgm:spPr/>
    </dgm:pt>
    <dgm:pt modelId="{C6E7D806-1B0A-44CB-ADF2-8B61E2A29783}" type="pres">
      <dgm:prSet presAssocID="{907DB709-DFFD-493B-BBA2-E759E4959FA4}" presName="node" presStyleLbl="node1" presStyleIdx="0" presStyleCnt="3">
        <dgm:presLayoutVars>
          <dgm:bulletEnabled val="1"/>
        </dgm:presLayoutVars>
      </dgm:prSet>
      <dgm:spPr/>
    </dgm:pt>
    <dgm:pt modelId="{168FE7A6-E5AE-49F2-BB47-AA6A42221247}" type="pres">
      <dgm:prSet presAssocID="{4CC62F21-673E-4C60-AE8D-BCA62BC1D221}" presName="sibTrans" presStyleLbl="sibTrans2D1" presStyleIdx="0" presStyleCnt="2"/>
      <dgm:spPr/>
    </dgm:pt>
    <dgm:pt modelId="{DADC2E99-DEB0-4BCF-B632-40A1165C5F9B}" type="pres">
      <dgm:prSet presAssocID="{4CC62F21-673E-4C60-AE8D-BCA62BC1D221}" presName="connectorText" presStyleLbl="sibTrans2D1" presStyleIdx="0" presStyleCnt="2"/>
      <dgm:spPr/>
    </dgm:pt>
    <dgm:pt modelId="{CCE85086-BDBD-41F1-AB1A-0C46D154E983}" type="pres">
      <dgm:prSet presAssocID="{7DF6E9BA-F820-4895-ACA7-7D9E8E91FD54}" presName="node" presStyleLbl="node1" presStyleIdx="1" presStyleCnt="3">
        <dgm:presLayoutVars>
          <dgm:bulletEnabled val="1"/>
        </dgm:presLayoutVars>
      </dgm:prSet>
      <dgm:spPr/>
    </dgm:pt>
    <dgm:pt modelId="{46B8AB4F-1658-4418-9BFE-0D2AB8208AAF}" type="pres">
      <dgm:prSet presAssocID="{BF7D7F29-CCCE-4E35-956A-AFEB75131FBC}" presName="sibTrans" presStyleLbl="sibTrans2D1" presStyleIdx="1" presStyleCnt="2"/>
      <dgm:spPr/>
    </dgm:pt>
    <dgm:pt modelId="{31B21BA2-946A-4467-92DC-0968C9BCE6CD}" type="pres">
      <dgm:prSet presAssocID="{BF7D7F29-CCCE-4E35-956A-AFEB75131FBC}" presName="connectorText" presStyleLbl="sibTrans2D1" presStyleIdx="1" presStyleCnt="2"/>
      <dgm:spPr/>
    </dgm:pt>
    <dgm:pt modelId="{4F7EA869-B788-45C0-A274-A9E47D1188DF}" type="pres">
      <dgm:prSet presAssocID="{0F477399-4088-4256-8418-45DB58C34DED}" presName="node" presStyleLbl="node1" presStyleIdx="2" presStyleCnt="3">
        <dgm:presLayoutVars>
          <dgm:bulletEnabled val="1"/>
        </dgm:presLayoutVars>
      </dgm:prSet>
      <dgm:spPr/>
    </dgm:pt>
  </dgm:ptLst>
  <dgm:cxnLst>
    <dgm:cxn modelId="{7B7A8A24-75FF-43C4-AA3C-A833191AF354}" srcId="{3D15B423-15E5-4EB4-9ED6-28784A7C9978}" destId="{0F477399-4088-4256-8418-45DB58C34DED}" srcOrd="2" destOrd="0" parTransId="{EA386AE3-7332-41AF-AB8C-172B5700D3D0}" sibTransId="{4F4B1150-0C87-42E4-9AFC-234021661B4C}"/>
    <dgm:cxn modelId="{BC605D2C-158D-452C-9BFF-1F56988C92A3}" type="presOf" srcId="{BF7D7F29-CCCE-4E35-956A-AFEB75131FBC}" destId="{46B8AB4F-1658-4418-9BFE-0D2AB8208AAF}" srcOrd="0" destOrd="0" presId="urn:microsoft.com/office/officeart/2005/8/layout/process1"/>
    <dgm:cxn modelId="{3E122666-5704-4C02-9061-F176BB1E903A}" srcId="{3D15B423-15E5-4EB4-9ED6-28784A7C9978}" destId="{7DF6E9BA-F820-4895-ACA7-7D9E8E91FD54}" srcOrd="1" destOrd="0" parTransId="{5563E5A8-5A08-4E29-9F3A-A7B5ECEBCE12}" sibTransId="{BF7D7F29-CCCE-4E35-956A-AFEB75131FBC}"/>
    <dgm:cxn modelId="{D8DEB855-38A9-4713-AE8D-48CBEDCB3562}" type="presOf" srcId="{4CC62F21-673E-4C60-AE8D-BCA62BC1D221}" destId="{168FE7A6-E5AE-49F2-BB47-AA6A42221247}" srcOrd="0" destOrd="0" presId="urn:microsoft.com/office/officeart/2005/8/layout/process1"/>
    <dgm:cxn modelId="{5FE0E875-F47E-400D-ACED-5EBC9F5A3F82}" type="presOf" srcId="{3D15B423-15E5-4EB4-9ED6-28784A7C9978}" destId="{E7A8C163-EA56-44D4-956C-E5CB1531E040}" srcOrd="0" destOrd="0" presId="urn:microsoft.com/office/officeart/2005/8/layout/process1"/>
    <dgm:cxn modelId="{8EA17778-570F-4EBF-BBFB-AEFF54F0693C}" type="presOf" srcId="{7DF6E9BA-F820-4895-ACA7-7D9E8E91FD54}" destId="{CCE85086-BDBD-41F1-AB1A-0C46D154E983}" srcOrd="0" destOrd="0" presId="urn:microsoft.com/office/officeart/2005/8/layout/process1"/>
    <dgm:cxn modelId="{0EC3957B-BDC5-4131-A469-AC9C67F5296C}" srcId="{3D15B423-15E5-4EB4-9ED6-28784A7C9978}" destId="{907DB709-DFFD-493B-BBA2-E759E4959FA4}" srcOrd="0" destOrd="0" parTransId="{F0218D29-A778-4568-AFFB-3D5065D9160A}" sibTransId="{4CC62F21-673E-4C60-AE8D-BCA62BC1D221}"/>
    <dgm:cxn modelId="{3A579D7F-38E7-45E2-A9C7-B07B0F9DBC77}" type="presOf" srcId="{907DB709-DFFD-493B-BBA2-E759E4959FA4}" destId="{C6E7D806-1B0A-44CB-ADF2-8B61E2A29783}" srcOrd="0" destOrd="0" presId="urn:microsoft.com/office/officeart/2005/8/layout/process1"/>
    <dgm:cxn modelId="{70C4F898-FBAF-43ED-A8B8-9090889638CB}" type="presOf" srcId="{BF7D7F29-CCCE-4E35-956A-AFEB75131FBC}" destId="{31B21BA2-946A-4467-92DC-0968C9BCE6CD}" srcOrd="1" destOrd="0" presId="urn:microsoft.com/office/officeart/2005/8/layout/process1"/>
    <dgm:cxn modelId="{19EC30C4-F89A-4915-9118-9AADC9DADD01}" type="presOf" srcId="{4CC62F21-673E-4C60-AE8D-BCA62BC1D221}" destId="{DADC2E99-DEB0-4BCF-B632-40A1165C5F9B}" srcOrd="1" destOrd="0" presId="urn:microsoft.com/office/officeart/2005/8/layout/process1"/>
    <dgm:cxn modelId="{36CA33E3-8303-4F23-A170-DF6C738387BF}" type="presOf" srcId="{0F477399-4088-4256-8418-45DB58C34DED}" destId="{4F7EA869-B788-45C0-A274-A9E47D1188DF}" srcOrd="0" destOrd="0" presId="urn:microsoft.com/office/officeart/2005/8/layout/process1"/>
    <dgm:cxn modelId="{8592C5BB-B39C-43FB-B186-F3E9EDDD59A1}" type="presParOf" srcId="{E7A8C163-EA56-44D4-956C-E5CB1531E040}" destId="{C6E7D806-1B0A-44CB-ADF2-8B61E2A29783}" srcOrd="0" destOrd="0" presId="urn:microsoft.com/office/officeart/2005/8/layout/process1"/>
    <dgm:cxn modelId="{00791DE5-3965-4CEB-BE7E-71DFEB82AD65}" type="presParOf" srcId="{E7A8C163-EA56-44D4-956C-E5CB1531E040}" destId="{168FE7A6-E5AE-49F2-BB47-AA6A42221247}" srcOrd="1" destOrd="0" presId="urn:microsoft.com/office/officeart/2005/8/layout/process1"/>
    <dgm:cxn modelId="{507AF345-97B9-4E3D-98FF-19D0110800DF}" type="presParOf" srcId="{168FE7A6-E5AE-49F2-BB47-AA6A42221247}" destId="{DADC2E99-DEB0-4BCF-B632-40A1165C5F9B}" srcOrd="0" destOrd="0" presId="urn:microsoft.com/office/officeart/2005/8/layout/process1"/>
    <dgm:cxn modelId="{CA165E47-D479-4287-AEEB-CAB22AAF0668}" type="presParOf" srcId="{E7A8C163-EA56-44D4-956C-E5CB1531E040}" destId="{CCE85086-BDBD-41F1-AB1A-0C46D154E983}" srcOrd="2" destOrd="0" presId="urn:microsoft.com/office/officeart/2005/8/layout/process1"/>
    <dgm:cxn modelId="{EFAF8B58-2A7B-4B86-9C81-90C2DF39C962}" type="presParOf" srcId="{E7A8C163-EA56-44D4-956C-E5CB1531E040}" destId="{46B8AB4F-1658-4418-9BFE-0D2AB8208AAF}" srcOrd="3" destOrd="0" presId="urn:microsoft.com/office/officeart/2005/8/layout/process1"/>
    <dgm:cxn modelId="{FA20EFD6-415C-4B37-B7ED-2A4E288FA272}" type="presParOf" srcId="{46B8AB4F-1658-4418-9BFE-0D2AB8208AAF}" destId="{31B21BA2-946A-4467-92DC-0968C9BCE6CD}" srcOrd="0" destOrd="0" presId="urn:microsoft.com/office/officeart/2005/8/layout/process1"/>
    <dgm:cxn modelId="{52D69E8A-C7F4-44AD-BF25-F3AFD53E8A20}" type="presParOf" srcId="{E7A8C163-EA56-44D4-956C-E5CB1531E040}" destId="{4F7EA869-B788-45C0-A274-A9E47D1188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7D806-1B0A-44CB-ADF2-8B61E2A29783}">
      <dsp:nvSpPr>
        <dsp:cNvPr id="0" name=""/>
        <dsp:cNvSpPr/>
      </dsp:nvSpPr>
      <dsp:spPr>
        <a:xfrm>
          <a:off x="7143" y="515706"/>
          <a:ext cx="2135187" cy="134116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Sinh viên tự điền thông tin vào biểu mẫu </a:t>
          </a:r>
          <a:r>
            <a:rPr lang="vi-VN" sz="2000" kern="1200" dirty="0" err="1"/>
            <a:t>google</a:t>
          </a:r>
          <a:r>
            <a:rPr lang="vi-VN" sz="2000" kern="1200" dirty="0"/>
            <a:t> </a:t>
          </a:r>
          <a:r>
            <a:rPr lang="vi-VN" sz="2000" kern="1200" dirty="0" err="1"/>
            <a:t>forms</a:t>
          </a:r>
          <a:endParaRPr lang="en-US" sz="2000" kern="1200" dirty="0"/>
        </a:p>
      </dsp:txBody>
      <dsp:txXfrm>
        <a:off x="46424" y="554987"/>
        <a:ext cx="2056625" cy="1262602"/>
      </dsp:txXfrm>
    </dsp:sp>
    <dsp:sp modelId="{168FE7A6-E5AE-49F2-BB47-AA6A42221247}">
      <dsp:nvSpPr>
        <dsp:cNvPr id="0" name=""/>
        <dsp:cNvSpPr/>
      </dsp:nvSpPr>
      <dsp:spPr>
        <a:xfrm>
          <a:off x="2355850" y="92152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355850" y="1027430"/>
        <a:ext cx="316861" cy="317716"/>
      </dsp:txXfrm>
    </dsp:sp>
    <dsp:sp modelId="{CCE85086-BDBD-41F1-AB1A-0C46D154E983}">
      <dsp:nvSpPr>
        <dsp:cNvPr id="0" name=""/>
        <dsp:cNvSpPr/>
      </dsp:nvSpPr>
      <dsp:spPr>
        <a:xfrm>
          <a:off x="2996406" y="515706"/>
          <a:ext cx="2135187" cy="134116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Sử dụng hàm </a:t>
          </a:r>
          <a:r>
            <a:rPr lang="vi-VN" sz="2000" kern="1200" dirty="0" err="1"/>
            <a:t>logic</a:t>
          </a:r>
          <a:r>
            <a:rPr lang="vi-VN" sz="2000" kern="1200" dirty="0"/>
            <a:t> thống kê thời gian</a:t>
          </a:r>
          <a:endParaRPr lang="en-US" sz="2000" kern="1200" dirty="0"/>
        </a:p>
      </dsp:txBody>
      <dsp:txXfrm>
        <a:off x="3035687" y="554987"/>
        <a:ext cx="2056625" cy="1262602"/>
      </dsp:txXfrm>
    </dsp:sp>
    <dsp:sp modelId="{46B8AB4F-1658-4418-9BFE-0D2AB8208AAF}">
      <dsp:nvSpPr>
        <dsp:cNvPr id="0" name=""/>
        <dsp:cNvSpPr/>
      </dsp:nvSpPr>
      <dsp:spPr>
        <a:xfrm>
          <a:off x="5345112" y="92152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94580"/>
            <a:satOff val="-3798"/>
            <a:lumOff val="274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345112" y="1027430"/>
        <a:ext cx="316861" cy="317716"/>
      </dsp:txXfrm>
    </dsp:sp>
    <dsp:sp modelId="{4F7EA869-B788-45C0-A274-A9E47D1188DF}">
      <dsp:nvSpPr>
        <dsp:cNvPr id="0" name=""/>
        <dsp:cNvSpPr/>
      </dsp:nvSpPr>
      <dsp:spPr>
        <a:xfrm>
          <a:off x="5985668" y="515706"/>
          <a:ext cx="2135187" cy="134116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Sử dụng hàm </a:t>
          </a:r>
          <a:r>
            <a:rPr lang="vi-VN" sz="2000" kern="1200" dirty="0" err="1"/>
            <a:t>text</a:t>
          </a:r>
          <a:r>
            <a:rPr lang="vi-VN" sz="2000" kern="1200" dirty="0"/>
            <a:t> để mô tả và đánh giá</a:t>
          </a:r>
          <a:endParaRPr lang="en-US" sz="2000" kern="1200" dirty="0"/>
        </a:p>
      </dsp:txBody>
      <dsp:txXfrm>
        <a:off x="6024949" y="554987"/>
        <a:ext cx="2056625" cy="1262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312C-36E5-F34D-CE6A-2FBA463A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5" y="2084439"/>
            <a:ext cx="10087896" cy="907025"/>
          </a:xfrm>
        </p:spPr>
        <p:txBody>
          <a:bodyPr>
            <a:normAutofit/>
          </a:bodyPr>
          <a:lstStyle/>
          <a:p>
            <a:pPr algn="ctr"/>
            <a:r>
              <a:rPr lang="vi-VN" sz="4400" dirty="0"/>
              <a:t>Khảo sát sử dụng </a:t>
            </a:r>
            <a:r>
              <a:rPr lang="vi-VN" sz="4400" dirty="0" err="1"/>
              <a:t>internet</a:t>
            </a:r>
            <a:r>
              <a:rPr lang="vi-VN" sz="4400" dirty="0"/>
              <a:t> 2025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1DAC0-762E-1D1B-F66A-3A96F848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876424" y="5257800"/>
            <a:ext cx="8791575" cy="7128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6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B38D-8019-7FF3-1BFE-D82EC663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I. Nội dung chính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D951-4BA0-FD0B-90E2-474266D0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916214"/>
            <a:ext cx="3195240" cy="576262"/>
          </a:xfrm>
        </p:spPr>
        <p:txBody>
          <a:bodyPr/>
          <a:lstStyle/>
          <a:p>
            <a:r>
              <a:rPr lang="vi-VN" cap="none" dirty="0"/>
              <a:t>1, Mục tiêu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370992-DA66-F47F-F423-0CB4B5453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4003" y="2820935"/>
            <a:ext cx="3200400" cy="576262"/>
          </a:xfrm>
        </p:spPr>
        <p:txBody>
          <a:bodyPr/>
          <a:lstStyle/>
          <a:p>
            <a:r>
              <a:rPr lang="vi-VN" cap="none" dirty="0"/>
              <a:t>2, Phương pháp khảo sát</a:t>
            </a:r>
            <a:endParaRPr lang="en-US" cap="non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462C43-1FA8-B7CC-290B-AFAF08ADAC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62" y="4630377"/>
            <a:ext cx="3190741" cy="576262"/>
          </a:xfrm>
        </p:spPr>
        <p:txBody>
          <a:bodyPr/>
          <a:lstStyle/>
          <a:p>
            <a:r>
              <a:rPr lang="vi-VN" cap="none" dirty="0"/>
              <a:t>4, Nhận xét </a:t>
            </a:r>
            <a:endParaRPr lang="en-US" cap="none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6D5F07A1-1DCD-7620-ED94-4EC5C74400EA}"/>
              </a:ext>
            </a:extLst>
          </p:cNvPr>
          <p:cNvSpPr txBox="1">
            <a:spLocks/>
          </p:cNvSpPr>
          <p:nvPr/>
        </p:nvSpPr>
        <p:spPr>
          <a:xfrm>
            <a:off x="1143662" y="3725656"/>
            <a:ext cx="319074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cap="none" dirty="0"/>
              <a:t>3, Thông kê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3534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  <p:bldP spid="9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42D-4774-E615-B176-22309DBB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1, mục 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84F1-DDB6-7EF5-433A-F59789F2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Báo cáo này được thực hiện nhằm tìm hiểu thói quen, tần suất và mục đích sử dụng </a:t>
            </a:r>
            <a:r>
              <a:rPr lang="vi-VN" dirty="0" err="1"/>
              <a:t>Internet</a:t>
            </a:r>
            <a:r>
              <a:rPr lang="vi-VN" dirty="0"/>
              <a:t> của sinh viên trong môi trường học tập hiện đại. </a:t>
            </a:r>
          </a:p>
          <a:p>
            <a:r>
              <a:rPr lang="vi-VN" dirty="0"/>
              <a:t>Trong bối cảnh </a:t>
            </a:r>
            <a:r>
              <a:rPr lang="vi-VN" dirty="0" err="1"/>
              <a:t>Internet</a:t>
            </a:r>
            <a:r>
              <a:rPr lang="vi-VN" dirty="0"/>
              <a:t> trở thành một phần không thể thiếu của đời sống sinh viên</a:t>
            </a:r>
          </a:p>
          <a:p>
            <a:r>
              <a:rPr lang="vi-VN" dirty="0"/>
              <a:t>Khảo sát này giúp nhà trường có cơ sở để thiết kế chương trình giáo dục kỹ năng số, quản lý thời gian và định hướng sử dụng </a:t>
            </a:r>
            <a:r>
              <a:rPr lang="vi-VN" dirty="0" err="1"/>
              <a:t>Internet</a:t>
            </a:r>
            <a:r>
              <a:rPr lang="vi-VN" dirty="0"/>
              <a:t> an toàn, hiệu quả.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9B40-2FC3-D540-B312-C35B903CE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81740"/>
          </a:xfrm>
        </p:spPr>
        <p:txBody>
          <a:bodyPr>
            <a:normAutofit/>
          </a:bodyPr>
          <a:lstStyle/>
          <a:p>
            <a:r>
              <a:rPr lang="vi-VN" sz="3600" dirty="0"/>
              <a:t>2, Phương pháp khảo sát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CD750-912E-98A2-C14E-22B08E342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22167"/>
            <a:ext cx="8791575" cy="26807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cap="none" dirty="0">
                <a:solidFill>
                  <a:schemeClr val="tx1"/>
                </a:solidFill>
              </a:rPr>
              <a:t>Khảo sát được thực hiện thông qua biểu mẫu </a:t>
            </a:r>
            <a:r>
              <a:rPr lang="vi-VN" cap="none" dirty="0" err="1">
                <a:solidFill>
                  <a:schemeClr val="tx1"/>
                </a:solidFill>
              </a:rPr>
              <a:t>google</a:t>
            </a:r>
            <a:r>
              <a:rPr lang="vi-VN" cap="none" dirty="0">
                <a:solidFill>
                  <a:schemeClr val="tx1"/>
                </a:solidFill>
              </a:rPr>
              <a:t> </a:t>
            </a:r>
            <a:r>
              <a:rPr lang="vi-VN" cap="none" dirty="0" err="1">
                <a:solidFill>
                  <a:schemeClr val="tx1"/>
                </a:solidFill>
              </a:rPr>
              <a:t>forms</a:t>
            </a:r>
            <a:r>
              <a:rPr lang="vi-VN" cap="non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cap="none" dirty="0">
                <a:solidFill>
                  <a:schemeClr val="tx1"/>
                </a:solidFill>
              </a:rPr>
              <a:t>Sinh viên tự điền thông tin, đánh giá hành vi sử dụng </a:t>
            </a:r>
            <a:r>
              <a:rPr lang="vi-VN" cap="none" dirty="0" err="1">
                <a:solidFill>
                  <a:schemeClr val="tx1"/>
                </a:solidFill>
              </a:rPr>
              <a:t>internet</a:t>
            </a:r>
            <a:r>
              <a:rPr lang="vi-VN" cap="none" dirty="0">
                <a:solidFill>
                  <a:schemeClr val="tx1"/>
                </a:solidFill>
              </a:rPr>
              <a:t> của mình và xác nhận độ chính xác trước khi nộp bài.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cap="none" dirty="0">
                <a:solidFill>
                  <a:schemeClr val="tx1"/>
                </a:solidFill>
              </a:rPr>
              <a:t>Sử dụng các hàm </a:t>
            </a:r>
            <a:r>
              <a:rPr lang="vi-VN" cap="none" dirty="0" err="1">
                <a:solidFill>
                  <a:schemeClr val="tx1"/>
                </a:solidFill>
              </a:rPr>
              <a:t>logic</a:t>
            </a:r>
            <a:r>
              <a:rPr lang="vi-VN" cap="none" dirty="0">
                <a:solidFill>
                  <a:schemeClr val="tx1"/>
                </a:solidFill>
              </a:rPr>
              <a:t> để thống kê thời gian sử dụng </a:t>
            </a:r>
            <a:r>
              <a:rPr lang="vi-VN" cap="none" dirty="0" err="1">
                <a:solidFill>
                  <a:schemeClr val="tx1"/>
                </a:solidFill>
              </a:rPr>
              <a:t>internet</a:t>
            </a:r>
            <a:endParaRPr lang="vi-VN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cap="none" dirty="0">
                <a:solidFill>
                  <a:schemeClr val="tx1"/>
                </a:solidFill>
              </a:rPr>
              <a:t>Sử các hàm </a:t>
            </a:r>
            <a:r>
              <a:rPr lang="vi-VN" cap="none" dirty="0" err="1">
                <a:solidFill>
                  <a:schemeClr val="tx1"/>
                </a:solidFill>
              </a:rPr>
              <a:t>logic</a:t>
            </a:r>
            <a:r>
              <a:rPr lang="vi-VN" cap="none" dirty="0">
                <a:solidFill>
                  <a:schemeClr val="tx1"/>
                </a:solidFill>
              </a:rPr>
              <a:t>, </a:t>
            </a:r>
            <a:r>
              <a:rPr lang="vi-VN" cap="none" dirty="0" err="1">
                <a:solidFill>
                  <a:schemeClr val="tx1"/>
                </a:solidFill>
              </a:rPr>
              <a:t>text</a:t>
            </a:r>
            <a:r>
              <a:rPr lang="vi-VN" cap="none" dirty="0">
                <a:solidFill>
                  <a:schemeClr val="tx1"/>
                </a:solidFill>
              </a:rPr>
              <a:t> phân tích chuỗi dữ liệu, mô tả và đánh giá hành vi theo tiêu chí</a:t>
            </a:r>
            <a:endParaRPr lang="en-US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E411E4-5269-C3B1-C5AD-9C1FD8DDC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574660"/>
              </p:ext>
            </p:extLst>
          </p:nvPr>
        </p:nvGraphicFramePr>
        <p:xfrm>
          <a:off x="1524001" y="4748980"/>
          <a:ext cx="8128000" cy="237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43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B04D49-3BB9-4B64-F0CF-06035E16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055" y="1066801"/>
            <a:ext cx="8150074" cy="1017638"/>
          </a:xfrm>
        </p:spPr>
        <p:txBody>
          <a:bodyPr/>
          <a:lstStyle/>
          <a:p>
            <a:r>
              <a:rPr lang="vi-VN" sz="3600" dirty="0"/>
              <a:t>3, Thống kê</a:t>
            </a:r>
            <a:endParaRPr lang="en-US" sz="3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80DEBE-68F8-9CFF-8EBB-2C93A85FF56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38054" y="2467897"/>
            <a:ext cx="9683907" cy="3323302"/>
          </a:xfrm>
        </p:spPr>
        <p:txBody>
          <a:bodyPr>
            <a:normAutofit fontScale="925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2800" dirty="0"/>
              <a:t>Thời gian sử dụng </a:t>
            </a:r>
            <a:r>
              <a:rPr lang="vi-VN" sz="2800" dirty="0" err="1"/>
              <a:t>Internet</a:t>
            </a:r>
            <a:r>
              <a:rPr lang="vi-VN" sz="2800" dirty="0"/>
              <a:t> trung bình mỗi ngày của sinh viên là </a:t>
            </a:r>
            <a:r>
              <a:rPr lang="vi-VN" sz="2800" b="1" dirty="0"/>
              <a:t>6.3 giờ</a:t>
            </a:r>
            <a:r>
              <a:rPr lang="vi-VN" sz="2800" dirty="0"/>
              <a:t>, trong đó: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200" dirty="0"/>
              <a:t>Thời gian học trực tuyến: trung bình </a:t>
            </a:r>
            <a:r>
              <a:rPr lang="vi-VN" sz="2200" b="1" dirty="0"/>
              <a:t>3.2 giờ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vi-VN" sz="2200" dirty="0"/>
              <a:t>Thời gian giải tri (xem </a:t>
            </a:r>
            <a:r>
              <a:rPr lang="vi-VN" sz="2200" dirty="0" err="1"/>
              <a:t>video</a:t>
            </a:r>
            <a:r>
              <a:rPr lang="vi-VN" sz="2200" dirty="0"/>
              <a:t>, mạng xã hội): trung bình </a:t>
            </a:r>
            <a:r>
              <a:rPr lang="vi-VN" sz="2200" b="1" dirty="0"/>
              <a:t>3.1 giờ</a:t>
            </a:r>
            <a:endParaRPr lang="en-US" sz="2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2800" dirty="0"/>
              <a:t>25% sinh viên có tổng thời gian sử dụng &gt; 7 giờ/ngày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2800" dirty="0"/>
              <a:t>30% sinh viên dành ít hơn 2 giờ/ngày cho mục đích học tập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21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D6BB45-0570-5DDE-FF0A-DAB2B35B9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69569"/>
              </p:ext>
            </p:extLst>
          </p:nvPr>
        </p:nvGraphicFramePr>
        <p:xfrm>
          <a:off x="1141413" y="2249487"/>
          <a:ext cx="9906000" cy="31999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9785211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54862932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34254337"/>
                    </a:ext>
                  </a:extLst>
                </a:gridCol>
                <a:gridCol w="1970497">
                  <a:extLst>
                    <a:ext uri="{9D8B030D-6E8A-4147-A177-3AD203B41FA5}">
                      <a16:colId xmlns:a16="http://schemas.microsoft.com/office/drawing/2014/main" val="1290759545"/>
                    </a:ext>
                  </a:extLst>
                </a:gridCol>
                <a:gridCol w="1991903">
                  <a:extLst>
                    <a:ext uri="{9D8B030D-6E8A-4147-A177-3AD203B41FA5}">
                      <a16:colId xmlns:a16="http://schemas.microsoft.com/office/drawing/2014/main" val="3507607808"/>
                    </a:ext>
                  </a:extLst>
                </a:gridCol>
              </a:tblGrid>
              <a:tr h="533328">
                <a:tc>
                  <a:txBody>
                    <a:bodyPr/>
                    <a:lstStyle/>
                    <a:p>
                      <a:r>
                        <a:rPr lang="vi-VN" dirty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Họ 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Giờ học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Giờ giải trí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Tổng giờ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8468"/>
                  </a:ext>
                </a:extLst>
              </a:tr>
              <a:tr h="533328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Nguyễn Văn 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59200"/>
                  </a:ext>
                </a:extLst>
              </a:tr>
              <a:tr h="533328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Trần Thị 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0121"/>
                  </a:ext>
                </a:extLst>
              </a:tr>
              <a:tr h="533328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Lê Minh 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20681"/>
                  </a:ext>
                </a:extLst>
              </a:tr>
              <a:tr h="533328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Phạm Hữu 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66630"/>
                  </a:ext>
                </a:extLst>
              </a:tr>
              <a:tr h="533328">
                <a:tc gridSpan="2">
                  <a:txBody>
                    <a:bodyPr/>
                    <a:lstStyle/>
                    <a:p>
                      <a:pPr algn="ctr"/>
                      <a:r>
                        <a:rPr lang="vi-VN" dirty="0"/>
                        <a:t>Thời gian TB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41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29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1985-851C-7982-CBCF-66C547DD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7858"/>
          </a:xfrm>
        </p:spPr>
        <p:txBody>
          <a:bodyPr/>
          <a:lstStyle/>
          <a:p>
            <a:r>
              <a:rPr lang="vi-VN" dirty="0"/>
              <a:t>4, Nhận xét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21A1C-7B99-9111-FA3C-3A4D5ABB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907458"/>
            <a:ext cx="9905998" cy="39722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cap="none" dirty="0"/>
              <a:t>Nhìn chung, hành vi sử dụng </a:t>
            </a:r>
            <a:r>
              <a:rPr lang="vi-VN" cap="none" dirty="0" err="1"/>
              <a:t>internet</a:t>
            </a:r>
            <a:r>
              <a:rPr lang="vi-VN" cap="none" dirty="0"/>
              <a:t> của sinh viên có xu hướng tập trung nhiều vào các hoạt động </a:t>
            </a:r>
            <a:r>
              <a:rPr lang="vi-VN" cap="none" dirty="0" err="1"/>
              <a:t>giái</a:t>
            </a:r>
            <a:r>
              <a:rPr lang="vi-VN" cap="none" dirty="0"/>
              <a:t> trí.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cap="none" dirty="0"/>
              <a:t>Một số sinh viên cũng sử dụng mạng để học qua nền tâng e-</a:t>
            </a:r>
            <a:r>
              <a:rPr lang="vi-VN" cap="none" dirty="0" err="1"/>
              <a:t>learning</a:t>
            </a:r>
            <a:r>
              <a:rPr lang="vi-VN" cap="none" dirty="0"/>
              <a:t>, tra cứu thông tin học thuật hoặc làm việc nhóm </a:t>
            </a:r>
            <a:r>
              <a:rPr lang="vi-VN" cap="none" dirty="0" err="1"/>
              <a:t>online</a:t>
            </a:r>
            <a:r>
              <a:rPr lang="vi-VN" cap="none" dirty="0"/>
              <a:t>.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cap="none" dirty="0"/>
              <a:t>Những điểm nổi bật từ khảo sát:</a:t>
            </a:r>
            <a:r>
              <a:rPr lang="vi-VN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400" dirty="0"/>
              <a:t>Sinh viên ngành Công nghệ thông tin và Kinh tế có xu hướng sử dụng </a:t>
            </a:r>
            <a:r>
              <a:rPr lang="vi-VN" sz="1400" dirty="0" err="1"/>
              <a:t>Internet</a:t>
            </a:r>
            <a:r>
              <a:rPr lang="vi-VN" sz="1400" dirty="0"/>
              <a:t> nhiều cho mục đích học tập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400" dirty="0"/>
              <a:t>Sinh viên ngành Luật và Sư phạm có mức sử dụng trung bình ổn định nhưng tập trung vào giải trí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400" dirty="0"/>
              <a:t>Khoảng 15% sinh viên có nhận thức rõ về việc kiểm soát thời gian sử dụng mạng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0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{868A27C5-695A-4B3A-A7D3-163C21A24F24}TF6d5feb1e-e145-43f1-b745-cb4b54c5ee975d365c52-ce22229b0e48</Template>
  <TotalTime>53</TotalTime>
  <Words>473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Courier New</vt:lpstr>
      <vt:lpstr>Tw Cen MT</vt:lpstr>
      <vt:lpstr>Circuit</vt:lpstr>
      <vt:lpstr>Khảo sát sử dụng internet 2025</vt:lpstr>
      <vt:lpstr>I. Nội dung chính</vt:lpstr>
      <vt:lpstr>1, mục tiêu</vt:lpstr>
      <vt:lpstr>2, Phương pháp khảo sát</vt:lpstr>
      <vt:lpstr>PowerPoint Presentation</vt:lpstr>
      <vt:lpstr>PowerPoint Presentation</vt:lpstr>
      <vt:lpstr>4, Nhận xét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Gia Hưng</dc:creator>
  <cp:lastModifiedBy>Trần Gia Hưng</cp:lastModifiedBy>
  <cp:revision>1</cp:revision>
  <dcterms:created xsi:type="dcterms:W3CDTF">2025-09-17T04:01:34Z</dcterms:created>
  <dcterms:modified xsi:type="dcterms:W3CDTF">2025-09-17T04:55:03Z</dcterms:modified>
</cp:coreProperties>
</file>