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SemiBold"/>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SemiBold-bold.fntdata"/><Relationship Id="rId12" Type="http://schemas.openxmlformats.org/officeDocument/2006/relationships/font" Target="fonts/Raleway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SemiBold-boldItalic.fntdata"/><Relationship Id="rId14" Type="http://schemas.openxmlformats.org/officeDocument/2006/relationships/font" Target="fonts/RalewaySemiBold-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9046e0a5b_2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29046e0a5b_2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b3a138aae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22b3a138aae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Font typeface="Raleway SemiBold"/>
              <a:buChar char="-"/>
            </a:pPr>
            <a:r>
              <a:rPr lang="en" sz="1700">
                <a:solidFill>
                  <a:schemeClr val="dk1"/>
                </a:solidFill>
                <a:latin typeface="Raleway SemiBold"/>
                <a:ea typeface="Raleway SemiBold"/>
                <a:cs typeface="Raleway SemiBold"/>
                <a:sym typeface="Raleway SemiBold"/>
              </a:rPr>
              <a:t>Agriculture is often overlooked when we talk about influential global markets, while it’s an essential industry, and the one that leads us toward globalization</a:t>
            </a:r>
            <a:endParaRPr sz="19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900">
              <a:solidFill>
                <a:schemeClr val="dk1"/>
              </a:solidFill>
              <a:latin typeface="Raleway SemiBold"/>
              <a:ea typeface="Raleway SemiBold"/>
              <a:cs typeface="Raleway SemiBold"/>
              <a:sym typeface="Raleway SemiBold"/>
            </a:endParaRPr>
          </a:p>
          <a:p>
            <a:pPr indent="-342900" lvl="0" marL="4572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That said, the emergence of new technologies, deeper integration of global markets and changes in consumer behavior all have downstream effects on agribusiness that are coming faster than the industry can respond.</a:t>
            </a:r>
            <a:endParaRPr sz="18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800">
              <a:solidFill>
                <a:schemeClr val="dk1"/>
              </a:solidFill>
              <a:latin typeface="Raleway SemiBold"/>
              <a:ea typeface="Raleway SemiBold"/>
              <a:cs typeface="Raleway SemiBold"/>
              <a:sym typeface="Raleway SemiBold"/>
            </a:endParaRPr>
          </a:p>
          <a:p>
            <a:pPr indent="-342900" lvl="0" marL="4572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Because we feel that uncovering trends in agricultural practices is critical to understanding global economies, we decided that visualizations of data provided by the U.S. government combined with a general understanding of geopolitics over the last few decades would be a valuable tool.</a:t>
            </a:r>
            <a:endParaRPr sz="18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b3af204dc_0_20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2b3af204dc_0_20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1800">
                <a:solidFill>
                  <a:schemeClr val="dk1"/>
                </a:solidFill>
                <a:latin typeface="Raleway SemiBold"/>
                <a:ea typeface="Raleway SemiBold"/>
                <a:cs typeface="Raleway SemiBold"/>
                <a:sym typeface="Raleway SemiBold"/>
              </a:rPr>
              <a:t>For our project, we decided to analyze information on agriculture provided by the US Department of Agriculture, specifically </a:t>
            </a:r>
            <a:r>
              <a:rPr lang="en" sz="1800">
                <a:solidFill>
                  <a:schemeClr val="dk1"/>
                </a:solidFill>
                <a:latin typeface="Raleway SemiBold"/>
                <a:ea typeface="Raleway SemiBold"/>
                <a:cs typeface="Raleway SemiBold"/>
                <a:sym typeface="Raleway SemiBold"/>
              </a:rPr>
              <a:t>focusing on states with the highest acreage of agricultural land, which are highlighted here in green and listed on the </a:t>
            </a:r>
            <a:r>
              <a:rPr lang="en" sz="1800">
                <a:solidFill>
                  <a:schemeClr val="dk1"/>
                </a:solidFill>
                <a:latin typeface="Raleway SemiBold"/>
                <a:ea typeface="Raleway SemiBold"/>
                <a:cs typeface="Raleway SemiBold"/>
                <a:sym typeface="Raleway SemiBold"/>
              </a:rPr>
              <a:t>chart to the left.</a:t>
            </a:r>
            <a:endParaRPr sz="1800">
              <a:solidFill>
                <a:schemeClr val="dk1"/>
              </a:solidFill>
              <a:latin typeface="Raleway SemiBold"/>
              <a:ea typeface="Raleway SemiBold"/>
              <a:cs typeface="Raleway SemiBold"/>
              <a:sym typeface="Raleway SemiBold"/>
            </a:endParaRPr>
          </a:p>
          <a:p>
            <a:pPr indent="0" lvl="0" marL="0" rtl="0" algn="l">
              <a:spcBef>
                <a:spcPts val="0"/>
              </a:spcBef>
              <a:spcAft>
                <a:spcPts val="0"/>
              </a:spcAft>
              <a:buSzPts val="1100"/>
              <a:buNone/>
            </a:pPr>
            <a:r>
              <a:t/>
            </a:r>
            <a:endParaRPr sz="1800">
              <a:solidFill>
                <a:schemeClr val="dk1"/>
              </a:solidFill>
              <a:latin typeface="Raleway SemiBold"/>
              <a:ea typeface="Raleway SemiBold"/>
              <a:cs typeface="Raleway SemiBold"/>
              <a:sym typeface="Raleway SemiBold"/>
            </a:endParaRPr>
          </a:p>
          <a:p>
            <a:pPr indent="0" lvl="0" marL="0" rtl="0" algn="l">
              <a:spcBef>
                <a:spcPts val="0"/>
              </a:spcBef>
              <a:spcAft>
                <a:spcPts val="0"/>
              </a:spcAft>
              <a:buSzPts val="1100"/>
              <a:buNone/>
            </a:pPr>
            <a:r>
              <a:rPr lang="en" sz="1800">
                <a:solidFill>
                  <a:schemeClr val="dk1"/>
                </a:solidFill>
                <a:latin typeface="Raleway SemiBold"/>
                <a:ea typeface="Raleway SemiBold"/>
                <a:cs typeface="Raleway SemiBold"/>
                <a:sym typeface="Raleway SemiBold"/>
              </a:rPr>
              <a:t>We’ll tell you more about some of those states in a bit.</a:t>
            </a:r>
            <a:endParaRPr sz="1800">
              <a:solidFill>
                <a:schemeClr val="dk1"/>
              </a:solidFill>
              <a:latin typeface="Raleway SemiBold"/>
              <a:ea typeface="Raleway SemiBold"/>
              <a:cs typeface="Raleway SemiBold"/>
              <a:sym typeface="Raleway SemiBo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bc95fd5e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2bc95fd5e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sz="1800">
              <a:solidFill>
                <a:schemeClr val="dk1"/>
              </a:solidFill>
              <a:latin typeface="Raleway SemiBold"/>
              <a:ea typeface="Raleway SemiBold"/>
              <a:cs typeface="Raleway SemiBold"/>
              <a:sym typeface="Raleway SemiBo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4469b1ec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214469b1ec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b3af204dc_3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2b3af204dc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Josie</a:t>
            </a:r>
            <a:endParaRPr sz="1800">
              <a:solidFill>
                <a:schemeClr val="dk1"/>
              </a:solidFill>
              <a:latin typeface="Raleway SemiBold"/>
              <a:ea typeface="Raleway SemiBold"/>
              <a:cs typeface="Raleway SemiBold"/>
              <a:sym typeface="Raleway SemiBold"/>
            </a:endParaRPr>
          </a:p>
          <a:p>
            <a:pPr indent="-342900" lvl="1" marL="9144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Let’s look at soybeans in North Dakota over the full time span</a:t>
            </a:r>
            <a:endParaRPr sz="1800">
              <a:solidFill>
                <a:schemeClr val="dk1"/>
              </a:solidFill>
              <a:latin typeface="Raleway SemiBold"/>
              <a:ea typeface="Raleway SemiBold"/>
              <a:cs typeface="Raleway SemiBold"/>
              <a:sym typeface="Raleway SemiBold"/>
            </a:endParaRPr>
          </a:p>
          <a:p>
            <a:pPr indent="-342900" lvl="2" marL="13716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We see an explosion of soybean production</a:t>
            </a:r>
            <a:endParaRPr sz="1800">
              <a:solidFill>
                <a:schemeClr val="dk1"/>
              </a:solidFill>
              <a:latin typeface="Raleway SemiBold"/>
              <a:ea typeface="Raleway SemiBold"/>
              <a:cs typeface="Raleway SemiBold"/>
              <a:sym typeface="Raleway SemiBold"/>
            </a:endParaRPr>
          </a:p>
          <a:p>
            <a:pPr indent="-342900" lvl="2" marL="13716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That tells us something is happening, and with just a little bit of digging, we find out that an Energy company put soybean processing plants in North Dakota because they saw an opportunity with the explosion of demand for soybeans in global markets. North Dakota farms then see thst as an opportunity to cheaply transport product a very short distance.</a:t>
            </a:r>
            <a:endParaRPr sz="1800">
              <a:solidFill>
                <a:schemeClr val="dk1"/>
              </a:solidFill>
              <a:latin typeface="Raleway SemiBold"/>
              <a:ea typeface="Raleway SemiBold"/>
              <a:cs typeface="Raleway SemiBold"/>
              <a:sym typeface="Raleway SemiBold"/>
            </a:endParaRPr>
          </a:p>
          <a:p>
            <a:pPr indent="-342900" lvl="1" marL="9144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Let’s look at Texas and see the opposite trend</a:t>
            </a:r>
            <a:endParaRPr sz="1800">
              <a:solidFill>
                <a:schemeClr val="dk1"/>
              </a:solidFill>
              <a:latin typeface="Raleway SemiBold"/>
              <a:ea typeface="Raleway SemiBold"/>
              <a:cs typeface="Raleway SemiBold"/>
              <a:sym typeface="Raleway SemiBold"/>
            </a:endParaRPr>
          </a:p>
          <a:p>
            <a:pPr indent="-342900" lvl="2" marL="13716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What’s happening here? Well, it’s exactly the same thing, only for Texas farmers there’s no incentive to grow soybeans, because it’s expensive to transport them to North Dakota, so we see a huge dropoff instead.</a:t>
            </a:r>
            <a:endParaRPr sz="1800">
              <a:solidFill>
                <a:schemeClr val="dk1"/>
              </a:solidFill>
              <a:latin typeface="Raleway SemiBold"/>
              <a:ea typeface="Raleway SemiBold"/>
              <a:cs typeface="Raleway SemiBold"/>
              <a:sym typeface="Raleway SemiBold"/>
            </a:endParaRPr>
          </a:p>
          <a:p>
            <a:pPr indent="-342900" lvl="1" marL="9144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Now let’s look at all states producing soybeans and see if either trend matches changes in U.S. soybean production as a whole</a:t>
            </a:r>
            <a:endParaRPr sz="1800">
              <a:solidFill>
                <a:schemeClr val="dk1"/>
              </a:solidFill>
              <a:latin typeface="Raleway SemiBold"/>
              <a:ea typeface="Raleway SemiBold"/>
              <a:cs typeface="Raleway SemiBold"/>
              <a:sym typeface="Raleway SemiBold"/>
            </a:endParaRPr>
          </a:p>
          <a:p>
            <a:pPr indent="-342900" lvl="2" marL="13716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No, the U.S. has a steady soybean production industry over the whole time span, which means we really are seeing </a:t>
            </a:r>
            <a:r>
              <a:rPr lang="en" sz="1800">
                <a:solidFill>
                  <a:schemeClr val="dk1"/>
                </a:solidFill>
                <a:latin typeface="Raleway SemiBold"/>
                <a:ea typeface="Raleway SemiBold"/>
                <a:cs typeface="Raleway SemiBold"/>
                <a:sym typeface="Raleway SemiBold"/>
              </a:rPr>
              <a:t>something</a:t>
            </a:r>
            <a:r>
              <a:rPr lang="en" sz="1800">
                <a:solidFill>
                  <a:schemeClr val="dk1"/>
                </a:solidFill>
                <a:latin typeface="Raleway SemiBold"/>
                <a:ea typeface="Raleway SemiBold"/>
                <a:cs typeface="Raleway SemiBold"/>
                <a:sym typeface="Raleway SemiBold"/>
              </a:rPr>
              <a:t> interesting here.</a:t>
            </a:r>
            <a:endParaRPr sz="1800">
              <a:solidFill>
                <a:schemeClr val="dk1"/>
              </a:solidFill>
              <a:latin typeface="Raleway SemiBold"/>
              <a:ea typeface="Raleway SemiBold"/>
              <a:cs typeface="Raleway SemiBold"/>
              <a:sym typeface="Raleway SemiBold"/>
            </a:endParaRPr>
          </a:p>
          <a:p>
            <a:pPr indent="-342900" lvl="0" marL="4572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Daniel</a:t>
            </a:r>
            <a:endParaRPr sz="1800">
              <a:solidFill>
                <a:schemeClr val="dk1"/>
              </a:solidFill>
              <a:latin typeface="Raleway SemiBold"/>
              <a:ea typeface="Raleway SemiBold"/>
              <a:cs typeface="Raleway SemiBold"/>
              <a:sym typeface="Raleway SemiBold"/>
            </a:endParaRPr>
          </a:p>
          <a:p>
            <a:pPr indent="-342900" lvl="1" marL="9144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We’re going to keep looking at all of the major agricultural states, but we’re going to zoom in on one of the other major commodities. Let’s look at wheat.</a:t>
            </a:r>
            <a:endParaRPr sz="1800">
              <a:solidFill>
                <a:schemeClr val="dk1"/>
              </a:solidFill>
              <a:latin typeface="Raleway SemiBold"/>
              <a:ea typeface="Raleway SemiBold"/>
              <a:cs typeface="Raleway SemiBold"/>
              <a:sym typeface="Raleway SemiBold"/>
            </a:endParaRPr>
          </a:p>
          <a:p>
            <a:pPr indent="-342900" lvl="1" marL="9144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In contrast with the stability we saw in soybean production over time, here we’re seeing a significant reduction in the acreage of land being used to plant wheat. That said, we see a proportionally smaller decrease in the amount being harvested. </a:t>
            </a:r>
            <a:endParaRPr sz="1800">
              <a:solidFill>
                <a:schemeClr val="dk1"/>
              </a:solidFill>
              <a:latin typeface="Raleway SemiBold"/>
              <a:ea typeface="Raleway SemiBold"/>
              <a:cs typeface="Raleway SemiBold"/>
              <a:sym typeface="Raleway SemiBold"/>
            </a:endParaRPr>
          </a:p>
          <a:p>
            <a:pPr indent="-342900" lvl="1" marL="9144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Rather than this being a story about domestic companies influencing regional growing practices, this tells us a different story that’s just as important about the U.S. investing in technologies that help us cultivate wheat more efficiently.</a:t>
            </a:r>
            <a:endParaRPr sz="1800">
              <a:solidFill>
                <a:schemeClr val="dk1"/>
              </a:solidFill>
              <a:latin typeface="Raleway SemiBold"/>
              <a:ea typeface="Raleway SemiBold"/>
              <a:cs typeface="Raleway SemiBold"/>
              <a:sym typeface="Raleway SemiBold"/>
            </a:endParaRPr>
          </a:p>
          <a:p>
            <a:pPr indent="-342900" lvl="1" marL="914400" rtl="0" algn="l">
              <a:spcBef>
                <a:spcPts val="0"/>
              </a:spcBef>
              <a:spcAft>
                <a:spcPts val="0"/>
              </a:spcAft>
              <a:buClr>
                <a:schemeClr val="dk1"/>
              </a:buClr>
              <a:buSzPts val="1800"/>
              <a:buFont typeface="Raleway SemiBold"/>
              <a:buChar char="-"/>
            </a:pPr>
            <a:r>
              <a:rPr lang="en" sz="1800">
                <a:solidFill>
                  <a:schemeClr val="dk1"/>
                </a:solidFill>
                <a:latin typeface="Raleway SemiBold"/>
                <a:ea typeface="Raleway SemiBold"/>
                <a:cs typeface="Raleway SemiBold"/>
                <a:sym typeface="Raleway SemiBold"/>
              </a:rPr>
              <a:t>This is a commodity that doesn’t go to the biofuel industry, so there’s no longer a motivation to produce huge quantities of poor quality wheat, instead it’s for human consumption so consumer demand for high-quality ingredients drives a move toward tech and efficiency, which results in lower land usage.</a:t>
            </a:r>
            <a:endParaRPr sz="1800">
              <a:solidFill>
                <a:schemeClr val="dk1"/>
              </a:solidFill>
              <a:latin typeface="Raleway SemiBold"/>
              <a:ea typeface="Raleway SemiBold"/>
              <a:cs typeface="Raleway SemiBold"/>
              <a:sym typeface="Raleway SemiBo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hyperlink" Target="https://quickstats.nass.usda.gov/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4429400" y="5667021"/>
            <a:ext cx="2926200" cy="91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600"/>
              <a:buNone/>
            </a:pPr>
            <a:r>
              <a:rPr lang="en" sz="1800"/>
              <a:t>           </a:t>
            </a:r>
            <a:br>
              <a:rPr lang="en" sz="1800"/>
            </a:br>
            <a:endParaRPr sz="1800"/>
          </a:p>
          <a:p>
            <a:pPr indent="0" lvl="0" marL="0" rtl="0" algn="ctr">
              <a:lnSpc>
                <a:spcPct val="100000"/>
              </a:lnSpc>
              <a:spcBef>
                <a:spcPts val="0"/>
              </a:spcBef>
              <a:spcAft>
                <a:spcPts val="0"/>
              </a:spcAft>
              <a:buSzPts val="1600"/>
              <a:buNone/>
            </a:pPr>
            <a:r>
              <a:t/>
            </a:r>
            <a:endParaRPr sz="1800"/>
          </a:p>
        </p:txBody>
      </p:sp>
      <p:pic>
        <p:nvPicPr>
          <p:cNvPr id="55" name="Google Shape;55;p13"/>
          <p:cNvPicPr preferRelativeResize="0"/>
          <p:nvPr/>
        </p:nvPicPr>
        <p:blipFill>
          <a:blip r:embed="rId3">
            <a:alphaModFix/>
          </a:blip>
          <a:stretch>
            <a:fillRect/>
          </a:stretch>
        </p:blipFill>
        <p:spPr>
          <a:xfrm>
            <a:off x="2507575" y="396325"/>
            <a:ext cx="5427026" cy="4350875"/>
          </a:xfrm>
          <a:prstGeom prst="rect">
            <a:avLst/>
          </a:prstGeom>
          <a:noFill/>
          <a:ln cap="flat" cmpd="sng" w="38100">
            <a:solidFill>
              <a:schemeClr val="lt1"/>
            </a:solidFill>
            <a:prstDash val="solid"/>
            <a:round/>
            <a:headEnd len="sm" w="sm" type="none"/>
            <a:tailEnd len="sm" w="sm" type="none"/>
          </a:ln>
          <a:effectLst>
            <a:outerShdw rotWithShape="0" algn="bl" dir="1800000" dist="142875">
              <a:srgbClr val="000000">
                <a:alpha val="23000"/>
              </a:srgbClr>
            </a:outerShdw>
          </a:effectLst>
        </p:spPr>
      </p:pic>
      <p:sp>
        <p:nvSpPr>
          <p:cNvPr id="56" name="Google Shape;56;p13"/>
          <p:cNvSpPr txBox="1"/>
          <p:nvPr/>
        </p:nvSpPr>
        <p:spPr>
          <a:xfrm>
            <a:off x="294975" y="2992450"/>
            <a:ext cx="2039400" cy="1493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None/>
            </a:pPr>
            <a:r>
              <a:rPr b="1" lang="en" sz="1700">
                <a:solidFill>
                  <a:schemeClr val="dk2"/>
                </a:solidFill>
                <a:latin typeface="Lato"/>
                <a:ea typeface="Lato"/>
                <a:cs typeface="Lato"/>
                <a:sym typeface="Lato"/>
              </a:rPr>
              <a:t>David Levy,</a:t>
            </a:r>
            <a:r>
              <a:rPr b="1" lang="en" sz="1700">
                <a:solidFill>
                  <a:schemeClr val="dk2"/>
                </a:solidFill>
                <a:latin typeface="Lato"/>
                <a:ea typeface="Lato"/>
                <a:cs typeface="Lato"/>
                <a:sym typeface="Lato"/>
              </a:rPr>
              <a:t>   </a:t>
            </a:r>
            <a:endParaRPr b="1" sz="1700">
              <a:solidFill>
                <a:schemeClr val="dk2"/>
              </a:solidFill>
              <a:latin typeface="Lato"/>
              <a:ea typeface="Lato"/>
              <a:cs typeface="Lato"/>
              <a:sym typeface="Lato"/>
            </a:endParaRPr>
          </a:p>
          <a:p>
            <a:pPr indent="-311150" lvl="0" marL="457200" rtl="0" algn="l">
              <a:spcBef>
                <a:spcPts val="0"/>
              </a:spcBef>
              <a:spcAft>
                <a:spcPts val="0"/>
              </a:spcAft>
              <a:buNone/>
            </a:pPr>
            <a:r>
              <a:rPr b="1" lang="en" sz="1700">
                <a:solidFill>
                  <a:schemeClr val="dk2"/>
                </a:solidFill>
                <a:latin typeface="Lato"/>
                <a:ea typeface="Lato"/>
                <a:cs typeface="Lato"/>
                <a:sym typeface="Lato"/>
              </a:rPr>
              <a:t>Sara Arasteh</a:t>
            </a:r>
            <a:endParaRPr b="1" sz="1700">
              <a:solidFill>
                <a:schemeClr val="dk2"/>
              </a:solidFill>
              <a:latin typeface="Lato"/>
              <a:ea typeface="Lato"/>
              <a:cs typeface="Lato"/>
              <a:sym typeface="Lato"/>
            </a:endParaRPr>
          </a:p>
          <a:p>
            <a:pPr indent="-311150" lvl="0" marL="457200" rtl="0" algn="l">
              <a:spcBef>
                <a:spcPts val="0"/>
              </a:spcBef>
              <a:spcAft>
                <a:spcPts val="0"/>
              </a:spcAft>
              <a:buNone/>
            </a:pPr>
            <a:r>
              <a:rPr b="1" lang="en" sz="1700">
                <a:solidFill>
                  <a:schemeClr val="dk2"/>
                </a:solidFill>
                <a:latin typeface="Lato"/>
                <a:ea typeface="Lato"/>
                <a:cs typeface="Lato"/>
                <a:sym typeface="Lato"/>
              </a:rPr>
              <a:t>Daniel Arrasco</a:t>
            </a:r>
            <a:endParaRPr b="1" sz="1700">
              <a:solidFill>
                <a:schemeClr val="dk2"/>
              </a:solidFill>
              <a:latin typeface="Lato"/>
              <a:ea typeface="Lato"/>
              <a:cs typeface="Lato"/>
              <a:sym typeface="Lato"/>
            </a:endParaRPr>
          </a:p>
          <a:p>
            <a:pPr indent="-311150" lvl="0" marL="457200" rtl="0" algn="l">
              <a:spcBef>
                <a:spcPts val="0"/>
              </a:spcBef>
              <a:spcAft>
                <a:spcPts val="0"/>
              </a:spcAft>
              <a:buNone/>
            </a:pPr>
            <a:r>
              <a:rPr b="1" lang="en" sz="1700">
                <a:solidFill>
                  <a:schemeClr val="dk2"/>
                </a:solidFill>
                <a:latin typeface="Lato"/>
                <a:ea typeface="Lato"/>
                <a:cs typeface="Lato"/>
                <a:sym typeface="Lato"/>
              </a:rPr>
              <a:t>Qianhui Jin</a:t>
            </a:r>
            <a:endParaRPr b="1" sz="1700">
              <a:solidFill>
                <a:schemeClr val="dk2"/>
              </a:solidFill>
              <a:latin typeface="Lato"/>
              <a:ea typeface="Lato"/>
              <a:cs typeface="Lato"/>
              <a:sym typeface="Lato"/>
            </a:endParaRPr>
          </a:p>
          <a:p>
            <a:pPr indent="-311150" lvl="0" marL="457200" rtl="0" algn="l">
              <a:spcBef>
                <a:spcPts val="0"/>
              </a:spcBef>
              <a:spcAft>
                <a:spcPts val="0"/>
              </a:spcAft>
              <a:buNone/>
            </a:pPr>
            <a:r>
              <a:rPr b="1" lang="en" sz="1700">
                <a:solidFill>
                  <a:schemeClr val="dk2"/>
                </a:solidFill>
                <a:latin typeface="Lato"/>
                <a:ea typeface="Lato"/>
                <a:cs typeface="Lato"/>
                <a:sym typeface="Lato"/>
              </a:rPr>
              <a:t>Jared Aiton</a:t>
            </a:r>
            <a:endParaRPr b="1" sz="1700">
              <a:solidFill>
                <a:schemeClr val="dk2"/>
              </a:solidFill>
              <a:latin typeface="Lato"/>
              <a:ea typeface="Lato"/>
              <a:cs typeface="Lato"/>
              <a:sym typeface="Lato"/>
            </a:endParaRPr>
          </a:p>
        </p:txBody>
      </p:sp>
      <p:sp>
        <p:nvSpPr>
          <p:cNvPr id="57" name="Google Shape;57;p13"/>
          <p:cNvSpPr txBox="1"/>
          <p:nvPr/>
        </p:nvSpPr>
        <p:spPr>
          <a:xfrm>
            <a:off x="3590763" y="3942500"/>
            <a:ext cx="40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AN INTERACTIVE DATA ANALYTICS APP</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1225100" y="224150"/>
            <a:ext cx="7305900" cy="48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latin typeface="Lato"/>
                <a:ea typeface="Lato"/>
                <a:cs typeface="Lato"/>
                <a:sym typeface="Lato"/>
              </a:rPr>
              <a:t>Introduction</a:t>
            </a:r>
            <a:endParaRPr>
              <a:latin typeface="Lato"/>
              <a:ea typeface="Lato"/>
              <a:cs typeface="Lato"/>
              <a:sym typeface="Lato"/>
            </a:endParaRPr>
          </a:p>
        </p:txBody>
      </p:sp>
      <p:sp>
        <p:nvSpPr>
          <p:cNvPr id="63" name="Google Shape;63;p14"/>
          <p:cNvSpPr txBox="1"/>
          <p:nvPr/>
        </p:nvSpPr>
        <p:spPr>
          <a:xfrm>
            <a:off x="1711575" y="1011175"/>
            <a:ext cx="7074000" cy="284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938953"/>
                </a:solidFill>
                <a:highlight>
                  <a:srgbClr val="FFFFFF"/>
                </a:highlight>
                <a:latin typeface="Raleway SemiBold"/>
                <a:ea typeface="Raleway SemiBold"/>
                <a:cs typeface="Raleway SemiBold"/>
                <a:sym typeface="Raleway SemiBold"/>
              </a:rPr>
              <a:t>Agriculture</a:t>
            </a:r>
            <a:r>
              <a:rPr lang="en" sz="2400">
                <a:solidFill>
                  <a:srgbClr val="333333"/>
                </a:solidFill>
                <a:highlight>
                  <a:srgbClr val="FFFFFF"/>
                </a:highlight>
                <a:latin typeface="Lato"/>
                <a:ea typeface="Lato"/>
                <a:cs typeface="Lato"/>
                <a:sym typeface="Lato"/>
              </a:rPr>
              <a:t>  </a:t>
            </a:r>
            <a:r>
              <a:rPr lang="en" sz="2100">
                <a:solidFill>
                  <a:srgbClr val="333333"/>
                </a:solidFill>
                <a:highlight>
                  <a:srgbClr val="FFFFFF"/>
                </a:highlight>
                <a:latin typeface="Lato"/>
                <a:ea typeface="Lato"/>
                <a:cs typeface="Lato"/>
                <a:sym typeface="Lato"/>
              </a:rPr>
              <a:t>is changing rapidly and </a:t>
            </a:r>
            <a:r>
              <a:rPr lang="en" sz="2200">
                <a:solidFill>
                  <a:srgbClr val="333333"/>
                </a:solidFill>
                <a:highlight>
                  <a:srgbClr val="FFFFFF"/>
                </a:highlight>
                <a:latin typeface="Lato"/>
                <a:ea typeface="Lato"/>
                <a:cs typeface="Lato"/>
                <a:sym typeface="Lato"/>
              </a:rPr>
              <a:t> </a:t>
            </a:r>
            <a:r>
              <a:rPr lang="en" sz="2400">
                <a:solidFill>
                  <a:srgbClr val="938953"/>
                </a:solidFill>
                <a:highlight>
                  <a:srgbClr val="FFFFFF"/>
                </a:highlight>
                <a:latin typeface="Raleway SemiBold"/>
                <a:ea typeface="Raleway SemiBold"/>
                <a:cs typeface="Raleway SemiBold"/>
                <a:sym typeface="Raleway SemiBold"/>
              </a:rPr>
              <a:t>Data Analytics</a:t>
            </a:r>
            <a:r>
              <a:rPr lang="en" sz="2400">
                <a:solidFill>
                  <a:srgbClr val="333333"/>
                </a:solidFill>
                <a:highlight>
                  <a:srgbClr val="FFFFFF"/>
                </a:highlight>
                <a:latin typeface="Raleway SemiBold"/>
                <a:ea typeface="Raleway SemiBold"/>
                <a:cs typeface="Raleway SemiBold"/>
                <a:sym typeface="Raleway SemiBold"/>
              </a:rPr>
              <a:t> </a:t>
            </a:r>
            <a:r>
              <a:rPr lang="en" sz="2100">
                <a:solidFill>
                  <a:srgbClr val="333333"/>
                </a:solidFill>
                <a:highlight>
                  <a:srgbClr val="FFFFFF"/>
                </a:highlight>
                <a:latin typeface="Lato"/>
                <a:ea typeface="Lato"/>
                <a:cs typeface="Lato"/>
                <a:sym typeface="Lato"/>
              </a:rPr>
              <a:t> can show us how…</a:t>
            </a:r>
            <a:endParaRPr sz="2100">
              <a:solidFill>
                <a:srgbClr val="333333"/>
              </a:solidFill>
              <a:highlight>
                <a:srgbClr val="FFFFFF"/>
              </a:highlight>
              <a:latin typeface="Lato"/>
              <a:ea typeface="Lato"/>
              <a:cs typeface="Lato"/>
              <a:sym typeface="Lato"/>
            </a:endParaRPr>
          </a:p>
          <a:p>
            <a:pPr indent="0" lvl="0" marL="0" rtl="0" algn="l">
              <a:spcBef>
                <a:spcPts val="0"/>
              </a:spcBef>
              <a:spcAft>
                <a:spcPts val="0"/>
              </a:spcAft>
              <a:buNone/>
            </a:pPr>
            <a:r>
              <a:t/>
            </a:r>
            <a:endParaRPr sz="1800">
              <a:solidFill>
                <a:srgbClr val="333333"/>
              </a:solidFill>
              <a:highlight>
                <a:srgbClr val="FFFFFF"/>
              </a:highlight>
              <a:latin typeface="Lato"/>
              <a:ea typeface="Lato"/>
              <a:cs typeface="Lato"/>
              <a:sym typeface="Lato"/>
            </a:endParaRPr>
          </a:p>
          <a:p>
            <a:pPr indent="-349250" lvl="0" marL="457200" rtl="0" algn="l">
              <a:spcBef>
                <a:spcPts val="0"/>
              </a:spcBef>
              <a:spcAft>
                <a:spcPts val="0"/>
              </a:spcAft>
              <a:buClr>
                <a:srgbClr val="333333"/>
              </a:buClr>
              <a:buSzPts val="1900"/>
              <a:buFont typeface="Lato"/>
              <a:buChar char="●"/>
            </a:pPr>
            <a:r>
              <a:rPr lang="en" sz="1900">
                <a:solidFill>
                  <a:srgbClr val="333333"/>
                </a:solidFill>
                <a:highlight>
                  <a:srgbClr val="E3FFB6"/>
                </a:highlight>
                <a:latin typeface="Lato"/>
                <a:ea typeface="Lato"/>
                <a:cs typeface="Lato"/>
                <a:sym typeface="Lato"/>
              </a:rPr>
              <a:t>Technological Developments</a:t>
            </a:r>
            <a:endParaRPr sz="1600">
              <a:solidFill>
                <a:srgbClr val="333333"/>
              </a:solidFill>
              <a:highlight>
                <a:srgbClr val="FFFFFF"/>
              </a:highlight>
              <a:latin typeface="Lato"/>
              <a:ea typeface="Lato"/>
              <a:cs typeface="Lato"/>
              <a:sym typeface="Lato"/>
            </a:endParaRPr>
          </a:p>
          <a:p>
            <a:pPr indent="0" lvl="0" marL="914400" rtl="0" algn="l">
              <a:spcBef>
                <a:spcPts val="0"/>
              </a:spcBef>
              <a:spcAft>
                <a:spcPts val="0"/>
              </a:spcAft>
              <a:buNone/>
            </a:pPr>
            <a:r>
              <a:t/>
            </a:r>
            <a:endParaRPr sz="1600">
              <a:solidFill>
                <a:srgbClr val="333333"/>
              </a:solidFill>
              <a:highlight>
                <a:srgbClr val="FFFFFF"/>
              </a:highlight>
              <a:latin typeface="Lato"/>
              <a:ea typeface="Lato"/>
              <a:cs typeface="Lato"/>
              <a:sym typeface="Lato"/>
            </a:endParaRPr>
          </a:p>
          <a:p>
            <a:pPr indent="-349250" lvl="0" marL="457200" rtl="0" algn="l">
              <a:spcBef>
                <a:spcPts val="0"/>
              </a:spcBef>
              <a:spcAft>
                <a:spcPts val="0"/>
              </a:spcAft>
              <a:buClr>
                <a:srgbClr val="333333"/>
              </a:buClr>
              <a:buSzPts val="1900"/>
              <a:buFont typeface="Lato"/>
              <a:buChar char="●"/>
            </a:pPr>
            <a:r>
              <a:rPr lang="en" sz="1900">
                <a:solidFill>
                  <a:srgbClr val="333333"/>
                </a:solidFill>
                <a:highlight>
                  <a:srgbClr val="E3FFB6"/>
                </a:highlight>
                <a:latin typeface="Lato"/>
                <a:ea typeface="Lato"/>
                <a:cs typeface="Lato"/>
                <a:sym typeface="Lato"/>
              </a:rPr>
              <a:t> Integrated Global Markets</a:t>
            </a:r>
            <a:endParaRPr sz="1900">
              <a:solidFill>
                <a:srgbClr val="333333"/>
              </a:solidFill>
              <a:highlight>
                <a:srgbClr val="E3FFB6"/>
              </a:highlight>
              <a:latin typeface="Lato"/>
              <a:ea typeface="Lato"/>
              <a:cs typeface="Lato"/>
              <a:sym typeface="Lato"/>
            </a:endParaRPr>
          </a:p>
          <a:p>
            <a:pPr indent="0" lvl="0" marL="457200" rtl="0" algn="l">
              <a:spcBef>
                <a:spcPts val="0"/>
              </a:spcBef>
              <a:spcAft>
                <a:spcPts val="0"/>
              </a:spcAft>
              <a:buNone/>
            </a:pPr>
            <a:r>
              <a:t/>
            </a:r>
            <a:endParaRPr sz="1900">
              <a:solidFill>
                <a:srgbClr val="333333"/>
              </a:solidFill>
              <a:highlight>
                <a:srgbClr val="E3FFB6"/>
              </a:highlight>
              <a:latin typeface="Lato"/>
              <a:ea typeface="Lato"/>
              <a:cs typeface="Lato"/>
              <a:sym typeface="Lato"/>
            </a:endParaRPr>
          </a:p>
          <a:p>
            <a:pPr indent="-349250" lvl="0" marL="457200" rtl="0" algn="l">
              <a:spcBef>
                <a:spcPts val="0"/>
              </a:spcBef>
              <a:spcAft>
                <a:spcPts val="0"/>
              </a:spcAft>
              <a:buClr>
                <a:srgbClr val="333333"/>
              </a:buClr>
              <a:buSzPts val="1900"/>
              <a:buFont typeface="Lato"/>
              <a:buChar char="●"/>
            </a:pPr>
            <a:r>
              <a:rPr lang="en" sz="1900">
                <a:solidFill>
                  <a:srgbClr val="333333"/>
                </a:solidFill>
                <a:highlight>
                  <a:srgbClr val="E3FFB6"/>
                </a:highlight>
                <a:latin typeface="Lato"/>
                <a:ea typeface="Lato"/>
                <a:cs typeface="Lato"/>
                <a:sym typeface="Lato"/>
              </a:rPr>
              <a:t>Changes in Consumer Behaviors</a:t>
            </a:r>
            <a:endParaRPr sz="1900">
              <a:solidFill>
                <a:srgbClr val="333333"/>
              </a:solidFill>
              <a:highlight>
                <a:srgbClr val="E3FFB6"/>
              </a:highlight>
              <a:latin typeface="Lato"/>
              <a:ea typeface="Lato"/>
              <a:cs typeface="Lato"/>
              <a:sym typeface="Lato"/>
            </a:endParaRPr>
          </a:p>
          <a:p>
            <a:pPr indent="0" lvl="0" marL="457200" rtl="0" algn="l">
              <a:spcBef>
                <a:spcPts val="0"/>
              </a:spcBef>
              <a:spcAft>
                <a:spcPts val="0"/>
              </a:spcAft>
              <a:buNone/>
            </a:pPr>
            <a:r>
              <a:t/>
            </a:r>
            <a:endParaRPr sz="1800">
              <a:solidFill>
                <a:srgbClr val="333333"/>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1225100" y="67275"/>
            <a:ext cx="7305900" cy="48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latin typeface="Lato"/>
                <a:ea typeface="Lato"/>
                <a:cs typeface="Lato"/>
                <a:sym typeface="Lato"/>
              </a:rPr>
              <a:t>Introduction</a:t>
            </a:r>
            <a:endParaRPr>
              <a:latin typeface="Lato"/>
              <a:ea typeface="Lato"/>
              <a:cs typeface="Lato"/>
              <a:sym typeface="Lato"/>
            </a:endParaRPr>
          </a:p>
        </p:txBody>
      </p:sp>
      <p:sp>
        <p:nvSpPr>
          <p:cNvPr id="69" name="Google Shape;69;p15"/>
          <p:cNvSpPr txBox="1"/>
          <p:nvPr/>
        </p:nvSpPr>
        <p:spPr>
          <a:xfrm>
            <a:off x="1726600" y="2947550"/>
            <a:ext cx="70740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rgbClr val="333333"/>
              </a:solidFill>
              <a:highlight>
                <a:srgbClr val="FFFFFF"/>
              </a:highlight>
              <a:latin typeface="Lato"/>
              <a:ea typeface="Lato"/>
              <a:cs typeface="Lato"/>
              <a:sym typeface="Lato"/>
            </a:endParaRPr>
          </a:p>
        </p:txBody>
      </p:sp>
      <p:sp>
        <p:nvSpPr>
          <p:cNvPr id="70" name="Google Shape;70;p15"/>
          <p:cNvSpPr txBox="1"/>
          <p:nvPr/>
        </p:nvSpPr>
        <p:spPr>
          <a:xfrm>
            <a:off x="1726600" y="1032725"/>
            <a:ext cx="23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4">
            <a:alphaModFix/>
          </a:blip>
          <a:stretch>
            <a:fillRect/>
          </a:stretch>
        </p:blipFill>
        <p:spPr>
          <a:xfrm>
            <a:off x="1726600" y="899100"/>
            <a:ext cx="2474825" cy="2917175"/>
          </a:xfrm>
          <a:prstGeom prst="rect">
            <a:avLst/>
          </a:prstGeom>
          <a:noFill/>
          <a:ln>
            <a:noFill/>
          </a:ln>
        </p:spPr>
      </p:pic>
      <p:pic>
        <p:nvPicPr>
          <p:cNvPr id="72" name="Google Shape;72;p15"/>
          <p:cNvPicPr preferRelativeResize="0"/>
          <p:nvPr/>
        </p:nvPicPr>
        <p:blipFill>
          <a:blip r:embed="rId5">
            <a:alphaModFix/>
          </a:blip>
          <a:stretch>
            <a:fillRect/>
          </a:stretch>
        </p:blipFill>
        <p:spPr>
          <a:xfrm>
            <a:off x="4863676" y="821050"/>
            <a:ext cx="3116817" cy="2409000"/>
          </a:xfrm>
          <a:prstGeom prst="rect">
            <a:avLst/>
          </a:prstGeom>
          <a:noFill/>
          <a:ln>
            <a:noFill/>
          </a:ln>
        </p:spPr>
      </p:pic>
      <p:sp>
        <p:nvSpPr>
          <p:cNvPr id="73" name="Google Shape;73;p15"/>
          <p:cNvSpPr txBox="1"/>
          <p:nvPr/>
        </p:nvSpPr>
        <p:spPr>
          <a:xfrm>
            <a:off x="5677388" y="2871700"/>
            <a:ext cx="1742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Lato"/>
                <a:ea typeface="Lato"/>
                <a:cs typeface="Lato"/>
                <a:sym typeface="Lato"/>
              </a:rPr>
              <a:t>Most agricultural states by area</a:t>
            </a:r>
            <a:endParaRPr b="1" sz="800">
              <a:latin typeface="Lato"/>
              <a:ea typeface="Lato"/>
              <a:cs typeface="Lato"/>
              <a:sym typeface="Lato"/>
            </a:endParaRPr>
          </a:p>
        </p:txBody>
      </p:sp>
      <p:sp>
        <p:nvSpPr>
          <p:cNvPr id="74" name="Google Shape;74;p15"/>
          <p:cNvSpPr txBox="1"/>
          <p:nvPr/>
        </p:nvSpPr>
        <p:spPr>
          <a:xfrm>
            <a:off x="4572000" y="3409250"/>
            <a:ext cx="42219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Lato"/>
                <a:ea typeface="Lato"/>
                <a:cs typeface="Lato"/>
                <a:sym typeface="Lato"/>
              </a:rPr>
              <a:t>We </a:t>
            </a:r>
            <a:r>
              <a:rPr lang="en" sz="1500">
                <a:solidFill>
                  <a:schemeClr val="dk1"/>
                </a:solidFill>
                <a:latin typeface="Lato"/>
                <a:ea typeface="Lato"/>
                <a:cs typeface="Lato"/>
                <a:sym typeface="Lato"/>
              </a:rPr>
              <a:t>pulled </a:t>
            </a:r>
            <a:r>
              <a:rPr lang="en" sz="1500">
                <a:solidFill>
                  <a:schemeClr val="dk1"/>
                </a:solidFill>
                <a:latin typeface="Lato"/>
                <a:ea typeface="Lato"/>
                <a:cs typeface="Lato"/>
                <a:sym typeface="Lato"/>
              </a:rPr>
              <a:t>25 years of USDA survey data from 16 states with the most land designated for agricultural use.</a:t>
            </a:r>
            <a:endParaRPr sz="1700"/>
          </a:p>
        </p:txBody>
      </p:sp>
      <p:sp>
        <p:nvSpPr>
          <p:cNvPr id="75" name="Google Shape;75;p15"/>
          <p:cNvSpPr txBox="1"/>
          <p:nvPr/>
        </p:nvSpPr>
        <p:spPr>
          <a:xfrm>
            <a:off x="1613750" y="4613000"/>
            <a:ext cx="607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chemeClr val="dk1"/>
                </a:solidFill>
                <a:latin typeface="Lato"/>
                <a:ea typeface="Lato"/>
                <a:cs typeface="Lato"/>
                <a:sym typeface="Lato"/>
              </a:rPr>
              <a:t>Source: </a:t>
            </a:r>
            <a:r>
              <a:rPr lang="en" sz="900" u="sng">
                <a:solidFill>
                  <a:schemeClr val="accent5"/>
                </a:solidFill>
                <a:latin typeface="Lato"/>
                <a:ea typeface="Lato"/>
                <a:cs typeface="Lato"/>
                <a:sym typeface="Lato"/>
                <a:hlinkClick r:id="rId6">
                  <a:extLst>
                    <a:ext uri="{A12FA001-AC4F-418D-AE19-62706E023703}">
                      <ahyp:hlinkClr val="tx"/>
                    </a:ext>
                  </a:extLst>
                </a:hlinkClick>
              </a:rPr>
              <a:t>https://quickstats.nass.usda.gov/api/</a:t>
            </a:r>
            <a:endParaRPr sz="900">
              <a:solidFill>
                <a:schemeClr val="dk1"/>
              </a:solidFill>
              <a:latin typeface="Lato"/>
              <a:ea typeface="Lato"/>
              <a:cs typeface="Lato"/>
              <a:sym typeface="Lato"/>
            </a:endParaRPr>
          </a:p>
          <a:p>
            <a:pPr indent="0" lvl="0" marL="0" rtl="0" algn="l">
              <a:spcBef>
                <a:spcPts val="0"/>
              </a:spcBef>
              <a:spcAft>
                <a:spcPts val="0"/>
              </a:spcAft>
              <a:buNone/>
            </a:pPr>
            <a:r>
              <a:t/>
            </a:r>
            <a:endParaRPr sz="9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6"/>
          <p:cNvSpPr txBox="1"/>
          <p:nvPr/>
        </p:nvSpPr>
        <p:spPr>
          <a:xfrm>
            <a:off x="1726600" y="2947550"/>
            <a:ext cx="70740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rgbClr val="333333"/>
              </a:solidFill>
              <a:highlight>
                <a:srgbClr val="FFFFFF"/>
              </a:highlight>
              <a:latin typeface="Lato"/>
              <a:ea typeface="Lato"/>
              <a:cs typeface="Lato"/>
              <a:sym typeface="Lato"/>
            </a:endParaRPr>
          </a:p>
        </p:txBody>
      </p:sp>
      <p:sp>
        <p:nvSpPr>
          <p:cNvPr id="81" name="Google Shape;81;p16"/>
          <p:cNvSpPr txBox="1"/>
          <p:nvPr/>
        </p:nvSpPr>
        <p:spPr>
          <a:xfrm>
            <a:off x="1726600" y="1032725"/>
            <a:ext cx="23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2" name="Google Shape;82;p16"/>
          <p:cNvSpPr/>
          <p:nvPr/>
        </p:nvSpPr>
        <p:spPr>
          <a:xfrm>
            <a:off x="2151100" y="971675"/>
            <a:ext cx="5948100" cy="3330600"/>
          </a:xfrm>
          <a:prstGeom prst="rightArrow">
            <a:avLst>
              <a:gd fmla="val 50000" name="adj1"/>
              <a:gd fmla="val 50000" name="adj2"/>
            </a:avLst>
          </a:prstGeom>
          <a:solidFill>
            <a:srgbClr val="E3FFB6"/>
          </a:solidFill>
          <a:ln cap="flat" cmpd="sng" w="19050">
            <a:solidFill>
              <a:schemeClr val="dk2"/>
            </a:solidFill>
            <a:prstDash val="solid"/>
            <a:round/>
            <a:headEnd len="sm" w="sm" type="none"/>
            <a:tailEnd len="sm" w="sm" type="none"/>
          </a:ln>
          <a:effectLst>
            <a:outerShdw blurRad="57150" rotWithShape="0" algn="bl" dir="7920000" dist="26670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2497400" y="2071650"/>
            <a:ext cx="356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4" name="Google Shape;84;p16"/>
          <p:cNvSpPr txBox="1"/>
          <p:nvPr/>
        </p:nvSpPr>
        <p:spPr>
          <a:xfrm>
            <a:off x="2328650" y="1993250"/>
            <a:ext cx="3902400" cy="1416000"/>
          </a:xfrm>
          <a:prstGeom prst="rect">
            <a:avLst/>
          </a:prstGeom>
          <a:noFill/>
          <a:ln>
            <a:noFill/>
          </a:ln>
          <a:effectLst>
            <a:outerShdw blurRad="57150" rotWithShape="0" algn="bl" dir="5760000" dist="76200">
              <a:srgbClr val="000000">
                <a:alpha val="41000"/>
              </a:srgbClr>
            </a:outerShdw>
          </a:effectLst>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200"/>
              <a:buFont typeface="Arial"/>
              <a:buNone/>
            </a:pPr>
            <a:r>
              <a:rPr lang="en" sz="3000">
                <a:solidFill>
                  <a:schemeClr val="dk1"/>
                </a:solidFill>
                <a:latin typeface="Lato"/>
                <a:ea typeface="Lato"/>
                <a:cs typeface="Lato"/>
                <a:sym typeface="Lato"/>
              </a:rPr>
              <a:t>Interactive </a:t>
            </a:r>
            <a:r>
              <a:rPr lang="en" sz="3000">
                <a:solidFill>
                  <a:schemeClr val="dk1"/>
                </a:solidFill>
                <a:latin typeface="Lato"/>
                <a:ea typeface="Lato"/>
                <a:cs typeface="Lato"/>
                <a:sym typeface="Lato"/>
              </a:rPr>
              <a:t>Data Analytics App</a:t>
            </a:r>
            <a:r>
              <a:rPr lang="en" sz="3600">
                <a:solidFill>
                  <a:schemeClr val="dk1"/>
                </a:solidFill>
                <a:latin typeface="Lato"/>
                <a:ea typeface="Lato"/>
                <a:cs typeface="Lato"/>
                <a:sym typeface="Lato"/>
              </a:rPr>
              <a:t> </a:t>
            </a:r>
            <a:endParaRPr sz="3600">
              <a:solidFill>
                <a:schemeClr val="dk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7"/>
          <p:cNvSpPr txBox="1"/>
          <p:nvPr>
            <p:ph idx="1" type="subTitle"/>
          </p:nvPr>
        </p:nvSpPr>
        <p:spPr>
          <a:xfrm>
            <a:off x="4429400" y="5667021"/>
            <a:ext cx="2926200" cy="91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600"/>
              <a:buNone/>
            </a:pPr>
            <a:r>
              <a:rPr lang="en" sz="1800"/>
              <a:t>           </a:t>
            </a:r>
            <a:br>
              <a:rPr lang="en" sz="1800"/>
            </a:br>
            <a:endParaRPr sz="1800"/>
          </a:p>
          <a:p>
            <a:pPr indent="0" lvl="0" marL="0" rtl="0" algn="ctr">
              <a:lnSpc>
                <a:spcPct val="100000"/>
              </a:lnSpc>
              <a:spcBef>
                <a:spcPts val="0"/>
              </a:spcBef>
              <a:spcAft>
                <a:spcPts val="0"/>
              </a:spcAft>
              <a:buSzPts val="1600"/>
              <a:buNone/>
            </a:pPr>
            <a:r>
              <a:t/>
            </a:r>
            <a:endParaRPr sz="1800"/>
          </a:p>
        </p:txBody>
      </p:sp>
      <p:pic>
        <p:nvPicPr>
          <p:cNvPr id="90" name="Google Shape;90;p17"/>
          <p:cNvPicPr preferRelativeResize="0"/>
          <p:nvPr/>
        </p:nvPicPr>
        <p:blipFill>
          <a:blip r:embed="rId3">
            <a:alphaModFix/>
          </a:blip>
          <a:stretch>
            <a:fillRect/>
          </a:stretch>
        </p:blipFill>
        <p:spPr>
          <a:xfrm>
            <a:off x="2507575" y="396325"/>
            <a:ext cx="5427026" cy="4350875"/>
          </a:xfrm>
          <a:prstGeom prst="rect">
            <a:avLst/>
          </a:prstGeom>
          <a:noFill/>
          <a:ln cap="flat" cmpd="sng" w="38100">
            <a:solidFill>
              <a:schemeClr val="lt1"/>
            </a:solidFill>
            <a:prstDash val="solid"/>
            <a:round/>
            <a:headEnd len="sm" w="sm" type="none"/>
            <a:tailEnd len="sm" w="sm" type="none"/>
          </a:ln>
          <a:effectLst>
            <a:outerShdw rotWithShape="0" algn="bl" dir="1800000" dist="142875">
              <a:srgbClr val="000000">
                <a:alpha val="23000"/>
              </a:srgbClr>
            </a:outerShdw>
          </a:effectLst>
        </p:spPr>
      </p:pic>
      <p:sp>
        <p:nvSpPr>
          <p:cNvPr id="91" name="Google Shape;91;p17"/>
          <p:cNvSpPr txBox="1"/>
          <p:nvPr/>
        </p:nvSpPr>
        <p:spPr>
          <a:xfrm>
            <a:off x="294975" y="2992450"/>
            <a:ext cx="2039400" cy="1493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None/>
            </a:pPr>
            <a:r>
              <a:rPr b="1" lang="en" sz="1700">
                <a:solidFill>
                  <a:schemeClr val="dk2"/>
                </a:solidFill>
                <a:latin typeface="Lato"/>
                <a:ea typeface="Lato"/>
                <a:cs typeface="Lato"/>
                <a:sym typeface="Lato"/>
              </a:rPr>
              <a:t>David Levy,   </a:t>
            </a:r>
            <a:endParaRPr b="1" sz="1700">
              <a:solidFill>
                <a:schemeClr val="dk2"/>
              </a:solidFill>
              <a:latin typeface="Lato"/>
              <a:ea typeface="Lato"/>
              <a:cs typeface="Lato"/>
              <a:sym typeface="Lato"/>
            </a:endParaRPr>
          </a:p>
          <a:p>
            <a:pPr indent="-311150" lvl="0" marL="457200" rtl="0" algn="l">
              <a:spcBef>
                <a:spcPts val="0"/>
              </a:spcBef>
              <a:spcAft>
                <a:spcPts val="0"/>
              </a:spcAft>
              <a:buNone/>
            </a:pPr>
            <a:r>
              <a:rPr b="1" lang="en" sz="1700">
                <a:solidFill>
                  <a:schemeClr val="dk2"/>
                </a:solidFill>
                <a:latin typeface="Lato"/>
                <a:ea typeface="Lato"/>
                <a:cs typeface="Lato"/>
                <a:sym typeface="Lato"/>
              </a:rPr>
              <a:t>Sara Arasteh</a:t>
            </a:r>
            <a:endParaRPr b="1" sz="1700">
              <a:solidFill>
                <a:schemeClr val="dk2"/>
              </a:solidFill>
              <a:latin typeface="Lato"/>
              <a:ea typeface="Lato"/>
              <a:cs typeface="Lato"/>
              <a:sym typeface="Lato"/>
            </a:endParaRPr>
          </a:p>
          <a:p>
            <a:pPr indent="-311150" lvl="0" marL="457200" rtl="0" algn="l">
              <a:spcBef>
                <a:spcPts val="0"/>
              </a:spcBef>
              <a:spcAft>
                <a:spcPts val="0"/>
              </a:spcAft>
              <a:buNone/>
            </a:pPr>
            <a:r>
              <a:rPr b="1" lang="en" sz="1700">
                <a:solidFill>
                  <a:schemeClr val="dk2"/>
                </a:solidFill>
                <a:latin typeface="Lato"/>
                <a:ea typeface="Lato"/>
                <a:cs typeface="Lato"/>
                <a:sym typeface="Lato"/>
              </a:rPr>
              <a:t>Daniel Arrasco</a:t>
            </a:r>
            <a:endParaRPr b="1" sz="1700">
              <a:solidFill>
                <a:schemeClr val="dk2"/>
              </a:solidFill>
              <a:latin typeface="Lato"/>
              <a:ea typeface="Lato"/>
              <a:cs typeface="Lato"/>
              <a:sym typeface="Lato"/>
            </a:endParaRPr>
          </a:p>
          <a:p>
            <a:pPr indent="-311150" lvl="0" marL="457200" rtl="0" algn="l">
              <a:spcBef>
                <a:spcPts val="0"/>
              </a:spcBef>
              <a:spcAft>
                <a:spcPts val="0"/>
              </a:spcAft>
              <a:buNone/>
            </a:pPr>
            <a:r>
              <a:rPr b="1" lang="en" sz="1700">
                <a:solidFill>
                  <a:schemeClr val="dk2"/>
                </a:solidFill>
                <a:latin typeface="Lato"/>
                <a:ea typeface="Lato"/>
                <a:cs typeface="Lato"/>
                <a:sym typeface="Lato"/>
              </a:rPr>
              <a:t>Qianhui Jin</a:t>
            </a:r>
            <a:endParaRPr b="1" sz="1700">
              <a:solidFill>
                <a:schemeClr val="dk2"/>
              </a:solidFill>
              <a:latin typeface="Lato"/>
              <a:ea typeface="Lato"/>
              <a:cs typeface="Lato"/>
              <a:sym typeface="Lato"/>
            </a:endParaRPr>
          </a:p>
          <a:p>
            <a:pPr indent="-311150" lvl="0" marL="457200" rtl="0" algn="l">
              <a:spcBef>
                <a:spcPts val="0"/>
              </a:spcBef>
              <a:spcAft>
                <a:spcPts val="0"/>
              </a:spcAft>
              <a:buNone/>
            </a:pPr>
            <a:r>
              <a:rPr b="1" lang="en" sz="1700">
                <a:solidFill>
                  <a:schemeClr val="dk2"/>
                </a:solidFill>
                <a:latin typeface="Lato"/>
                <a:ea typeface="Lato"/>
                <a:cs typeface="Lato"/>
                <a:sym typeface="Lato"/>
              </a:rPr>
              <a:t>Jared Aiton</a:t>
            </a:r>
            <a:endParaRPr b="1" sz="1700">
              <a:solidFill>
                <a:schemeClr val="dk2"/>
              </a:solidFill>
              <a:latin typeface="Lato"/>
              <a:ea typeface="Lato"/>
              <a:cs typeface="Lato"/>
              <a:sym typeface="Lato"/>
            </a:endParaRPr>
          </a:p>
        </p:txBody>
      </p:sp>
      <p:sp>
        <p:nvSpPr>
          <p:cNvPr id="92" name="Google Shape;92;p17"/>
          <p:cNvSpPr txBox="1"/>
          <p:nvPr/>
        </p:nvSpPr>
        <p:spPr>
          <a:xfrm>
            <a:off x="3590763" y="3942500"/>
            <a:ext cx="40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AN INTERACTIVE DATA ANALYTICS APP</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1225100" y="224150"/>
            <a:ext cx="7305900" cy="48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latin typeface="Lato"/>
                <a:ea typeface="Lato"/>
                <a:cs typeface="Lato"/>
                <a:sym typeface="Lato"/>
              </a:rPr>
              <a:t>Case Studies</a:t>
            </a:r>
            <a:endParaRPr>
              <a:latin typeface="Lato"/>
              <a:ea typeface="Lato"/>
              <a:cs typeface="Lato"/>
              <a:sym typeface="Lato"/>
            </a:endParaRPr>
          </a:p>
        </p:txBody>
      </p:sp>
      <p:sp>
        <p:nvSpPr>
          <p:cNvPr id="98" name="Google Shape;98;p18"/>
          <p:cNvSpPr txBox="1"/>
          <p:nvPr/>
        </p:nvSpPr>
        <p:spPr>
          <a:xfrm>
            <a:off x="1937225" y="1201800"/>
            <a:ext cx="6070200" cy="3278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333333"/>
              </a:buClr>
              <a:buSzPts val="2000"/>
              <a:buFont typeface="Lato"/>
              <a:buChar char="●"/>
            </a:pPr>
            <a:r>
              <a:rPr lang="en" sz="2000">
                <a:solidFill>
                  <a:srgbClr val="333333"/>
                </a:solidFill>
                <a:latin typeface="Lato"/>
                <a:ea typeface="Lato"/>
                <a:cs typeface="Lato"/>
                <a:sym typeface="Lato"/>
              </a:rPr>
              <a:t>2010 </a:t>
            </a:r>
            <a:r>
              <a:rPr b="1" lang="en" sz="2500">
                <a:solidFill>
                  <a:srgbClr val="E69138"/>
                </a:solidFill>
                <a:latin typeface="Lato"/>
                <a:ea typeface="Lato"/>
                <a:cs typeface="Lato"/>
                <a:sym typeface="Lato"/>
              </a:rPr>
              <a:t>P</a:t>
            </a:r>
            <a:r>
              <a:rPr lang="en" sz="2100">
                <a:solidFill>
                  <a:srgbClr val="E69138"/>
                </a:solidFill>
                <a:latin typeface="Lato"/>
                <a:ea typeface="Lato"/>
                <a:cs typeface="Lato"/>
                <a:sym typeface="Lato"/>
              </a:rPr>
              <a:t>roduction</a:t>
            </a:r>
            <a:r>
              <a:rPr lang="en" sz="2000">
                <a:solidFill>
                  <a:srgbClr val="E69138"/>
                </a:solidFill>
                <a:latin typeface="Lato"/>
                <a:ea typeface="Lato"/>
                <a:cs typeface="Lato"/>
                <a:sym typeface="Lato"/>
              </a:rPr>
              <a:t> </a:t>
            </a:r>
            <a:r>
              <a:rPr b="1" lang="en" sz="2500">
                <a:solidFill>
                  <a:srgbClr val="E69138"/>
                </a:solidFill>
                <a:latin typeface="Lato"/>
                <a:ea typeface="Lato"/>
                <a:cs typeface="Lato"/>
                <a:sym typeface="Lato"/>
              </a:rPr>
              <a:t>D</a:t>
            </a:r>
            <a:r>
              <a:rPr lang="en" sz="2100">
                <a:solidFill>
                  <a:srgbClr val="E69138"/>
                </a:solidFill>
                <a:latin typeface="Lato"/>
                <a:ea typeface="Lato"/>
                <a:cs typeface="Lato"/>
                <a:sym typeface="Lato"/>
              </a:rPr>
              <a:t>ip</a:t>
            </a:r>
            <a:r>
              <a:rPr lang="en" sz="2000">
                <a:solidFill>
                  <a:srgbClr val="E69138"/>
                </a:solidFill>
                <a:latin typeface="Lato"/>
                <a:ea typeface="Lato"/>
                <a:cs typeface="Lato"/>
                <a:sym typeface="Lato"/>
              </a:rPr>
              <a:t> </a:t>
            </a:r>
            <a:endParaRPr sz="2000">
              <a:solidFill>
                <a:srgbClr val="E69138"/>
              </a:solidFill>
              <a:latin typeface="Lato"/>
              <a:ea typeface="Lato"/>
              <a:cs typeface="Lato"/>
              <a:sym typeface="Lato"/>
            </a:endParaRPr>
          </a:p>
          <a:p>
            <a:pPr indent="-342900" lvl="1" marL="914400" rtl="0" algn="l">
              <a:spcBef>
                <a:spcPts val="0"/>
              </a:spcBef>
              <a:spcAft>
                <a:spcPts val="0"/>
              </a:spcAft>
              <a:buClr>
                <a:srgbClr val="333333"/>
              </a:buClr>
              <a:buSzPts val="1800"/>
              <a:buFont typeface="Lato"/>
              <a:buChar char="○"/>
            </a:pPr>
            <a:r>
              <a:rPr lang="en" sz="1800">
                <a:solidFill>
                  <a:srgbClr val="333333"/>
                </a:solidFill>
                <a:highlight>
                  <a:srgbClr val="FFFFFF"/>
                </a:highlight>
                <a:latin typeface="Lato"/>
                <a:ea typeface="Lato"/>
                <a:cs typeface="Lato"/>
                <a:sym typeface="Lato"/>
              </a:rPr>
              <a:t>Major drop-off in acreage planted and harvested</a:t>
            </a:r>
            <a:endParaRPr sz="1800">
              <a:solidFill>
                <a:srgbClr val="333333"/>
              </a:solidFill>
              <a:highlight>
                <a:srgbClr val="FFFFFF"/>
              </a:highlight>
              <a:latin typeface="Lato"/>
              <a:ea typeface="Lato"/>
              <a:cs typeface="Lato"/>
              <a:sym typeface="Lato"/>
            </a:endParaRPr>
          </a:p>
          <a:p>
            <a:pPr indent="0" lvl="0" marL="914400" rtl="0" algn="l">
              <a:spcBef>
                <a:spcPts val="0"/>
              </a:spcBef>
              <a:spcAft>
                <a:spcPts val="0"/>
              </a:spcAft>
              <a:buNone/>
            </a:pPr>
            <a:r>
              <a:t/>
            </a:r>
            <a:endParaRPr sz="1800">
              <a:solidFill>
                <a:srgbClr val="333333"/>
              </a:solidFill>
              <a:highlight>
                <a:srgbClr val="FFFFFF"/>
              </a:highlight>
              <a:latin typeface="Lato"/>
              <a:ea typeface="Lato"/>
              <a:cs typeface="Lato"/>
              <a:sym typeface="Lato"/>
            </a:endParaRPr>
          </a:p>
          <a:p>
            <a:pPr indent="-355600" lvl="0" marL="457200" rtl="0" algn="l">
              <a:spcBef>
                <a:spcPts val="0"/>
              </a:spcBef>
              <a:spcAft>
                <a:spcPts val="0"/>
              </a:spcAft>
              <a:buClr>
                <a:srgbClr val="333333"/>
              </a:buClr>
              <a:buSzPts val="2000"/>
              <a:buFont typeface="Lato"/>
              <a:buChar char="●"/>
            </a:pPr>
            <a:r>
              <a:rPr lang="en" sz="2000">
                <a:solidFill>
                  <a:srgbClr val="333333"/>
                </a:solidFill>
                <a:latin typeface="Lato"/>
                <a:ea typeface="Lato"/>
                <a:cs typeface="Lato"/>
                <a:sym typeface="Lato"/>
              </a:rPr>
              <a:t>North Dakota </a:t>
            </a:r>
            <a:r>
              <a:rPr b="1" lang="en" sz="2500">
                <a:solidFill>
                  <a:srgbClr val="E69138"/>
                </a:solidFill>
                <a:latin typeface="Lato"/>
                <a:ea typeface="Lato"/>
                <a:cs typeface="Lato"/>
                <a:sym typeface="Lato"/>
              </a:rPr>
              <a:t>S</a:t>
            </a:r>
            <a:r>
              <a:rPr lang="en" sz="2100">
                <a:solidFill>
                  <a:srgbClr val="E69138"/>
                </a:solidFill>
                <a:latin typeface="Lato"/>
                <a:ea typeface="Lato"/>
                <a:cs typeface="Lato"/>
                <a:sym typeface="Lato"/>
              </a:rPr>
              <a:t>oybeans</a:t>
            </a:r>
            <a:endParaRPr sz="2100">
              <a:solidFill>
                <a:srgbClr val="E69138"/>
              </a:solidFill>
              <a:latin typeface="Lato"/>
              <a:ea typeface="Lato"/>
              <a:cs typeface="Lato"/>
              <a:sym typeface="Lato"/>
            </a:endParaRPr>
          </a:p>
          <a:p>
            <a:pPr indent="-342900" lvl="1" marL="914400" rtl="0" algn="l">
              <a:spcBef>
                <a:spcPts val="0"/>
              </a:spcBef>
              <a:spcAft>
                <a:spcPts val="0"/>
              </a:spcAft>
              <a:buClr>
                <a:srgbClr val="333333"/>
              </a:buClr>
              <a:buSzPts val="1800"/>
              <a:buFont typeface="Lato"/>
              <a:buChar char="○"/>
            </a:pPr>
            <a:r>
              <a:rPr lang="en" sz="1800">
                <a:solidFill>
                  <a:srgbClr val="333333"/>
                </a:solidFill>
                <a:highlight>
                  <a:schemeClr val="lt1"/>
                </a:highlight>
                <a:latin typeface="Lato"/>
                <a:ea typeface="Lato"/>
                <a:cs typeface="Lato"/>
                <a:sym typeface="Lato"/>
              </a:rPr>
              <a:t>Increasing integration of farming into national and global markets</a:t>
            </a:r>
            <a:endParaRPr sz="1800">
              <a:solidFill>
                <a:srgbClr val="333333"/>
              </a:solidFill>
              <a:highlight>
                <a:schemeClr val="lt1"/>
              </a:highlight>
              <a:latin typeface="Lato"/>
              <a:ea typeface="Lato"/>
              <a:cs typeface="Lato"/>
              <a:sym typeface="Lato"/>
            </a:endParaRPr>
          </a:p>
          <a:p>
            <a:pPr indent="0" lvl="0" marL="914400" rtl="0" algn="l">
              <a:spcBef>
                <a:spcPts val="0"/>
              </a:spcBef>
              <a:spcAft>
                <a:spcPts val="0"/>
              </a:spcAft>
              <a:buNone/>
            </a:pPr>
            <a:r>
              <a:t/>
            </a:r>
            <a:endParaRPr sz="1800">
              <a:solidFill>
                <a:srgbClr val="333333"/>
              </a:solidFill>
              <a:highlight>
                <a:schemeClr val="lt1"/>
              </a:highlight>
              <a:latin typeface="Lato"/>
              <a:ea typeface="Lato"/>
              <a:cs typeface="Lato"/>
              <a:sym typeface="Lato"/>
            </a:endParaRPr>
          </a:p>
          <a:p>
            <a:pPr indent="-355600" lvl="0" marL="457200" rtl="0" algn="l">
              <a:spcBef>
                <a:spcPts val="0"/>
              </a:spcBef>
              <a:spcAft>
                <a:spcPts val="0"/>
              </a:spcAft>
              <a:buClr>
                <a:srgbClr val="333333"/>
              </a:buClr>
              <a:buSzPts val="2000"/>
              <a:buFont typeface="Lato"/>
              <a:buChar char="●"/>
            </a:pPr>
            <a:r>
              <a:rPr lang="en" sz="2000">
                <a:solidFill>
                  <a:srgbClr val="333333"/>
                </a:solidFill>
                <a:latin typeface="Lato"/>
                <a:ea typeface="Lato"/>
                <a:cs typeface="Lato"/>
                <a:sym typeface="Lato"/>
              </a:rPr>
              <a:t>Texas </a:t>
            </a:r>
            <a:r>
              <a:rPr b="1" lang="en" sz="2500">
                <a:solidFill>
                  <a:srgbClr val="E69138"/>
                </a:solidFill>
                <a:latin typeface="Lato"/>
                <a:ea typeface="Lato"/>
                <a:cs typeface="Lato"/>
                <a:sym typeface="Lato"/>
              </a:rPr>
              <a:t>W</a:t>
            </a:r>
            <a:r>
              <a:rPr lang="en" sz="2100">
                <a:solidFill>
                  <a:srgbClr val="E69138"/>
                </a:solidFill>
                <a:latin typeface="Lato"/>
                <a:ea typeface="Lato"/>
                <a:cs typeface="Lato"/>
                <a:sym typeface="Lato"/>
              </a:rPr>
              <a:t>heat</a:t>
            </a:r>
            <a:endParaRPr sz="2100">
              <a:solidFill>
                <a:srgbClr val="E69138"/>
              </a:solidFill>
              <a:latin typeface="Lato"/>
              <a:ea typeface="Lato"/>
              <a:cs typeface="Lato"/>
              <a:sym typeface="Lato"/>
            </a:endParaRPr>
          </a:p>
          <a:p>
            <a:pPr indent="-342900" lvl="1" marL="914400" rtl="0" algn="l">
              <a:spcBef>
                <a:spcPts val="0"/>
              </a:spcBef>
              <a:spcAft>
                <a:spcPts val="0"/>
              </a:spcAft>
              <a:buClr>
                <a:srgbClr val="333333"/>
              </a:buClr>
              <a:buSzPts val="1800"/>
              <a:buFont typeface="Lato"/>
              <a:buChar char="○"/>
            </a:pPr>
            <a:r>
              <a:rPr lang="en" sz="1800">
                <a:solidFill>
                  <a:srgbClr val="333333"/>
                </a:solidFill>
                <a:highlight>
                  <a:schemeClr val="lt1"/>
                </a:highlight>
                <a:latin typeface="Lato"/>
                <a:ea typeface="Lato"/>
                <a:cs typeface="Lato"/>
                <a:sym typeface="Lato"/>
              </a:rPr>
              <a:t>Regional demand is influenced by geopolitics</a:t>
            </a:r>
            <a:endParaRPr sz="1800">
              <a:solidFill>
                <a:srgbClr val="333333"/>
              </a:solidFill>
              <a:highlight>
                <a:schemeClr val="lt1"/>
              </a:highlight>
              <a:latin typeface="Lato"/>
              <a:ea typeface="Lato"/>
              <a:cs typeface="Lato"/>
              <a:sym typeface="Lato"/>
            </a:endParaRPr>
          </a:p>
          <a:p>
            <a:pPr indent="0" lvl="0" marL="0" rtl="0" algn="l">
              <a:spcBef>
                <a:spcPts val="0"/>
              </a:spcBef>
              <a:spcAft>
                <a:spcPts val="0"/>
              </a:spcAft>
              <a:buNone/>
            </a:pPr>
            <a:r>
              <a:t/>
            </a:r>
            <a:endParaRPr sz="1800">
              <a:solidFill>
                <a:srgbClr val="333333"/>
              </a:solidFill>
              <a:highlight>
                <a:srgbClr val="FFFFFF"/>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