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72" r:id="rId4"/>
    <p:sldId id="280" r:id="rId5"/>
    <p:sldId id="278" r:id="rId6"/>
    <p:sldId id="273" r:id="rId7"/>
    <p:sldId id="268" r:id="rId8"/>
    <p:sldId id="274" r:id="rId9"/>
    <p:sldId id="275" r:id="rId10"/>
    <p:sldId id="279" r:id="rId11"/>
    <p:sldId id="258" r:id="rId12"/>
    <p:sldId id="259" r:id="rId13"/>
    <p:sldId id="265" r:id="rId14"/>
    <p:sldId id="260" r:id="rId15"/>
    <p:sldId id="276" r:id="rId16"/>
    <p:sldId id="282" r:id="rId17"/>
    <p:sldId id="277" r:id="rId18"/>
    <p:sldId id="262" r:id="rId19"/>
    <p:sldId id="281" r:id="rId20"/>
    <p:sldId id="263" r:id="rId21"/>
    <p:sldId id="257" r:id="rId22"/>
    <p:sldId id="26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8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84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9569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138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0425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bs.org/wgbh/frontline/investigation/the-nfls-concussion-crisis/" TargetMode="External"/><Relationship Id="rId2" Type="http://schemas.openxmlformats.org/officeDocument/2006/relationships/hyperlink" Target="https://data.world/alice-c/nf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dc.gov/traumaticbraininjury/concussion/index.html" TargetMode="External"/><Relationship Id="rId4" Type="http://schemas.openxmlformats.org/officeDocument/2006/relationships/hyperlink" Target="https://www.nfl.com/playerhealthandsafety/resources/fact-sheets/nfl-head-neck-and-spine-committee-s-concussion-diagnosis-and-management-protoco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9925-F013-29E9-B7B7-E1A1D252D8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NFL Concussion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BEEBD-13F4-8434-6342-FF6437443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890719"/>
          </a:xfrm>
        </p:spPr>
        <p:txBody>
          <a:bodyPr>
            <a:normAutofit/>
          </a:bodyPr>
          <a:lstStyle/>
          <a:p>
            <a:r>
              <a:rPr lang="en-US" dirty="0"/>
              <a:t>Team group 2</a:t>
            </a:r>
          </a:p>
          <a:p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Kelsey </a:t>
            </a:r>
            <a:r>
              <a:rPr lang="en-US" dirty="0" err="1"/>
              <a:t>brantner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Daniel Carrasco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Joel </a:t>
            </a:r>
            <a:r>
              <a:rPr lang="en-US" dirty="0" err="1"/>
              <a:t>pangilinan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9319C8-0AF7-6B7D-6AAB-BBA6AC105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49" y="183058"/>
            <a:ext cx="1051006" cy="105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35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>
            <a:normAutofit/>
          </a:bodyPr>
          <a:lstStyle/>
          <a:p>
            <a:r>
              <a:rPr lang="en-US" dirty="0"/>
              <a:t>The Break Down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EB773-01D2-4030-80CC-4C8BACC98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Offense, Defense, and by Year</a:t>
            </a:r>
          </a:p>
        </p:txBody>
      </p:sp>
    </p:spTree>
    <p:extLst>
      <p:ext uri="{BB962C8B-B14F-4D97-AF65-F5344CB8AC3E}">
        <p14:creationId xmlns:p14="http://schemas.microsoft.com/office/powerpoint/2010/main" val="2166205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C83A8-6962-D3CD-533A-1B3C65B2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Breakdown on injuries by team (Offense and Defense)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F7164F-ECD6-1445-162C-9BA47C267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98540"/>
            <a:ext cx="4870090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8A73B4-2646-0098-BE0B-5E1EE6E51653}"/>
              </a:ext>
            </a:extLst>
          </p:cNvPr>
          <p:cNvSpPr txBox="1"/>
          <p:nvPr/>
        </p:nvSpPr>
        <p:spPr>
          <a:xfrm>
            <a:off x="6875584" y="2118946"/>
            <a:ext cx="4870090" cy="29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Top positions that is prone to concussion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Cornerback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Wide Receiver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Safety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Running Back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Due to the nature of the game, these positions are likely to have contact</a:t>
            </a:r>
          </a:p>
        </p:txBody>
      </p:sp>
    </p:spTree>
    <p:extLst>
      <p:ext uri="{BB962C8B-B14F-4D97-AF65-F5344CB8AC3E}">
        <p14:creationId xmlns:p14="http://schemas.microsoft.com/office/powerpoint/2010/main" val="3054641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A5F8-4C72-FCAB-AC32-A1366BD2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Injury Percentage of Offense and Defense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119E9B-B1A5-8914-0236-09BE0DF40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68879"/>
            <a:ext cx="3558751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53BCBE-CBD1-74AA-D96F-07709ED7E232}"/>
              </a:ext>
            </a:extLst>
          </p:cNvPr>
          <p:cNvSpPr txBox="1"/>
          <p:nvPr/>
        </p:nvSpPr>
        <p:spPr>
          <a:xfrm>
            <a:off x="6022731" y="2567354"/>
            <a:ext cx="4592091" cy="1290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Offensive players are slightly prone to injury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Wide receivers have their eye on the ball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Running backs are tackled, being hit</a:t>
            </a:r>
          </a:p>
        </p:txBody>
      </p:sp>
    </p:spTree>
    <p:extLst>
      <p:ext uri="{BB962C8B-B14F-4D97-AF65-F5344CB8AC3E}">
        <p14:creationId xmlns:p14="http://schemas.microsoft.com/office/powerpoint/2010/main" val="3356490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40" y="2965938"/>
            <a:ext cx="6696075" cy="1202715"/>
          </a:xfrm>
        </p:spPr>
        <p:txBody>
          <a:bodyPr>
            <a:normAutofit/>
          </a:bodyPr>
          <a:lstStyle/>
          <a:p>
            <a:r>
              <a:rPr lang="en-US" sz="2000" dirty="0" err="1"/>
              <a:t>stats.ttest_ind</a:t>
            </a:r>
            <a:r>
              <a:rPr lang="en-US" sz="2000" dirty="0"/>
              <a:t>(</a:t>
            </a:r>
            <a:r>
              <a:rPr lang="en-US" sz="2000" dirty="0" err="1"/>
              <a:t>defense_df</a:t>
            </a:r>
            <a:r>
              <a:rPr lang="en-US" sz="2000" dirty="0"/>
              <a:t>["Games Missed"], </a:t>
            </a:r>
            <a:r>
              <a:rPr lang="en-US" sz="2000" dirty="0" err="1"/>
              <a:t>offense_df</a:t>
            </a:r>
            <a:r>
              <a:rPr lang="en-US" sz="2000" dirty="0"/>
              <a:t>["Games Missed"], </a:t>
            </a:r>
            <a:r>
              <a:rPr lang="en-US" sz="2000" dirty="0" err="1"/>
              <a:t>equal_var</a:t>
            </a:r>
            <a:r>
              <a:rPr lang="en-US" sz="2000" dirty="0"/>
              <a:t>=False)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5925" y="9956403"/>
            <a:ext cx="6696074" cy="365125"/>
          </a:xfrm>
        </p:spPr>
        <p:txBody>
          <a:bodyPr/>
          <a:lstStyle/>
          <a:p>
            <a:r>
              <a:rPr lang="en-US" dirty="0"/>
              <a:t>Richard Branson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3D97E62-C1D6-7069-EB00-E189AD0A1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754" y="4661942"/>
            <a:ext cx="6348046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Ttest_indResult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(statistic=-1.7650938173235642,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=0.07849418146862482)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B4484-3DD3-FD19-04BB-FA2C681615C9}"/>
              </a:ext>
            </a:extLst>
          </p:cNvPr>
          <p:cNvSpPr txBox="1"/>
          <p:nvPr/>
        </p:nvSpPr>
        <p:spPr>
          <a:xfrm>
            <a:off x="5304693" y="1151105"/>
            <a:ext cx="6605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Is there a difference on the number of games missed between offense and defense</a:t>
            </a:r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7928-9684-B16D-7B3C-133E0C0E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Injury trend from 2012 to 2014 (Offense and Defense)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4A3AC4-71F3-A2B9-6CFF-240DE1723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156802"/>
            <a:ext cx="4329106" cy="34496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5B2F8E-53DD-ACD3-5963-1213C486E48A}"/>
              </a:ext>
            </a:extLst>
          </p:cNvPr>
          <p:cNvSpPr txBox="1"/>
          <p:nvPr/>
        </p:nvSpPr>
        <p:spPr>
          <a:xfrm>
            <a:off x="6576646" y="2549769"/>
            <a:ext cx="447820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NFL player safety are given emphasis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NFL Game Day Concussion Diagnosis and Management Protocol in 2011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protocol is reviewed annually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53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048E4-9922-B8F0-B1EB-9C96134A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stats.ttest_ind</a:t>
            </a:r>
            <a:r>
              <a:rPr lang="en-US" dirty="0"/>
              <a:t>(</a:t>
            </a:r>
            <a:r>
              <a:rPr lang="en-US" dirty="0" err="1"/>
              <a:t>injury_per_year_df</a:t>
            </a:r>
            <a:r>
              <a:rPr lang="en-US" dirty="0"/>
              <a:t>["Offensive Injuries"], </a:t>
            </a:r>
            <a:r>
              <a:rPr lang="en-US" dirty="0" err="1"/>
              <a:t>injury_per_year_df</a:t>
            </a:r>
            <a:r>
              <a:rPr lang="en-US" dirty="0"/>
              <a:t>["Defensive Injuries"], </a:t>
            </a:r>
            <a:r>
              <a:rPr lang="en-US" dirty="0" err="1"/>
              <a:t>equal_var</a:t>
            </a:r>
            <a:r>
              <a:rPr lang="en-US" dirty="0"/>
              <a:t>=False)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7CC48-D5D5-E1C9-9458-946E09CC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FCCAB-B1F9-EA44-7D6E-F3D47200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F8FF9-1BD6-25F1-5DD6-38A2282D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F62DF43-D604-99F3-2CE8-B823D49D8FB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Ttest_indResult(statistic=0.3639356095616046, pvalue=0.7393726990881611)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03F9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 [55]: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379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4D23-7F2C-CBF4-E87B-0167058F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Daniel’s info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505D0-8726-53C1-305D-A0F0B38D4B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07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F6DA-E9AC-C22F-F3D6-D3E74A0DA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92142" y="2267582"/>
            <a:ext cx="2882900" cy="3841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Further Research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92142" y="3065585"/>
            <a:ext cx="5680022" cy="1412875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Increases size of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Original dataset is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number of players with head injuries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 if there was a NFL change in 2014 that decreased head injuries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72164" y="2240595"/>
            <a:ext cx="2897187" cy="4111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Question Answered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872164" y="2860309"/>
            <a:ext cx="5505082" cy="3025775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long were players out? (Determined by examining number of games missed)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did the injury affect the player’s playtime?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Statistically significantly deceases playtime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position gets the most concussions on both offense and defense?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Offense: Wide Receiver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Defense: Cornerback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did the team fare (win or lose?) when they had a player with a head injury?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team is most prone to concussions?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Jacksonville Jaguars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team inflicted the most concussions? </a:t>
            </a:r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5588-5D44-1DA3-E506-5623A17B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28DA80-11C0-5C4D-5391-2DA1E1D947AD}"/>
              </a:ext>
            </a:extLst>
          </p:cNvPr>
          <p:cNvSpPr txBox="1"/>
          <p:nvPr/>
        </p:nvSpPr>
        <p:spPr>
          <a:xfrm>
            <a:off x="1451579" y="2004645"/>
            <a:ext cx="96032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Dataset:</a:t>
            </a:r>
          </a:p>
          <a:p>
            <a:r>
              <a:rPr lang="en-US" dirty="0">
                <a:hlinkClick r:id="rId2"/>
              </a:rPr>
              <a:t>https://data.world/alice-c/nfl</a:t>
            </a:r>
            <a:endParaRPr lang="en-US" dirty="0"/>
          </a:p>
          <a:p>
            <a:endParaRPr lang="en-US" dirty="0"/>
          </a:p>
          <a:p>
            <a:r>
              <a:rPr lang="en-US" dirty="0"/>
              <a:t>News articles:</a:t>
            </a:r>
          </a:p>
          <a:p>
            <a:r>
              <a:rPr lang="en-US" dirty="0">
                <a:hlinkClick r:id="rId3"/>
              </a:rPr>
              <a:t>https://www.pbs.org/wgbh/frontline/investigation/the-nfls-concussion-crisis/</a:t>
            </a:r>
            <a:endParaRPr lang="en-US" dirty="0"/>
          </a:p>
          <a:p>
            <a:endParaRPr lang="en-US" dirty="0"/>
          </a:p>
          <a:p>
            <a:r>
              <a:rPr lang="en-US" dirty="0"/>
              <a:t>NFL protocol on concussions:</a:t>
            </a:r>
          </a:p>
          <a:p>
            <a:r>
              <a:rPr lang="en-US" dirty="0">
                <a:hlinkClick r:id="rId4"/>
              </a:rPr>
              <a:t>https://www.nfl.com/playerhealthandsafety/resources/fact-sheets/nfl-head-neck-and-spine-committee-s-concussion-diagnosis-and-management-protocol</a:t>
            </a:r>
            <a:endParaRPr lang="en-US" dirty="0"/>
          </a:p>
          <a:p>
            <a:endParaRPr lang="en-US" dirty="0"/>
          </a:p>
          <a:p>
            <a:r>
              <a:rPr lang="en-US" dirty="0"/>
              <a:t>CDC:</a:t>
            </a:r>
          </a:p>
          <a:p>
            <a:r>
              <a:rPr lang="en-US" dirty="0">
                <a:hlinkClick r:id="rId5"/>
              </a:rPr>
              <a:t>https://www.cdc.gov/traumaticbraininjury/concussion/index.html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377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5DD4997-117D-2CBA-E3AF-0744528CA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616" y="464887"/>
            <a:ext cx="4259023" cy="5362209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D3EE4FD5-375D-A2D0-0D7F-B3354303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86976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>
            <a:normAutofit fontScale="90000"/>
          </a:bodyPr>
          <a:lstStyle/>
          <a:p>
            <a:r>
              <a:rPr lang="en-US" dirty="0"/>
              <a:t>Why care about head injuries, specifically concussions?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429000"/>
            <a:ext cx="5111750" cy="239268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According to the CDC: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TBIs(Traumatic Brain Injuries) are concussions or mild TBIs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mild TBIs can cause harm to the brain through the damage of brain cells and can change brain chemistry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These changes can impact sleep, thinking, actions, learning, and feelings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https://www.cdc.gov/traumaticbraininjury/concussion/index.html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B88E-005A-7B9D-00A1-7C24B1286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033" y="822104"/>
            <a:ext cx="9603275" cy="1049235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591246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072FD-8D9D-1A28-236C-B121F25B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Head Injury/Concussion from 2012 to 2014 by position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E006DA-4205-9185-268F-7CF37310BBCC}"/>
              </a:ext>
            </a:extLst>
          </p:cNvPr>
          <p:cNvSpPr txBox="1"/>
          <p:nvPr/>
        </p:nvSpPr>
        <p:spPr>
          <a:xfrm>
            <a:off x="8079544" y="1394718"/>
            <a:ext cx="3771901" cy="45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Football is a contact sport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1C373DCA-BD2E-95D1-4288-3E41D7A6E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87" y="1967967"/>
            <a:ext cx="4331721" cy="4085514"/>
          </a:xfrm>
          <a:prstGeom prst="rect">
            <a:avLst/>
          </a:prstGeo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86C231C7-E601-543D-E04F-8EE5E0A02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56487" y="1952727"/>
            <a:ext cx="4498367" cy="4226708"/>
          </a:xfrm>
        </p:spPr>
      </p:pic>
    </p:spTree>
    <p:extLst>
      <p:ext uri="{BB962C8B-B14F-4D97-AF65-F5344CB8AC3E}">
        <p14:creationId xmlns:p14="http://schemas.microsoft.com/office/powerpoint/2010/main" val="2192491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897B-53E9-80A3-0CC8-3A299E1E2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Break down of injuries per team and per year (2012 to 2014)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3C4A5E9-54E9-5E79-3B27-C79F6F529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6125"/>
            <a:ext cx="4764583" cy="34496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82B027-20F8-240D-2040-1110C387D64F}"/>
              </a:ext>
            </a:extLst>
          </p:cNvPr>
          <p:cNvSpPr txBox="1"/>
          <p:nvPr/>
        </p:nvSpPr>
        <p:spPr>
          <a:xfrm>
            <a:off x="6840415" y="2611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915077-40AF-5B40-8200-5454773A9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146" y="1935859"/>
            <a:ext cx="3010834" cy="388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7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042A7-39DF-2323-14DF-2F40798D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F1697-A5BD-8729-FC03-3FA7A471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A706F0F-F5D7-ACBA-0C52-D29E81463E26}"/>
              </a:ext>
            </a:extLst>
          </p:cNvPr>
          <p:cNvSpPr txBox="1">
            <a:spLocks/>
          </p:cNvSpPr>
          <p:nvPr/>
        </p:nvSpPr>
        <p:spPr>
          <a:xfrm>
            <a:off x="2726690" y="97639"/>
            <a:ext cx="5111750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Questions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4CBE887-0CBC-244C-906A-D1CFE4126EB4}"/>
              </a:ext>
            </a:extLst>
          </p:cNvPr>
          <p:cNvSpPr txBox="1">
            <a:spLocks/>
          </p:cNvSpPr>
          <p:nvPr/>
        </p:nvSpPr>
        <p:spPr>
          <a:xfrm>
            <a:off x="1285218" y="1435650"/>
            <a:ext cx="5111750" cy="23672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long were players out? (Determined by examining number of games missed)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did the injury affect the player’s playtime?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position gets the most concussions on both offense and defense?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did the team fare (win or lose?) when they had a player with a head injury?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team is most prone to concussions?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team inflicted the most concussions? </a:t>
            </a:r>
          </a:p>
        </p:txBody>
      </p:sp>
    </p:spTree>
    <p:extLst>
      <p:ext uri="{BB962C8B-B14F-4D97-AF65-F5344CB8AC3E}">
        <p14:creationId xmlns:p14="http://schemas.microsoft.com/office/powerpoint/2010/main" val="269921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705069-9D87-0DDB-BB39-08F376249C98}"/>
              </a:ext>
            </a:extLst>
          </p:cNvPr>
          <p:cNvSpPr txBox="1">
            <a:spLocks/>
          </p:cNvSpPr>
          <p:nvPr/>
        </p:nvSpPr>
        <p:spPr>
          <a:xfrm>
            <a:off x="1454239" y="263769"/>
            <a:ext cx="5111750" cy="730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ED7F9CB-E923-ED39-A4D5-E594674C3B38}"/>
              </a:ext>
            </a:extLst>
          </p:cNvPr>
          <p:cNvSpPr txBox="1">
            <a:spLocks/>
          </p:cNvSpPr>
          <p:nvPr/>
        </p:nvSpPr>
        <p:spPr>
          <a:xfrm>
            <a:off x="837250" y="3594139"/>
            <a:ext cx="4013200" cy="1525588"/>
          </a:xfrm>
          <a:prstGeom prst="rect">
            <a:avLst/>
          </a:prstGeom>
        </p:spPr>
        <p:txBody>
          <a:bodyPr vert="horz" lIns="91440" tIns="9144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Spans NFL seasons 2012-2014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325 concussions and head injuries were recorded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NFL teams were included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92EE50-F2CC-F70B-113F-282091804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769" y="674078"/>
            <a:ext cx="6632669" cy="4964722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E29D38AF-61B3-396D-2465-685402E17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056" y="1103685"/>
            <a:ext cx="3273099" cy="1281767"/>
          </a:xfrm>
        </p:spPr>
        <p:txBody>
          <a:bodyPr/>
          <a:lstStyle/>
          <a:p>
            <a:r>
              <a:rPr lang="en-US" sz="4000" dirty="0"/>
              <a:t>The Data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54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>
            <a:normAutofit/>
          </a:bodyPr>
          <a:lstStyle/>
          <a:p>
            <a:r>
              <a:rPr lang="en-US" dirty="0"/>
              <a:t>Overall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EB773-01D2-4030-80CC-4C8BACC98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67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9E533C-C936-B265-96D1-F5739A1E9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742" y="154599"/>
            <a:ext cx="5486400" cy="5724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FFA468-55D8-86EC-20BA-6B6B62E3A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497" y="3429000"/>
            <a:ext cx="3465782" cy="23250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DB8925-9092-ADAF-DBF7-BF7C31ADF7D8}"/>
              </a:ext>
            </a:extLst>
          </p:cNvPr>
          <p:cNvSpPr txBox="1"/>
          <p:nvPr/>
        </p:nvSpPr>
        <p:spPr>
          <a:xfrm>
            <a:off x="1135816" y="1533891"/>
            <a:ext cx="39276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TEAM INJURIES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9029" y="286397"/>
            <a:ext cx="10515600" cy="1325563"/>
          </a:xfrm>
        </p:spPr>
        <p:txBody>
          <a:bodyPr/>
          <a:lstStyle/>
          <a:p>
            <a:r>
              <a:rPr lang="en-US" dirty="0"/>
              <a:t>Number of Concussions and Head Injuries</a:t>
            </a:r>
          </a:p>
        </p:txBody>
      </p:sp>
      <p:pic>
        <p:nvPicPr>
          <p:cNvPr id="5" name="Chart Placeholder 4">
            <a:extLst>
              <a:ext uri="{FF2B5EF4-FFF2-40B4-BE49-F238E27FC236}">
                <a16:creationId xmlns:a16="http://schemas.microsoft.com/office/drawing/2014/main" id="{50EC1239-66B3-0A6F-84A6-7E91AD464C01}"/>
              </a:ext>
            </a:extLst>
          </p:cNvPr>
          <p:cNvPicPr>
            <a:picLocks noGrp="1" noChangeAspect="1"/>
          </p:cNvPicPr>
          <p:nvPr>
            <p:ph type="chart"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838200" y="1137382"/>
            <a:ext cx="6370638" cy="4752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33C002-7D29-E8F7-5046-8C7D078A75AD}"/>
              </a:ext>
            </a:extLst>
          </p:cNvPr>
          <p:cNvSpPr txBox="1"/>
          <p:nvPr/>
        </p:nvSpPr>
        <p:spPr>
          <a:xfrm>
            <a:off x="8092440" y="1137382"/>
            <a:ext cx="2575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Statistical Test: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sz="900" dirty="0"/>
              <a:t>o</a:t>
            </a:r>
            <a:r>
              <a:rPr lang="en-US" dirty="0"/>
              <a:t>: If head injuries impact a player’s ability to participate as much as concussions, then there will not be a difference in mean number of games missed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Independent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err="1"/>
              <a:t>pvalue</a:t>
            </a:r>
            <a:r>
              <a:rPr lang="en-US" altLang="en-US" dirty="0"/>
              <a:t>=0.35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statistically significant difference of mean games missed for head injuries versus concussions</a:t>
            </a:r>
          </a:p>
        </p:txBody>
      </p: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Picture 363">
            <a:extLst>
              <a:ext uri="{FF2B5EF4-FFF2-40B4-BE49-F238E27FC236}">
                <a16:creationId xmlns:a16="http://schemas.microsoft.com/office/drawing/2014/main" id="{57C96478-DD4F-4EDB-38E1-61A5C8A42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" y="718808"/>
            <a:ext cx="11140440" cy="5840483"/>
          </a:xfrm>
          <a:prstGeom prst="rect">
            <a:avLst/>
          </a:prstGeom>
        </p:spPr>
      </p:pic>
      <p:sp>
        <p:nvSpPr>
          <p:cNvPr id="366" name="Title 2">
            <a:extLst>
              <a:ext uri="{FF2B5EF4-FFF2-40B4-BE49-F238E27FC236}">
                <a16:creationId xmlns:a16="http://schemas.microsoft.com/office/drawing/2014/main" id="{4085787E-4532-8726-D4AC-9F2932E5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193040"/>
            <a:ext cx="10515600" cy="705168"/>
          </a:xfrm>
        </p:spPr>
        <p:txBody>
          <a:bodyPr/>
          <a:lstStyle/>
          <a:p>
            <a:r>
              <a:rPr lang="en-US" dirty="0"/>
              <a:t>NFL Map by Number of Injuries</a:t>
            </a:r>
          </a:p>
        </p:txBody>
      </p:sp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Time After Injury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D789B1B-8558-BF8E-A615-095A0B24E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31505"/>
            <a:ext cx="5362575" cy="431482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25E8700-4B0A-30DB-EAAD-B22C5D81A138}"/>
              </a:ext>
            </a:extLst>
          </p:cNvPr>
          <p:cNvSpPr txBox="1"/>
          <p:nvPr/>
        </p:nvSpPr>
        <p:spPr>
          <a:xfrm>
            <a:off x="1444671" y="3346939"/>
            <a:ext cx="2357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stats.ttest_ind</a:t>
            </a:r>
            <a:r>
              <a:rPr lang="en-US" dirty="0"/>
              <a:t>(</a:t>
            </a:r>
            <a:r>
              <a:rPr lang="en-US" dirty="0" err="1"/>
              <a:t>play_compare</a:t>
            </a:r>
            <a:r>
              <a:rPr lang="en-US" dirty="0"/>
              <a:t>['0_x'], </a:t>
            </a:r>
            <a:r>
              <a:rPr lang="en-US" dirty="0" err="1"/>
              <a:t>play_compare</a:t>
            </a:r>
            <a:r>
              <a:rPr lang="en-US" dirty="0"/>
              <a:t>['0_y'], </a:t>
            </a:r>
            <a:r>
              <a:rPr lang="en-US" dirty="0" err="1"/>
              <a:t>equal_var</a:t>
            </a:r>
            <a:r>
              <a:rPr lang="en-US" dirty="0"/>
              <a:t>=False)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4" name="Rectangle 1">
            <a:extLst>
              <a:ext uri="{FF2B5EF4-FFF2-40B4-BE49-F238E27FC236}">
                <a16:creationId xmlns:a16="http://schemas.microsoft.com/office/drawing/2014/main" id="{83C8A2D9-B733-38BD-556B-4AEC418BE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40" y="5101265"/>
            <a:ext cx="5620706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Ttest_indResult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(statistic=-2.340507171046189,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=0.01958606850646929)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285</TotalTime>
  <Words>749</Words>
  <Application>Microsoft Office PowerPoint</Application>
  <PresentationFormat>Widescreen</PresentationFormat>
  <Paragraphs>112</Paragraphs>
  <Slides>22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Courier New</vt:lpstr>
      <vt:lpstr>Gill Sans MT</vt:lpstr>
      <vt:lpstr>Helvetica Neue</vt:lpstr>
      <vt:lpstr>Gallery</vt:lpstr>
      <vt:lpstr>NFL Concussion study</vt:lpstr>
      <vt:lpstr>Why care about head injuries, specifically concussions?</vt:lpstr>
      <vt:lpstr>PowerPoint Presentation</vt:lpstr>
      <vt:lpstr>The Data </vt:lpstr>
      <vt:lpstr>Overall Results</vt:lpstr>
      <vt:lpstr>PowerPoint Presentation</vt:lpstr>
      <vt:lpstr>Number of Concussions and Head Injuries</vt:lpstr>
      <vt:lpstr>NFL Map by Number of Injuries</vt:lpstr>
      <vt:lpstr>Play Time After Injury</vt:lpstr>
      <vt:lpstr>The Break Down</vt:lpstr>
      <vt:lpstr>Breakdown on injuries by team (Offense and Defense) </vt:lpstr>
      <vt:lpstr>Injury Percentage of Offense and Defense </vt:lpstr>
      <vt:lpstr>stats.ttest_ind(defense_df["Games Missed"], offense_df["Games Missed"], equal_var=False)</vt:lpstr>
      <vt:lpstr>Injury trend from 2012 to 2014 (Offense and Defense) </vt:lpstr>
      <vt:lpstr>stats.ttest_ind(injury_per_year_df["Offensive Injuries"], injury_per_year_df["Defensive Injuries"], equal_var=False)</vt:lpstr>
      <vt:lpstr>Daniel’s info here</vt:lpstr>
      <vt:lpstr>conclusion</vt:lpstr>
      <vt:lpstr>references</vt:lpstr>
      <vt:lpstr>QUESTIONS</vt:lpstr>
      <vt:lpstr>appendix</vt:lpstr>
      <vt:lpstr>Head Injury/Concussion from 2012 to 2014 by position </vt:lpstr>
      <vt:lpstr>Break down of injuries per team and per year (2012 to 2014)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 Concussion study</dc:title>
  <dc:creator>Joel Pangilinan</dc:creator>
  <cp:lastModifiedBy>Joel Pangilinan</cp:lastModifiedBy>
  <cp:revision>8</cp:revision>
  <dcterms:created xsi:type="dcterms:W3CDTF">2023-01-30T01:57:29Z</dcterms:created>
  <dcterms:modified xsi:type="dcterms:W3CDTF">2023-01-31T18:37:02Z</dcterms:modified>
</cp:coreProperties>
</file>