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72" r:id="rId4"/>
    <p:sldId id="278" r:id="rId5"/>
    <p:sldId id="273" r:id="rId6"/>
    <p:sldId id="268" r:id="rId7"/>
    <p:sldId id="274" r:id="rId8"/>
    <p:sldId id="275" r:id="rId9"/>
    <p:sldId id="279" r:id="rId10"/>
    <p:sldId id="258" r:id="rId11"/>
    <p:sldId id="259" r:id="rId12"/>
    <p:sldId id="265" r:id="rId13"/>
    <p:sldId id="260" r:id="rId14"/>
    <p:sldId id="276" r:id="rId15"/>
    <p:sldId id="261" r:id="rId16"/>
    <p:sldId id="277" r:id="rId17"/>
    <p:sldId id="262" r:id="rId18"/>
    <p:sldId id="263" r:id="rId19"/>
    <p:sldId id="25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84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956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13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425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bs.org/wgbh/frontline/investigation/the-nfls-concussion-crisis/" TargetMode="External"/><Relationship Id="rId2" Type="http://schemas.openxmlformats.org/officeDocument/2006/relationships/hyperlink" Target="https://data.world/alice-c/nf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dc.gov/traumaticbraininjury/concussion/index.html" TargetMode="External"/><Relationship Id="rId4" Type="http://schemas.openxmlformats.org/officeDocument/2006/relationships/hyperlink" Target="https://www.nfl.com/playerhealthandsafety/resources/fact-sheets/nfl-head-neck-and-spine-committee-s-concussion-diagnosis-and-management-protoco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9925-F013-29E9-B7B7-E1A1D252D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 Concussion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BEEBD-13F4-8434-6342-FF6437443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90719"/>
          </a:xfrm>
        </p:spPr>
        <p:txBody>
          <a:bodyPr>
            <a:normAutofit/>
          </a:bodyPr>
          <a:lstStyle/>
          <a:p>
            <a:r>
              <a:rPr lang="en-US" dirty="0"/>
              <a:t>Team group 2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Kelsey </a:t>
            </a:r>
            <a:r>
              <a:rPr lang="en-US" dirty="0" err="1"/>
              <a:t>brantner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Daniel Carrasco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Joel </a:t>
            </a:r>
            <a:r>
              <a:rPr lang="en-US" dirty="0" err="1"/>
              <a:t>pangilinan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319C8-0AF7-6B7D-6AAB-BBA6AC10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034" y="4716748"/>
            <a:ext cx="1051006" cy="10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83A8-6962-D3CD-533A-1B3C65B2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Breakdown on injuries by team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7164F-ECD6-1445-162C-9BA47C267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8540"/>
            <a:ext cx="4870090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A73B4-2646-0098-BE0B-5E1EE6E51653}"/>
              </a:ext>
            </a:extLst>
          </p:cNvPr>
          <p:cNvSpPr txBox="1"/>
          <p:nvPr/>
        </p:nvSpPr>
        <p:spPr>
          <a:xfrm>
            <a:off x="6875584" y="2118946"/>
            <a:ext cx="4870090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positions that is prone to concussion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Cornerback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Safety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the nature of the game, these positions are likely to have contact</a:t>
            </a:r>
          </a:p>
        </p:txBody>
      </p:sp>
    </p:spTree>
    <p:extLst>
      <p:ext uri="{BB962C8B-B14F-4D97-AF65-F5344CB8AC3E}">
        <p14:creationId xmlns:p14="http://schemas.microsoft.com/office/powerpoint/2010/main" val="305464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A5F8-4C72-FCAB-AC32-A1366BD2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Percentage of Offense and Defense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19E9B-B1A5-8914-0236-09BE0DF40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68879"/>
            <a:ext cx="3558751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3BCBE-CBD1-74AA-D96F-07709ED7E232}"/>
              </a:ext>
            </a:extLst>
          </p:cNvPr>
          <p:cNvSpPr txBox="1"/>
          <p:nvPr/>
        </p:nvSpPr>
        <p:spPr>
          <a:xfrm>
            <a:off x="6022731" y="2567354"/>
            <a:ext cx="4592091" cy="12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Offensive players are slightly prone to injury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receivers have their eye on the ball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backs are tackled, being hit</a:t>
            </a:r>
          </a:p>
        </p:txBody>
      </p:sp>
    </p:spTree>
    <p:extLst>
      <p:ext uri="{BB962C8B-B14F-4D97-AF65-F5344CB8AC3E}">
        <p14:creationId xmlns:p14="http://schemas.microsoft.com/office/powerpoint/2010/main" val="335649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defense_df</a:t>
            </a:r>
            <a:r>
              <a:rPr lang="en-US" dirty="0"/>
              <a:t>["Games Missed"], </a:t>
            </a:r>
            <a:r>
              <a:rPr lang="en-US" dirty="0" err="1"/>
              <a:t>offense_df</a:t>
            </a:r>
            <a:r>
              <a:rPr lang="en-US" dirty="0"/>
              <a:t>["Games Missed"],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5925" y="9956403"/>
            <a:ext cx="6696074" cy="365125"/>
          </a:xfrm>
        </p:spPr>
        <p:txBody>
          <a:bodyPr/>
          <a:lstStyle/>
          <a:p>
            <a:r>
              <a:rPr lang="en-US" dirty="0"/>
              <a:t>Richard Branson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3D97E62-C1D6-7069-EB00-E189AD0A1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276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Ttest_indResult(statistic=-1.7650938173235642, pvalue=0.07849418146862482)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7928-9684-B16D-7B3C-133E0C0E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trend from 2012 to 2014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4A3AC4-71F3-A2B9-6CFF-240DE1723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56802"/>
            <a:ext cx="4329106" cy="34496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B2F8E-53DD-ACD3-5963-1213C486E48A}"/>
              </a:ext>
            </a:extLst>
          </p:cNvPr>
          <p:cNvSpPr txBox="1"/>
          <p:nvPr/>
        </p:nvSpPr>
        <p:spPr>
          <a:xfrm>
            <a:off x="6576646" y="2549769"/>
            <a:ext cx="44782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player safety are given emphasis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Game Day Concussion Diagnosis and Management Protocol in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48E4-9922-B8F0-B1EB-9C96134A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injury_per_year_df</a:t>
            </a:r>
            <a:r>
              <a:rPr lang="en-US" dirty="0"/>
              <a:t>["Offensive Injuries"], </a:t>
            </a:r>
            <a:r>
              <a:rPr lang="en-US" dirty="0" err="1"/>
              <a:t>injury_per_year_df</a:t>
            </a:r>
            <a:r>
              <a:rPr lang="en-US" dirty="0"/>
              <a:t>["Defensive Injuries"],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CC48-D5D5-E1C9-9458-946E09CC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CCAB-B1F9-EA44-7D6E-F3D47200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8FF9-1BD6-25F1-5DD6-38A2282D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F62DF43-D604-99F3-2CE8-B823D49D8F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Ttest_indResult(statistic=0.3639356095616046, pvalue=0.7393726990881611)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 [55]: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7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897B-53E9-80A3-0CC8-3A299E1E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Break down of injuries per team and per year (2012 to 2014)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C4A5E9-54E9-5E79-3B27-C79F6F529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4764583" cy="34496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2B027-20F8-240D-2040-1110C387D64F}"/>
              </a:ext>
            </a:extLst>
          </p:cNvPr>
          <p:cNvSpPr txBox="1"/>
          <p:nvPr/>
        </p:nvSpPr>
        <p:spPr>
          <a:xfrm>
            <a:off x="6840415" y="2611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915077-40AF-5B40-8200-5454773A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146" y="1935859"/>
            <a:ext cx="3010834" cy="388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7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20994"/>
            <a:ext cx="2882475" cy="823912"/>
          </a:xfrm>
        </p:spPr>
        <p:txBody>
          <a:bodyPr/>
          <a:lstStyle/>
          <a:p>
            <a:r>
              <a:rPr lang="en-US" dirty="0"/>
              <a:t>Further Research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723608"/>
            <a:ext cx="6061936" cy="19978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size of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Original dataset is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number of players with head injuries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if there was a NFL change in 2014 that decreased head injuries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40569" y="405448"/>
            <a:ext cx="2896671" cy="823912"/>
          </a:xfrm>
        </p:spPr>
        <p:txBody>
          <a:bodyPr/>
          <a:lstStyle/>
          <a:p>
            <a:r>
              <a:rPr lang="en-US" dirty="0"/>
              <a:t>Question Answers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51040" y="1616895"/>
            <a:ext cx="5872480" cy="302672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 were players out? (Determined by examining number of games missed)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injury affect the player’s playtime?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Statistically significantly deceases playtime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position gets the most concussions on both offense and defense?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Offense: Wide Receiver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Defense: Cornerback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team fare (win or lose?) when they had a player with a head injury?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is most prone to concussions?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Jacksonville Jaguars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inflicted the most concussions?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A5161F-091B-DA74-79CE-C5D71532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943" y="-1"/>
            <a:ext cx="6269943" cy="442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5588-5D44-1DA3-E506-5623A17B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8DA80-11C0-5C4D-5391-2DA1E1D947AD}"/>
              </a:ext>
            </a:extLst>
          </p:cNvPr>
          <p:cNvSpPr txBox="1"/>
          <p:nvPr/>
        </p:nvSpPr>
        <p:spPr>
          <a:xfrm>
            <a:off x="1451579" y="2004645"/>
            <a:ext cx="9603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</a:t>
            </a:r>
          </a:p>
          <a:p>
            <a:r>
              <a:rPr lang="en-US" dirty="0">
                <a:hlinkClick r:id="rId2"/>
              </a:rPr>
              <a:t>https://data.world/alice-c/nfl</a:t>
            </a:r>
            <a:endParaRPr lang="en-US" dirty="0"/>
          </a:p>
          <a:p>
            <a:endParaRPr lang="en-US" dirty="0"/>
          </a:p>
          <a:p>
            <a:r>
              <a:rPr lang="en-US" dirty="0"/>
              <a:t>News articles:</a:t>
            </a:r>
          </a:p>
          <a:p>
            <a:r>
              <a:rPr lang="en-US" dirty="0">
                <a:hlinkClick r:id="rId3"/>
              </a:rPr>
              <a:t>https://www.pbs.org/wgbh/frontline/investigation/the-nfls-concussion-crisis/</a:t>
            </a:r>
            <a:endParaRPr lang="en-US" dirty="0"/>
          </a:p>
          <a:p>
            <a:endParaRPr lang="en-US" dirty="0"/>
          </a:p>
          <a:p>
            <a:r>
              <a:rPr lang="en-US" dirty="0"/>
              <a:t>NFL protocol on concussions:</a:t>
            </a:r>
          </a:p>
          <a:p>
            <a:r>
              <a:rPr lang="en-US" dirty="0">
                <a:hlinkClick r:id="rId4"/>
              </a:rPr>
              <a:t>https://www.nfl.com/playerhealthandsafety/resources/fact-sheets/nfl-head-neck-and-spine-committee-s-concussion-diagnosis-and-management-protocol</a:t>
            </a:r>
            <a:endParaRPr lang="en-US" dirty="0"/>
          </a:p>
          <a:p>
            <a:endParaRPr lang="en-US" dirty="0"/>
          </a:p>
          <a:p>
            <a:r>
              <a:rPr lang="en-US" dirty="0"/>
              <a:t>CDC:</a:t>
            </a:r>
          </a:p>
          <a:p>
            <a:r>
              <a:rPr lang="en-US" dirty="0">
                <a:hlinkClick r:id="rId5"/>
              </a:rPr>
              <a:t>https://www.cdc.gov/traumaticbraininjury/concussion/index.html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77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B88E-005A-7B9D-00A1-7C24B128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33" y="822104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91246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72FD-8D9D-1A28-236C-B121F25B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Head Injury/Concussion from 2012 to 2014 by position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E006DA-4205-9185-268F-7CF37310BBCC}"/>
              </a:ext>
            </a:extLst>
          </p:cNvPr>
          <p:cNvSpPr txBox="1"/>
          <p:nvPr/>
        </p:nvSpPr>
        <p:spPr>
          <a:xfrm>
            <a:off x="8079544" y="1394718"/>
            <a:ext cx="3771901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Football is a contact sport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C373DCA-BD2E-95D1-4288-3E41D7A6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87" y="1967967"/>
            <a:ext cx="4331721" cy="4085514"/>
          </a:xfrm>
          <a:prstGeom prst="rect">
            <a:avLst/>
          </a:prstGeo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86C231C7-E601-543D-E04F-8EE5E0A02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56487" y="1952727"/>
            <a:ext cx="4498367" cy="4226708"/>
          </a:xfrm>
        </p:spPr>
      </p:pic>
    </p:spTree>
    <p:extLst>
      <p:ext uri="{BB962C8B-B14F-4D97-AF65-F5344CB8AC3E}">
        <p14:creationId xmlns:p14="http://schemas.microsoft.com/office/powerpoint/2010/main" val="219249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Why care about head injuries, specifically concussions?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429000"/>
            <a:ext cx="5111750" cy="23926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According to the CDC: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TBIs(Traumatic Brain Injuries) are concussions or mild TBIs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mild TBIs can cause harm to the brain through the damage of brain cells and can change brain chemistry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changes can impact sleep, thinking, actions, learning, and feelings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https://www.cdc.gov/traumaticbraininjury/concussion/index.html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AFF3-EBB6-2DD6-D5EC-7EE38369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5720" y="2549843"/>
            <a:ext cx="5111750" cy="1204912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ACFC2-8753-8B88-EA32-F2D347790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8440" y="4239253"/>
            <a:ext cx="4013200" cy="152558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Spans NFL seasons 2012-2014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325 concussions and head injuries were recorded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NFL teams were included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42A7-39DF-2323-14DF-2F40798D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F1697-A5BD-8729-FC03-3FA7A471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706F0F-F5D7-ACBA-0C52-D29E81463E26}"/>
              </a:ext>
            </a:extLst>
          </p:cNvPr>
          <p:cNvSpPr txBox="1">
            <a:spLocks/>
          </p:cNvSpPr>
          <p:nvPr/>
        </p:nvSpPr>
        <p:spPr>
          <a:xfrm>
            <a:off x="2726690" y="97639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Questions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CBE887-0CBC-244C-906A-D1CFE4126EB4}"/>
              </a:ext>
            </a:extLst>
          </p:cNvPr>
          <p:cNvSpPr txBox="1">
            <a:spLocks/>
          </p:cNvSpPr>
          <p:nvPr/>
        </p:nvSpPr>
        <p:spPr>
          <a:xfrm>
            <a:off x="1291079" y="1547019"/>
            <a:ext cx="5111750" cy="2367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 were players out? (Determined by examining number of games missed)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injury affect the player’s playtime?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position gets the most concussions on both offense and defense?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team fare (win or lose?) when they had a player with a head injury?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is most prone to concussions?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inflicted the most concussions? </a:t>
            </a:r>
          </a:p>
        </p:txBody>
      </p:sp>
    </p:spTree>
    <p:extLst>
      <p:ext uri="{BB962C8B-B14F-4D97-AF65-F5344CB8AC3E}">
        <p14:creationId xmlns:p14="http://schemas.microsoft.com/office/powerpoint/2010/main" val="269921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Overall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6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E533C-C936-B265-96D1-F5739A1E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" y="566737"/>
            <a:ext cx="5486400" cy="572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FA468-55D8-86EC-20BA-6B6B62E3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75" y="1103991"/>
            <a:ext cx="3465782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Number of Concussions and Head Injuries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hart Placeholder 4">
            <a:extLst>
              <a:ext uri="{FF2B5EF4-FFF2-40B4-BE49-F238E27FC236}">
                <a16:creationId xmlns:a16="http://schemas.microsoft.com/office/drawing/2014/main" id="{50EC1239-66B3-0A6F-84A6-7E91AD464C01}"/>
              </a:ext>
            </a:extLst>
          </p:cNvPr>
          <p:cNvPicPr>
            <a:picLocks noGrp="1" noChangeAspect="1"/>
          </p:cNvPicPr>
          <p:nvPr>
            <p:ph type="chart" sz="quarter" idx="13"/>
          </p:nvPr>
        </p:nvPicPr>
        <p:blipFill>
          <a:blip r:embed="rId2"/>
          <a:stretch>
            <a:fillRect/>
          </a:stretch>
        </p:blipFill>
        <p:spPr>
          <a:xfrm>
            <a:off x="1371601" y="1337233"/>
            <a:ext cx="6370688" cy="4752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33C002-7D29-E8F7-5046-8C7D078A75AD}"/>
              </a:ext>
            </a:extLst>
          </p:cNvPr>
          <p:cNvSpPr txBox="1"/>
          <p:nvPr/>
        </p:nvSpPr>
        <p:spPr>
          <a:xfrm>
            <a:off x="8778240" y="1564640"/>
            <a:ext cx="2575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o</a:t>
            </a:r>
            <a:r>
              <a:rPr lang="en-US" dirty="0"/>
              <a:t>: If head injuries impact a player’s ability to participate as much as concussions, then there will not be a difference in mean number of games 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/>
              <a:t>pvalue</a:t>
            </a:r>
            <a:r>
              <a:rPr lang="en-US" altLang="en-US" dirty="0"/>
              <a:t>=0.35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statistically significant difference of mean games missed for head injuries versus concussions</a:t>
            </a: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Picture 363">
            <a:extLst>
              <a:ext uri="{FF2B5EF4-FFF2-40B4-BE49-F238E27FC236}">
                <a16:creationId xmlns:a16="http://schemas.microsoft.com/office/drawing/2014/main" id="{57C96478-DD4F-4EDB-38E1-61A5C8A42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718808"/>
            <a:ext cx="11140440" cy="5840483"/>
          </a:xfrm>
          <a:prstGeom prst="rect">
            <a:avLst/>
          </a:prstGeom>
        </p:spPr>
      </p:pic>
      <p:sp>
        <p:nvSpPr>
          <p:cNvPr id="366" name="Title 2">
            <a:extLst>
              <a:ext uri="{FF2B5EF4-FFF2-40B4-BE49-F238E27FC236}">
                <a16:creationId xmlns:a16="http://schemas.microsoft.com/office/drawing/2014/main" id="{4085787E-4532-8726-D4AC-9F2932E5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93040"/>
            <a:ext cx="10515600" cy="705168"/>
          </a:xfrm>
        </p:spPr>
        <p:txBody>
          <a:bodyPr/>
          <a:lstStyle/>
          <a:p>
            <a:r>
              <a:rPr lang="en-US" dirty="0"/>
              <a:t>NFL Map by Number of Injuries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Play Time After Injury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D789B1B-8558-BF8E-A615-095A0B24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554958"/>
            <a:ext cx="5362575" cy="43148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25E8700-4B0A-30DB-EAAD-B22C5D81A138}"/>
              </a:ext>
            </a:extLst>
          </p:cNvPr>
          <p:cNvSpPr txBox="1"/>
          <p:nvPr/>
        </p:nvSpPr>
        <p:spPr>
          <a:xfrm>
            <a:off x="8300720" y="2217740"/>
            <a:ext cx="2357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play_compare</a:t>
            </a:r>
            <a:r>
              <a:rPr lang="en-US" dirty="0"/>
              <a:t>['0_x'], </a:t>
            </a:r>
            <a:r>
              <a:rPr lang="en-US" dirty="0" err="1"/>
              <a:t>play_compare</a:t>
            </a:r>
            <a:r>
              <a:rPr lang="en-US" dirty="0"/>
              <a:t>['0_y'],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83C8A2D9-B733-38BD-556B-4AEC418BE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523412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Ttest_indResult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(statistic=-2.340507171046189,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=0.01958606850646929)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The Break Down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Offense, Defense, and by Year</a:t>
            </a:r>
          </a:p>
        </p:txBody>
      </p:sp>
    </p:spTree>
    <p:extLst>
      <p:ext uri="{BB962C8B-B14F-4D97-AF65-F5344CB8AC3E}">
        <p14:creationId xmlns:p14="http://schemas.microsoft.com/office/powerpoint/2010/main" val="21662051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239</TotalTime>
  <Words>731</Words>
  <Application>Microsoft Office PowerPoint</Application>
  <PresentationFormat>Widescreen</PresentationFormat>
  <Paragraphs>113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Gill Sans MT</vt:lpstr>
      <vt:lpstr>Helvetica Neue</vt:lpstr>
      <vt:lpstr>Gallery</vt:lpstr>
      <vt:lpstr>NFL Concussion study</vt:lpstr>
      <vt:lpstr>Why care about head injuries, specifically concussions?</vt:lpstr>
      <vt:lpstr>The Data</vt:lpstr>
      <vt:lpstr>Overall Results</vt:lpstr>
      <vt:lpstr>PowerPoint Presentation</vt:lpstr>
      <vt:lpstr>Number of Concussions and Head Injuries</vt:lpstr>
      <vt:lpstr>NFL Map by Number of Injuries</vt:lpstr>
      <vt:lpstr>Play Time After Injury</vt:lpstr>
      <vt:lpstr>The Break Down</vt:lpstr>
      <vt:lpstr>Breakdown on injuries by team (Offense and Defense) </vt:lpstr>
      <vt:lpstr>Injury Percentage of Offense and Defense </vt:lpstr>
      <vt:lpstr>stats.ttest_ind(defense_df["Games Missed"], offense_df["Games Missed"], equal_var=False)</vt:lpstr>
      <vt:lpstr>Injury trend from 2012 to 2014 (Offense and Defense) </vt:lpstr>
      <vt:lpstr>stats.ttest_ind(injury_per_year_df["Offensive Injuries"], injury_per_year_df["Defensive Injuries"], equal_var=False)</vt:lpstr>
      <vt:lpstr>Break down of injuries per team and per year (2012 to 2014) </vt:lpstr>
      <vt:lpstr>PowerPoint Presentation</vt:lpstr>
      <vt:lpstr>references</vt:lpstr>
      <vt:lpstr>appendix</vt:lpstr>
      <vt:lpstr>Head Injury/Concussion from 2012 to 2014 by position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Concussion study</dc:title>
  <dc:creator>Joel Pangilinan</dc:creator>
  <cp:lastModifiedBy>Kelsey Brantner</cp:lastModifiedBy>
  <cp:revision>5</cp:revision>
  <dcterms:created xsi:type="dcterms:W3CDTF">2023-01-30T01:57:29Z</dcterms:created>
  <dcterms:modified xsi:type="dcterms:W3CDTF">2023-01-31T02:58:24Z</dcterms:modified>
</cp:coreProperties>
</file>