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80" r:id="rId4"/>
    <p:sldId id="278" r:id="rId5"/>
    <p:sldId id="274" r:id="rId6"/>
    <p:sldId id="268" r:id="rId7"/>
    <p:sldId id="284" r:id="rId8"/>
    <p:sldId id="275" r:id="rId9"/>
    <p:sldId id="285" r:id="rId10"/>
    <p:sldId id="279" r:id="rId11"/>
    <p:sldId id="258" r:id="rId12"/>
    <p:sldId id="259" r:id="rId13"/>
    <p:sldId id="265" r:id="rId14"/>
    <p:sldId id="260" r:id="rId15"/>
    <p:sldId id="276" r:id="rId16"/>
    <p:sldId id="283" r:id="rId17"/>
    <p:sldId id="273" r:id="rId18"/>
    <p:sldId id="287" r:id="rId19"/>
    <p:sldId id="288" r:id="rId20"/>
    <p:sldId id="289" r:id="rId21"/>
    <p:sldId id="26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4" autoAdjust="0"/>
    <p:restoredTop sz="94689"/>
  </p:normalViewPr>
  <p:slideViewPr>
    <p:cSldViewPr snapToGrid="0">
      <p:cViewPr varScale="1">
        <p:scale>
          <a:sx n="108" d="100"/>
          <a:sy n="108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57C2-015C-4736-866F-164FAED5DB51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F6F15-B052-43EF-A3EB-50DF3796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4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play_compare</a:t>
            </a:r>
            <a:r>
              <a:rPr lang="en-US" dirty="0"/>
              <a:t>['0_x'], </a:t>
            </a:r>
            <a:r>
              <a:rPr lang="en-US" dirty="0" err="1"/>
              <a:t>play_compare</a:t>
            </a:r>
            <a:r>
              <a:rPr lang="en-US" dirty="0"/>
              <a:t>['0_y'],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Ttest_indResult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(statistic=-2.340507171046189,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=0.01958606850646929)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F6F15-B052-43EF-A3EB-50DF3796E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defense_df</a:t>
            </a:r>
            <a:r>
              <a:rPr lang="en-US" dirty="0"/>
              <a:t>["Games Missed"], </a:t>
            </a:r>
            <a:r>
              <a:rPr lang="en-US" dirty="0" err="1"/>
              <a:t>offense_df</a:t>
            </a:r>
            <a:r>
              <a:rPr lang="en-US" dirty="0"/>
              <a:t>["Games Missed"],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F8FF5-F196-4A39-BCC5-120EBC9445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injury_per_year_df</a:t>
            </a:r>
            <a:r>
              <a:rPr lang="en-US" dirty="0"/>
              <a:t>["Offensive Injuries"], </a:t>
            </a:r>
            <a:r>
              <a:rPr lang="en-US" dirty="0" err="1"/>
              <a:t>injury_per_year_df</a:t>
            </a:r>
            <a:r>
              <a:rPr lang="en-US" dirty="0"/>
              <a:t>["Defensive Injuries"],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(statistic=0.3639356095616046,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=0.7393726990881611)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F8FF5-F196-4A39-BCC5-120EBC9445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8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56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42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wgbh/frontline/investigation/the-nfls-concussion-crisis/" TargetMode="External"/><Relationship Id="rId2" Type="http://schemas.openxmlformats.org/officeDocument/2006/relationships/hyperlink" Target="https://data.world/alice-c/nf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dc.gov/traumaticbraininjury/concussion/index.html" TargetMode="External"/><Relationship Id="rId4" Type="http://schemas.openxmlformats.org/officeDocument/2006/relationships/hyperlink" Target="https://www.nfl.com/playerhealthandsafety/resources/fact-sheets/nfl-head-neck-and-spine-committee-s-concussion-diagnosis-and-management-protoco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925-F013-29E9-B7B7-E1A1D252D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Concussion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EEBD-13F4-8434-6342-FF643744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90719"/>
          </a:xfrm>
        </p:spPr>
        <p:txBody>
          <a:bodyPr>
            <a:normAutofit/>
          </a:bodyPr>
          <a:lstStyle/>
          <a:p>
            <a:r>
              <a:rPr lang="en-US" dirty="0"/>
              <a:t>Team group 2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Kelsey </a:t>
            </a:r>
            <a:r>
              <a:rPr lang="en-US" dirty="0" err="1"/>
              <a:t>brantner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Daniel Carrasco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Joel </a:t>
            </a:r>
            <a:r>
              <a:rPr lang="en-US" dirty="0" err="1"/>
              <a:t>pangilinan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319C8-0AF7-6B7D-6AAB-BBA6AC10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183058"/>
            <a:ext cx="1051006" cy="1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The Break 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Offense, Defense, and by Year</a:t>
            </a:r>
          </a:p>
        </p:txBody>
      </p:sp>
    </p:spTree>
    <p:extLst>
      <p:ext uri="{BB962C8B-B14F-4D97-AF65-F5344CB8AC3E}">
        <p14:creationId xmlns:p14="http://schemas.microsoft.com/office/powerpoint/2010/main" val="216620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3A8-6962-D3CD-533A-1B3C65B2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Breakdown on injuries by team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7164F-ECD6-1445-162C-9BA47C2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8540"/>
            <a:ext cx="487009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73B4-2646-0098-BE0B-5E1EE6E51653}"/>
              </a:ext>
            </a:extLst>
          </p:cNvPr>
          <p:cNvSpPr txBox="1"/>
          <p:nvPr/>
        </p:nvSpPr>
        <p:spPr>
          <a:xfrm>
            <a:off x="6875584" y="2118946"/>
            <a:ext cx="48700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positions that is prone to concussion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Cornerback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the nature of the game, these positions are likely to have contact</a:t>
            </a:r>
          </a:p>
        </p:txBody>
      </p:sp>
    </p:spTree>
    <p:extLst>
      <p:ext uri="{BB962C8B-B14F-4D97-AF65-F5344CB8AC3E}">
        <p14:creationId xmlns:p14="http://schemas.microsoft.com/office/powerpoint/2010/main" val="305464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5F8-4C72-FCAB-AC32-A1366BD2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Percentage of Offense and Defense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19E9B-B1A5-8914-0236-09BE0DF4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8879"/>
            <a:ext cx="355875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BCBE-CBD1-74AA-D96F-07709ED7E232}"/>
              </a:ext>
            </a:extLst>
          </p:cNvPr>
          <p:cNvSpPr txBox="1"/>
          <p:nvPr/>
        </p:nvSpPr>
        <p:spPr>
          <a:xfrm>
            <a:off x="6022731" y="2567354"/>
            <a:ext cx="4592091" cy="12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Offensive players are slightly prone to injury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receivers have their eye on the ball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backs are tackled, being hit</a:t>
            </a:r>
          </a:p>
        </p:txBody>
      </p:sp>
    </p:spTree>
    <p:extLst>
      <p:ext uri="{BB962C8B-B14F-4D97-AF65-F5344CB8AC3E}">
        <p14:creationId xmlns:p14="http://schemas.microsoft.com/office/powerpoint/2010/main" val="335649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216" y="866096"/>
            <a:ext cx="8421688" cy="839978"/>
          </a:xfrm>
        </p:spPr>
        <p:txBody>
          <a:bodyPr>
            <a:noAutofit/>
          </a:bodyPr>
          <a:lstStyle/>
          <a:p>
            <a:r>
              <a:rPr lang="en-US" dirty="0"/>
              <a:t>Do offensive or defensive players miss more games from injuries?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2F04D-3386-54CF-5DC5-7A8A01D1CE4D}"/>
              </a:ext>
            </a:extLst>
          </p:cNvPr>
          <p:cNvSpPr txBox="1"/>
          <p:nvPr/>
        </p:nvSpPr>
        <p:spPr>
          <a:xfrm>
            <a:off x="885569" y="2067976"/>
            <a:ext cx="106781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Ho: If being an offensive or defensive player is not related to the number of games missed after injury, then there will not be a difference in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Ha: If being an offensive or defensive player is related to the number of games missed after injury,, then there will be a difference in the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t-test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DE35CC5-143D-5D4B-E309-362934CD8D22}"/>
              </a:ext>
            </a:extLst>
          </p:cNvPr>
          <p:cNvSpPr txBox="1">
            <a:spLocks/>
          </p:cNvSpPr>
          <p:nvPr/>
        </p:nvSpPr>
        <p:spPr>
          <a:xfrm>
            <a:off x="1885156" y="5114964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=0.078</a:t>
            </a:r>
            <a:b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928-9684-B16D-7B3C-133E0C0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trend from 2012 to 2014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A3AC4-71F3-A2B9-6CFF-240DE172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6802"/>
            <a:ext cx="4329106" cy="34496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2F8E-53DD-ACD3-5963-1213C486E48A}"/>
              </a:ext>
            </a:extLst>
          </p:cNvPr>
          <p:cNvSpPr txBox="1"/>
          <p:nvPr/>
        </p:nvSpPr>
        <p:spPr>
          <a:xfrm>
            <a:off x="6576646" y="2549769"/>
            <a:ext cx="44782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player safety are given emphasis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Game Day Concussion Diagnosis and Management Protocol in 2011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protocol is reviewed annually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48E4-9922-B8F0-B1EB-9C96134A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805" y="972997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Do offensive or defensive players have more injuries?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CC48-D5D5-E1C9-9458-946E09CC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CCAB-B1F9-EA44-7D6E-F3D47200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8FF9-1BD6-25F1-5DD6-38A2282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7849D-3D10-30B3-AA27-9B0DFA8B9E51}"/>
              </a:ext>
            </a:extLst>
          </p:cNvPr>
          <p:cNvSpPr txBox="1"/>
          <p:nvPr/>
        </p:nvSpPr>
        <p:spPr>
          <a:xfrm>
            <a:off x="756920" y="229856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offensive and defensive players are as susceptible to injury, then there will not be a difference in mean number injuries received over the three seasons of play between offense and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 If offensive and defensive players are not as susceptible to injury, then there will be a difference in mean number injuries received over the three seasons of play between offense and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CB4EA3C-1388-8E32-2751-FDAFE18AD909}"/>
              </a:ext>
            </a:extLst>
          </p:cNvPr>
          <p:cNvSpPr txBox="1">
            <a:spLocks/>
          </p:cNvSpPr>
          <p:nvPr/>
        </p:nvSpPr>
        <p:spPr>
          <a:xfrm>
            <a:off x="1660869" y="4237917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=0.74</a:t>
            </a:r>
            <a:b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737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Win or Lose?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 team receives or inflicts an injury?</a:t>
            </a:r>
          </a:p>
        </p:txBody>
      </p:sp>
    </p:spTree>
    <p:extLst>
      <p:ext uri="{BB962C8B-B14F-4D97-AF65-F5344CB8AC3E}">
        <p14:creationId xmlns:p14="http://schemas.microsoft.com/office/powerpoint/2010/main" val="303579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E533C-C936-B265-96D1-F5739A1E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42" y="154599"/>
            <a:ext cx="5486400" cy="572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FA468-55D8-86EC-20BA-6B6B62E3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97" y="3429000"/>
            <a:ext cx="3465782" cy="2325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B8925-9092-ADAF-DBF7-BF7C31ADF7D8}"/>
              </a:ext>
            </a:extLst>
          </p:cNvPr>
          <p:cNvSpPr txBox="1"/>
          <p:nvPr/>
        </p:nvSpPr>
        <p:spPr>
          <a:xfrm>
            <a:off x="1135816" y="1533891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TEAM INJURIES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97885-22C9-EEA2-586E-0CB81FFC5F5A}"/>
              </a:ext>
            </a:extLst>
          </p:cNvPr>
          <p:cNvSpPr txBox="1"/>
          <p:nvPr/>
        </p:nvSpPr>
        <p:spPr>
          <a:xfrm>
            <a:off x="111512" y="256478"/>
            <a:ext cx="36687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Teams fair with an injury</a:t>
            </a:r>
            <a:endParaRPr lang="en-US" sz="29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5E867-E6D9-E506-647E-92FDBDD82696}"/>
              </a:ext>
            </a:extLst>
          </p:cNvPr>
          <p:cNvSpPr txBox="1"/>
          <p:nvPr/>
        </p:nvSpPr>
        <p:spPr>
          <a:xfrm>
            <a:off x="2330448" y="392991"/>
            <a:ext cx="773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Teams with an injured player fair slightly worse than when compared to those who inflict injuries during their games</a:t>
            </a:r>
          </a:p>
        </p:txBody>
      </p:sp>
      <p:pic>
        <p:nvPicPr>
          <p:cNvPr id="4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C08BC94-18BD-CD25-437E-CDBDA696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652"/>
            <a:ext cx="9423685" cy="4018765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353B7EF-31BA-FBBE-C6DB-A9857962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685" y="3362481"/>
            <a:ext cx="2791034" cy="27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203D73-754B-742C-C4F0-AA5FE1697A49}"/>
              </a:ext>
            </a:extLst>
          </p:cNvPr>
          <p:cNvSpPr txBox="1">
            <a:spLocks/>
          </p:cNvSpPr>
          <p:nvPr/>
        </p:nvSpPr>
        <p:spPr>
          <a:xfrm>
            <a:off x="0" y="157950"/>
            <a:ext cx="2509024" cy="144782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 Injury inflicting teams fair better</a:t>
            </a:r>
          </a:p>
        </p:txBody>
      </p:sp>
      <p:pic>
        <p:nvPicPr>
          <p:cNvPr id="4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A32430A-C883-3D13-9B81-7D40FC4D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912"/>
            <a:ext cx="9070848" cy="399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F6940-7759-663B-9A27-6DCD8889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48" y="3007868"/>
            <a:ext cx="3131853" cy="31003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50C308-7B88-6D20-7FEC-09251EFAEDAC}"/>
              </a:ext>
            </a:extLst>
          </p:cNvPr>
          <p:cNvSpPr txBox="1"/>
          <p:nvPr/>
        </p:nvSpPr>
        <p:spPr>
          <a:xfrm>
            <a:off x="2388219" y="157949"/>
            <a:ext cx="792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that inflicted  player injuries onto the opposing teams fair slightly better than when compared to those they inflicted injuries on during their games</a:t>
            </a:r>
          </a:p>
        </p:txBody>
      </p:sp>
    </p:spTree>
    <p:extLst>
      <p:ext uri="{BB962C8B-B14F-4D97-AF65-F5344CB8AC3E}">
        <p14:creationId xmlns:p14="http://schemas.microsoft.com/office/powerpoint/2010/main" val="36347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A66-5C28-B8AA-2CF1-168405E1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706F0F-F5D7-ACBA-0C52-D29E81463E26}"/>
              </a:ext>
            </a:extLst>
          </p:cNvPr>
          <p:cNvSpPr txBox="1">
            <a:spLocks/>
          </p:cNvSpPr>
          <p:nvPr/>
        </p:nvSpPr>
        <p:spPr>
          <a:xfrm>
            <a:off x="2726690" y="976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CBE887-0CBC-244C-906A-D1CFE4126EB4}"/>
              </a:ext>
            </a:extLst>
          </p:cNvPr>
          <p:cNvSpPr txBox="1">
            <a:spLocks/>
          </p:cNvSpPr>
          <p:nvPr/>
        </p:nvSpPr>
        <p:spPr>
          <a:xfrm>
            <a:off x="1141466" y="2136690"/>
            <a:ext cx="8612134" cy="308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Head Injuries or concussions cause players to miss more games?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How did the injury affect the player’s playtime?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offensive or defensive players miss more games from injuries?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offensive or defensive players have more injuries?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</p:spTree>
    <p:extLst>
      <p:ext uri="{BB962C8B-B14F-4D97-AF65-F5344CB8AC3E}">
        <p14:creationId xmlns:p14="http://schemas.microsoft.com/office/powerpoint/2010/main" val="269921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2001E-54EB-1372-DFC4-AB7A2896AAEB}"/>
              </a:ext>
            </a:extLst>
          </p:cNvPr>
          <p:cNvSpPr txBox="1"/>
          <p:nvPr/>
        </p:nvSpPr>
        <p:spPr>
          <a:xfrm>
            <a:off x="312234" y="134725"/>
            <a:ext cx="365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1A8B4-2CEE-623D-4962-BCCD0DDE4BA5}"/>
              </a:ext>
            </a:extLst>
          </p:cNvPr>
          <p:cNvSpPr txBox="1"/>
          <p:nvPr/>
        </p:nvSpPr>
        <p:spPr>
          <a:xfrm>
            <a:off x="412595" y="847712"/>
            <a:ext cx="218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Further Research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EDE5E-B184-3F9B-CE50-935D757B4447}"/>
              </a:ext>
            </a:extLst>
          </p:cNvPr>
          <p:cNvSpPr txBox="1"/>
          <p:nvPr/>
        </p:nvSpPr>
        <p:spPr>
          <a:xfrm>
            <a:off x="5408341" y="675034"/>
            <a:ext cx="244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Answered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23FEA-1D94-A298-5C59-62E5C07B8495}"/>
              </a:ext>
            </a:extLst>
          </p:cNvPr>
          <p:cNvSpPr txBox="1"/>
          <p:nvPr/>
        </p:nvSpPr>
        <p:spPr>
          <a:xfrm>
            <a:off x="312234" y="1365749"/>
            <a:ext cx="42932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size of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original dataset is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limited readily available datasets were public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number of players with head injuries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if there was an NFL change in 2014 that decreased head injuries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D056-C70B-C0E1-8DEA-D26319A03890}"/>
              </a:ext>
            </a:extLst>
          </p:cNvPr>
          <p:cNvSpPr txBox="1"/>
          <p:nvPr/>
        </p:nvSpPr>
        <p:spPr>
          <a:xfrm>
            <a:off x="4605454" y="1170438"/>
            <a:ext cx="743786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were players out?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Most players that were involved in a head injury were back by the next game.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did the injury affect the player’s playtime?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Statistically significantly decreases playtime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position gets the most concussions on both offense and defense?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Offense: Wide Receiver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Defense: Cornerback 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did the team fare (win or lose?) when they had a player with a head injury?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Injured Teams fare worse, with a 45.5% win rate during games with an injury.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Injury Inflicting Teams fare better, with a 54.5% win rate during games where they inflicted an injury on the opposing team.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team is most prone to concussions?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Jacksonville Jaguars with 21 injuries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team inflicted the most concussions? </a:t>
            </a:r>
          </a:p>
          <a:p>
            <a:pPr marL="742950" lvl="1" indent="-285750"/>
            <a:r>
              <a:rPr lang="en-US" sz="1600" dirty="0"/>
              <a:t>Cleveland Bears with 19 inflicted injuries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1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5588-5D44-1DA3-E506-5623A17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DA80-11C0-5C4D-5391-2DA1E1D947AD}"/>
              </a:ext>
            </a:extLst>
          </p:cNvPr>
          <p:cNvSpPr txBox="1"/>
          <p:nvPr/>
        </p:nvSpPr>
        <p:spPr>
          <a:xfrm>
            <a:off x="1451579" y="2004645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</a:t>
            </a:r>
          </a:p>
          <a:p>
            <a:r>
              <a:rPr lang="en-US" dirty="0">
                <a:hlinkClick r:id="rId2"/>
              </a:rPr>
              <a:t>https://data.world/alice-c/nfl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News articles:</a:t>
            </a:r>
          </a:p>
          <a:p>
            <a:r>
              <a:rPr lang="en-US" dirty="0">
                <a:hlinkClick r:id="rId3"/>
              </a:rPr>
              <a:t>https://www.pbs.org/wgbh/frontline/investigation/the-nfls-concussion-crisis/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NFL protocol on concussions:</a:t>
            </a:r>
          </a:p>
          <a:p>
            <a:r>
              <a:rPr lang="en-US" dirty="0">
                <a:hlinkClick r:id="rId4"/>
              </a:rPr>
              <a:t>https://www.nfl.com/playerhealthandsafety/resources/fact-sheets/nfl-head-neck-and-spine-committee-s-concussion-diagnosis-and-management-protocol</a:t>
            </a:r>
            <a:endParaRPr lang="en-US" dirty="0"/>
          </a:p>
          <a:p>
            <a:endParaRPr lang="en-US" dirty="0"/>
          </a:p>
          <a:p>
            <a:r>
              <a:rPr lang="en-US" dirty="0"/>
              <a:t>CDC:</a:t>
            </a:r>
          </a:p>
          <a:p>
            <a:r>
              <a:rPr lang="en-US" dirty="0">
                <a:hlinkClick r:id="rId5"/>
              </a:rPr>
              <a:t>https://www.cdc.gov/traumaticbraininjury/concussion/index.html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7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DD4997-117D-2CBA-E3AF-0744528C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16" y="464887"/>
            <a:ext cx="4259023" cy="5362209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D3EE4FD5-375D-A2D0-0D7F-B335430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697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705069-9D87-0DDB-BB39-08F376249C98}"/>
              </a:ext>
            </a:extLst>
          </p:cNvPr>
          <p:cNvSpPr txBox="1">
            <a:spLocks/>
          </p:cNvSpPr>
          <p:nvPr/>
        </p:nvSpPr>
        <p:spPr>
          <a:xfrm>
            <a:off x="1454239" y="263769"/>
            <a:ext cx="5111750" cy="730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D7F9CB-E923-ED39-A4D5-E594674C3B38}"/>
              </a:ext>
            </a:extLst>
          </p:cNvPr>
          <p:cNvSpPr txBox="1">
            <a:spLocks/>
          </p:cNvSpPr>
          <p:nvPr/>
        </p:nvSpPr>
        <p:spPr>
          <a:xfrm>
            <a:off x="837250" y="3594139"/>
            <a:ext cx="4013200" cy="1525588"/>
          </a:xfrm>
          <a:prstGeom prst="rect">
            <a:avLst/>
          </a:prstGeom>
        </p:spPr>
        <p:txBody>
          <a:bodyPr vert="horz" lIns="91440" tIns="9144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Spans NFL seasons 2012-2014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325 concussions and head injuries were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NFL teams were included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2EE50-F2CC-F70B-113F-28209180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69" y="674078"/>
            <a:ext cx="6632669" cy="496472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29D38AF-61B3-396D-2465-685402E1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056" y="1103685"/>
            <a:ext cx="3273099" cy="1281767"/>
          </a:xfrm>
        </p:spPr>
        <p:txBody>
          <a:bodyPr/>
          <a:lstStyle/>
          <a:p>
            <a:r>
              <a:rPr lang="en-US" sz="4000" dirty="0"/>
              <a:t>The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5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Overall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3">
            <a:extLst>
              <a:ext uri="{FF2B5EF4-FFF2-40B4-BE49-F238E27FC236}">
                <a16:creationId xmlns:a16="http://schemas.microsoft.com/office/drawing/2014/main" id="{57C96478-DD4F-4EDB-38E1-61A5C8A4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718808"/>
            <a:ext cx="11140440" cy="5840483"/>
          </a:xfrm>
          <a:prstGeom prst="rect">
            <a:avLst/>
          </a:prstGeom>
        </p:spPr>
      </p:pic>
      <p:sp>
        <p:nvSpPr>
          <p:cNvPr id="366" name="Title 2">
            <a:extLst>
              <a:ext uri="{FF2B5EF4-FFF2-40B4-BE49-F238E27FC236}">
                <a16:creationId xmlns:a16="http://schemas.microsoft.com/office/drawing/2014/main" id="{4085787E-4532-8726-D4AC-9F2932E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93040"/>
            <a:ext cx="10515600" cy="705168"/>
          </a:xfrm>
        </p:spPr>
        <p:txBody>
          <a:bodyPr/>
          <a:lstStyle/>
          <a:p>
            <a:r>
              <a:rPr lang="en-US" dirty="0"/>
              <a:t>NFL Map by Number of Injuries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029" y="286397"/>
            <a:ext cx="10515600" cy="1325563"/>
          </a:xfrm>
        </p:spPr>
        <p:txBody>
          <a:bodyPr/>
          <a:lstStyle/>
          <a:p>
            <a:r>
              <a:rPr lang="en-US" dirty="0"/>
              <a:t>Number of Concussions and Head Injuries</a:t>
            </a:r>
          </a:p>
        </p:txBody>
      </p:sp>
      <p:pic>
        <p:nvPicPr>
          <p:cNvPr id="5" name="Chart Placeholder 4">
            <a:extLst>
              <a:ext uri="{FF2B5EF4-FFF2-40B4-BE49-F238E27FC236}">
                <a16:creationId xmlns:a16="http://schemas.microsoft.com/office/drawing/2014/main" id="{50EC1239-66B3-0A6F-84A6-7E91AD464C01}"/>
              </a:ext>
            </a:extLst>
          </p:cNvPr>
          <p:cNvPicPr>
            <a:picLocks noGrp="1" noChangeAspect="1"/>
          </p:cNvPicPr>
          <p:nvPr>
            <p:ph type="ch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137382"/>
            <a:ext cx="6370638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45877"/>
            <a:ext cx="8421688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=0.35 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 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2CC3F-A8EA-80BC-B6D1-73F6ADD58B3E}"/>
              </a:ext>
            </a:extLst>
          </p:cNvPr>
          <p:cNvSpPr txBox="1">
            <a:spLocks/>
          </p:cNvSpPr>
          <p:nvPr/>
        </p:nvSpPr>
        <p:spPr>
          <a:xfrm>
            <a:off x="1673524" y="421498"/>
            <a:ext cx="8311373" cy="1106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Head Injuries or concussions cause players to miss more games?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5F45-6563-B38D-7A09-49932BB0F0A6}"/>
              </a:ext>
            </a:extLst>
          </p:cNvPr>
          <p:cNvSpPr txBox="1"/>
          <p:nvPr/>
        </p:nvSpPr>
        <p:spPr>
          <a:xfrm>
            <a:off x="885569" y="200957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impact a player’s ability to participate as much as concussions, then there will not be a difference in mean number of games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: If head injuries do not impact a player’s ability to participate as much as concussions, then there will be a difference in mean number of games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94295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Time After Injury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D789B1B-8558-BF8E-A615-095A0B24E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1505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4587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=0.012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Statistically Significant 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2CC3F-A8EA-80BC-B6D1-73F6ADD58B3E}"/>
              </a:ext>
            </a:extLst>
          </p:cNvPr>
          <p:cNvSpPr txBox="1">
            <a:spLocks/>
          </p:cNvSpPr>
          <p:nvPr/>
        </p:nvSpPr>
        <p:spPr>
          <a:xfrm>
            <a:off x="1563210" y="421498"/>
            <a:ext cx="8421688" cy="1106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Injuries impact play time?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5F45-6563-B38D-7A09-49932BB0F0A6}"/>
              </a:ext>
            </a:extLst>
          </p:cNvPr>
          <p:cNvSpPr txBox="1"/>
          <p:nvPr/>
        </p:nvSpPr>
        <p:spPr>
          <a:xfrm>
            <a:off x="885569" y="200957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and concussions do not impact a player’s ability to participate, then there will not be a difference in mean number of downs played after injury compared to downs played before injury.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: If head injuries and concussions do impact a player’s ability to participate, then there will be a difference in mean number of downs played after injury compared to downs played before injury.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36087430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331</TotalTime>
  <Words>1084</Words>
  <Application>Microsoft Macintosh PowerPoint</Application>
  <PresentationFormat>Widescreen</PresentationFormat>
  <Paragraphs>140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Helvetica Neue</vt:lpstr>
      <vt:lpstr>Gallery</vt:lpstr>
      <vt:lpstr>NFL Concussion study</vt:lpstr>
      <vt:lpstr>The questions</vt:lpstr>
      <vt:lpstr>The Data </vt:lpstr>
      <vt:lpstr>Overall Results</vt:lpstr>
      <vt:lpstr>NFL Map by Number of Injuries</vt:lpstr>
      <vt:lpstr>Number of Concussions and Head Injuries</vt:lpstr>
      <vt:lpstr> pvalue=0.35  Not Statistically Significant </vt:lpstr>
      <vt:lpstr>Play Time After Injury</vt:lpstr>
      <vt:lpstr>pvalue=0.012 Statistically Significant </vt:lpstr>
      <vt:lpstr>The Break Down</vt:lpstr>
      <vt:lpstr>Breakdown on injuries by team (Offense and Defense) </vt:lpstr>
      <vt:lpstr>Injury Percentage of Offense and Defense </vt:lpstr>
      <vt:lpstr>Do offensive or defensive players miss more games from injuries?</vt:lpstr>
      <vt:lpstr>Injury trend from 2012 to 2014 (Offense and Defense) </vt:lpstr>
      <vt:lpstr>Do offensive or defensive players have more injuries?</vt:lpstr>
      <vt:lpstr>Win or Lose?</vt:lpstr>
      <vt:lpstr>PowerPoint Presentation</vt:lpstr>
      <vt:lpstr>PowerPoint Presentation</vt:lpstr>
      <vt:lpstr>PowerPoint Presentation</vt:lpstr>
      <vt:lpstr>PowerPoint Presentation</vt:lpstr>
      <vt:lpstr>references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Concussion study</dc:title>
  <dc:creator>Joel Pangilinan</dc:creator>
  <cp:lastModifiedBy>daniel carrasco</cp:lastModifiedBy>
  <cp:revision>14</cp:revision>
  <dcterms:created xsi:type="dcterms:W3CDTF">2023-01-30T01:57:29Z</dcterms:created>
  <dcterms:modified xsi:type="dcterms:W3CDTF">2023-01-31T23:07:23Z</dcterms:modified>
</cp:coreProperties>
</file>