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haansoftxlsx"/>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theme/themeOverride2.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handoutMasterIdLst>
    <p:handoutMasterId r:id="rId16"/>
  </p:handoutMasterIdLst>
  <p:sldIdLst>
    <p:sldId id="256" r:id="rId3"/>
    <p:sldId id="258" r:id="rId4"/>
    <p:sldId id="257" r:id="rId5"/>
    <p:sldId id="292" r:id="rId6"/>
    <p:sldId id="288" r:id="rId7"/>
    <p:sldId id="287" r:id="rId8"/>
    <p:sldId id="261" r:id="rId9"/>
    <p:sldId id="293" r:id="rId10"/>
    <p:sldId id="264" r:id="rId11"/>
    <p:sldId id="265" r:id="rId12"/>
    <p:sldId id="267" r:id="rId13"/>
    <p:sldId id="294"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A69"/>
    <a:srgbClr val="C1CBD7"/>
    <a:srgbClr val="92A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55" y="346"/>
      </p:cViewPr>
      <p:guideLst>
        <p:guide orient="horz" pos="2160"/>
        <p:guide pos="3840"/>
      </p:guideLst>
    </p:cSldViewPr>
  </p:slideViewPr>
  <p:notesTextViewPr>
    <p:cViewPr>
      <p:scale>
        <a:sx n="1" d="1"/>
        <a:sy n="1" d="1"/>
      </p:scale>
      <p:origin x="0" y="0"/>
    </p:cViewPr>
  </p:notesTextViewPr>
  <p:notesViewPr>
    <p:cSldViewPr snapToGrid="0">
      <p:cViewPr>
        <p:scale>
          <a:sx n="50" d="100"/>
          <a:sy n="50" d="100"/>
        </p:scale>
        <p:origin x="4632" y="11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5551.xlsx"/><Relationship Id="rId1" Type="http://schemas.openxmlformats.org/officeDocument/2006/relationships/themeOverride" Target="../theme/themeOverride2.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666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777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888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999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101010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111111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121212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1313139.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0.96483951277187252"/>
        </c:manualLayout>
      </c:layout>
      <c:doughnutChart>
        <c:varyColors val="1"/>
        <c:dLbls>
          <c:showLegendKey val="0"/>
          <c:showVal val="0"/>
          <c:showCatName val="0"/>
          <c:showSerName val="0"/>
          <c:showPercent val="0"/>
          <c:showBubbleSize val="0"/>
          <c:showLeaderLines val="0"/>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E7A4-4A7E-BEB2-17E5C6413CE7}"/>
              </c:ext>
            </c:extLst>
          </c:dPt>
          <c:dPt>
            <c:idx val="1"/>
            <c:bubble3D val="0"/>
            <c:spPr>
              <a:solidFill>
                <a:schemeClr val="bg1">
                  <a:lumMod val="95000"/>
                </a:schemeClr>
              </a:solidFill>
            </c:spPr>
            <c:extLst>
              <c:ext xmlns:c16="http://schemas.microsoft.com/office/drawing/2014/chart" uri="{C3380CC4-5D6E-409C-BE32-E72D297353CC}">
                <c16:uniqueId val="{00000003-E7A4-4A7E-BEB2-17E5C6413CE7}"/>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E7A4-4A7E-BEB2-17E5C6413CE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695B-49CD-9353-D07007C38429}"/>
              </c:ext>
            </c:extLst>
          </c:dPt>
          <c:dPt>
            <c:idx val="1"/>
            <c:bubble3D val="0"/>
            <c:spPr>
              <a:noFill/>
            </c:spPr>
            <c:extLst>
              <c:ext xmlns:c16="http://schemas.microsoft.com/office/drawing/2014/chart" uri="{C3380CC4-5D6E-409C-BE32-E72D297353CC}">
                <c16:uniqueId val="{00000003-695B-49CD-9353-D07007C38429}"/>
              </c:ext>
            </c:extLst>
          </c:dPt>
          <c:cat>
            <c:strRef>
              <c:f>Sheet1!$A$2:$A$3</c:f>
              <c:strCache>
                <c:ptCount val="2"/>
                <c:pt idx="0">
                  <c:v>1st Qtr</c:v>
                </c:pt>
                <c:pt idx="1">
                  <c:v>2nd Qtr</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695B-49CD-9353-D07007C38429}"/>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7D08-4BFE-AC97-97A4FF5F156E}"/>
              </c:ext>
            </c:extLst>
          </c:dPt>
          <c:dPt>
            <c:idx val="1"/>
            <c:bubble3D val="0"/>
            <c:spPr>
              <a:solidFill>
                <a:schemeClr val="bg1">
                  <a:lumMod val="95000"/>
                </a:schemeClr>
              </a:solidFill>
            </c:spPr>
            <c:extLst>
              <c:ext xmlns:c16="http://schemas.microsoft.com/office/drawing/2014/chart" uri="{C3380CC4-5D6E-409C-BE32-E72D297353CC}">
                <c16:uniqueId val="{00000003-7D08-4BFE-AC97-97A4FF5F156E}"/>
              </c:ext>
            </c:extLst>
          </c:dPt>
          <c:cat>
            <c:strRef>
              <c:f>Sheet1!$A$2:$A$3</c:f>
              <c:strCache>
                <c:ptCount val="2"/>
                <c:pt idx="0">
                  <c:v>colored</c:v>
                </c:pt>
                <c:pt idx="1">
                  <c:v>blank</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7D08-4BFE-AC97-97A4FF5F156E}"/>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253B-48A3-9A09-037503C85E06}"/>
              </c:ext>
            </c:extLst>
          </c:dPt>
          <c:dPt>
            <c:idx val="1"/>
            <c:bubble3D val="0"/>
            <c:spPr>
              <a:noFill/>
            </c:spPr>
            <c:extLst>
              <c:ext xmlns:c16="http://schemas.microsoft.com/office/drawing/2014/chart" uri="{C3380CC4-5D6E-409C-BE32-E72D297353CC}">
                <c16:uniqueId val="{00000003-253B-48A3-9A09-037503C85E06}"/>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253B-48A3-9A09-037503C85E06}"/>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EDB0-4C49-8428-738A5EAA2926}"/>
              </c:ext>
            </c:extLst>
          </c:dPt>
          <c:dPt>
            <c:idx val="1"/>
            <c:bubble3D val="0"/>
            <c:spPr>
              <a:solidFill>
                <a:schemeClr val="bg1">
                  <a:lumMod val="95000"/>
                </a:schemeClr>
              </a:solidFill>
            </c:spPr>
            <c:extLst>
              <c:ext xmlns:c16="http://schemas.microsoft.com/office/drawing/2014/chart" uri="{C3380CC4-5D6E-409C-BE32-E72D297353CC}">
                <c16:uniqueId val="{00000003-EDB0-4C49-8428-738A5EAA2926}"/>
              </c:ext>
            </c:extLst>
          </c:dPt>
          <c:cat>
            <c:strRef>
              <c:f>Sheet1!$A$2:$A$3</c:f>
              <c:strCache>
                <c:ptCount val="2"/>
                <c:pt idx="0">
                  <c:v>colored</c:v>
                </c:pt>
                <c:pt idx="1">
                  <c:v>blank</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EDB0-4C49-8428-738A5EAA2926}"/>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0EFB-4519-970B-200785F8C27A}"/>
              </c:ext>
            </c:extLst>
          </c:dPt>
          <c:dPt>
            <c:idx val="1"/>
            <c:bubble3D val="0"/>
            <c:spPr>
              <a:noFill/>
            </c:spPr>
            <c:extLst>
              <c:ext xmlns:c16="http://schemas.microsoft.com/office/drawing/2014/chart" uri="{C3380CC4-5D6E-409C-BE32-E72D297353CC}">
                <c16:uniqueId val="{00000003-0EFB-4519-970B-200785F8C27A}"/>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0EFB-4519-970B-200785F8C27A}"/>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rgbClr val="C1CBD7"/>
              </a:solidFill>
            </c:spPr>
            <c:extLst>
              <c:ext xmlns:c16="http://schemas.microsoft.com/office/drawing/2014/chart" uri="{C3380CC4-5D6E-409C-BE32-E72D297353CC}">
                <c16:uniqueId val="{00000001-64A0-4F4C-AC51-1CF7C6F09C14}"/>
              </c:ext>
            </c:extLst>
          </c:dPt>
          <c:dPt>
            <c:idx val="1"/>
            <c:bubble3D val="0"/>
            <c:spPr>
              <a:solidFill>
                <a:schemeClr val="bg1">
                  <a:lumMod val="95000"/>
                </a:schemeClr>
              </a:solidFill>
            </c:spPr>
            <c:extLst>
              <c:ext xmlns:c16="http://schemas.microsoft.com/office/drawing/2014/chart" uri="{C3380CC4-5D6E-409C-BE32-E72D297353CC}">
                <c16:uniqueId val="{00000003-64A0-4F4C-AC51-1CF7C6F09C14}"/>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64A0-4F4C-AC51-1CF7C6F09C1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4A5A69"/>
              </a:solidFill>
            </c:spPr>
            <c:extLst>
              <c:ext xmlns:c16="http://schemas.microsoft.com/office/drawing/2014/chart" uri="{C3380CC4-5D6E-409C-BE32-E72D297353CC}">
                <c16:uniqueId val="{00000001-2341-4FDD-9416-68E4E2FEB53B}"/>
              </c:ext>
            </c:extLst>
          </c:dPt>
          <c:dPt>
            <c:idx val="1"/>
            <c:bubble3D val="0"/>
            <c:spPr>
              <a:noFill/>
            </c:spPr>
            <c:extLst>
              <c:ext xmlns:c16="http://schemas.microsoft.com/office/drawing/2014/chart" uri="{C3380CC4-5D6E-409C-BE32-E72D297353CC}">
                <c16:uniqueId val="{00000003-2341-4FDD-9416-68E4E2FEB53B}"/>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2341-4FDD-9416-68E4E2FEB53B}"/>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latin typeface="+mn-lt"/>
          <a:ea typeface="+mn-ea"/>
          <a:cs typeface="+mn-ea"/>
          <a:sym typeface="+mn-lt"/>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5772EA5-C443-43F2-8D19-1FE842F4BE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3" name="日期占位符 2">
            <a:extLst>
              <a:ext uri="{FF2B5EF4-FFF2-40B4-BE49-F238E27FC236}">
                <a16:creationId xmlns:a16="http://schemas.microsoft.com/office/drawing/2014/main" id="{01EBADD0-61EF-4F7C-AD87-78A019B91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5014A-BDC5-4345-998B-2EDA94B21FF0}" type="datetimeFigureOut">
              <a:rPr lang="zh-CN" altLang="en-US" smtClean="0">
                <a:latin typeface="包图简圆体" panose="02010601030101010101" pitchFamily="2" charset="-122"/>
                <a:ea typeface="包图简圆体" panose="02010601030101010101" pitchFamily="2" charset="-122"/>
              </a:rPr>
              <a:t>2023/5/10</a:t>
            </a:fld>
            <a:endParaRPr lang="zh-CN" altLang="en-US" dirty="0">
              <a:latin typeface="包图简圆体" panose="02010601030101010101" pitchFamily="2" charset="-122"/>
              <a:ea typeface="包图简圆体" panose="02010601030101010101" pitchFamily="2" charset="-122"/>
            </a:endParaRPr>
          </a:p>
        </p:txBody>
      </p:sp>
      <p:sp>
        <p:nvSpPr>
          <p:cNvPr id="4" name="页脚占位符 3">
            <a:extLst>
              <a:ext uri="{FF2B5EF4-FFF2-40B4-BE49-F238E27FC236}">
                <a16:creationId xmlns:a16="http://schemas.microsoft.com/office/drawing/2014/main" id="{C3D979CB-6C77-4D34-A846-CE5882E28C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5" name="灯片编号占位符 4">
            <a:extLst>
              <a:ext uri="{FF2B5EF4-FFF2-40B4-BE49-F238E27FC236}">
                <a16:creationId xmlns:a16="http://schemas.microsoft.com/office/drawing/2014/main" id="{167F3BE5-D273-4D37-B42C-F97635A16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CA59D1-CE3A-45B4-B4E9-4C410C6D122D}" type="slidenum">
              <a:rPr lang="zh-CN" altLang="en-US" smtClean="0">
                <a:latin typeface="包图简圆体" panose="02010601030101010101" pitchFamily="2" charset="-122"/>
                <a:ea typeface="包图简圆体" panose="02010601030101010101" pitchFamily="2" charset="-122"/>
              </a:rPr>
              <a:t>‹#›</a:t>
            </a:fld>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1616494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svg"/><Relationship Id="rId7"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21.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1.svg"/><Relationship Id="rId7" Type="http://schemas.openxmlformats.org/officeDocument/2006/relationships/image" Target="../media/image15.sv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23.svg"/><Relationship Id="rId4"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E9B0DB71-075D-4822-A400-0EC98CC86D6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p:blipFill>
        <p:spPr>
          <a:xfrm>
            <a:off x="0" y="-2"/>
            <a:ext cx="5281020" cy="3429001"/>
          </a:xfrm>
          <a:prstGeom prst="rect">
            <a:avLst/>
          </a:prstGeom>
        </p:spPr>
      </p:pic>
      <p:pic>
        <p:nvPicPr>
          <p:cNvPr id="9" name="图形 8">
            <a:extLst>
              <a:ext uri="{FF2B5EF4-FFF2-40B4-BE49-F238E27FC236}">
                <a16:creationId xmlns:a16="http://schemas.microsoft.com/office/drawing/2014/main" id="{41771A36-1D24-45D6-A8D0-E8EE4644187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p:blipFill>
        <p:spPr>
          <a:xfrm>
            <a:off x="4542584" y="1540708"/>
            <a:ext cx="7649416" cy="5317292"/>
          </a:xfrm>
          <a:prstGeom prst="rect">
            <a:avLst/>
          </a:prstGeom>
        </p:spPr>
      </p:pic>
      <p:pic>
        <p:nvPicPr>
          <p:cNvPr id="10" name="图形 9">
            <a:extLst>
              <a:ext uri="{FF2B5EF4-FFF2-40B4-BE49-F238E27FC236}">
                <a16:creationId xmlns:a16="http://schemas.microsoft.com/office/drawing/2014/main" id="{6247E4D3-AC34-4303-8E8F-0BCA7307208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p:blipFill>
        <p:spPr>
          <a:xfrm>
            <a:off x="9012730" y="-1"/>
            <a:ext cx="3179270" cy="1540709"/>
          </a:xfrm>
          <a:prstGeom prst="rect">
            <a:avLst/>
          </a:prstGeom>
        </p:spPr>
      </p:pic>
      <p:pic>
        <p:nvPicPr>
          <p:cNvPr id="8" name="图形 7">
            <a:extLst>
              <a:ext uri="{FF2B5EF4-FFF2-40B4-BE49-F238E27FC236}">
                <a16:creationId xmlns:a16="http://schemas.microsoft.com/office/drawing/2014/main" id="{3238666D-4D6F-4367-A82C-A790B0D1767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p:blipFill>
        <p:spPr>
          <a:xfrm>
            <a:off x="0" y="4889049"/>
            <a:ext cx="1252548" cy="2613719"/>
          </a:xfrm>
          <a:prstGeom prst="rect">
            <a:avLst/>
          </a:prstGeom>
        </p:spPr>
      </p:pic>
      <p:pic>
        <p:nvPicPr>
          <p:cNvPr id="11" name="图形 10">
            <a:extLst>
              <a:ext uri="{FF2B5EF4-FFF2-40B4-BE49-F238E27FC236}">
                <a16:creationId xmlns:a16="http://schemas.microsoft.com/office/drawing/2014/main" id="{A4BE88C1-ADA3-4A05-9F5E-E140A857D6F5}"/>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p:blipFill>
        <p:spPr>
          <a:xfrm>
            <a:off x="0" y="0"/>
            <a:ext cx="12192000" cy="6858001"/>
          </a:xfrm>
          <a:prstGeom prst="rect">
            <a:avLst/>
          </a:prstGeom>
        </p:spPr>
      </p:pic>
      <p:pic>
        <p:nvPicPr>
          <p:cNvPr id="12" name="图片 11">
            <a:extLst>
              <a:ext uri="{FF2B5EF4-FFF2-40B4-BE49-F238E27FC236}">
                <a16:creationId xmlns:a16="http://schemas.microsoft.com/office/drawing/2014/main" id="{E9F51F53-C617-468E-ABF8-07AED1D21B30}"/>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a:stretch/>
        </p:blipFill>
        <p:spPr>
          <a:xfrm>
            <a:off x="121185" y="99152"/>
            <a:ext cx="1057619" cy="1040989"/>
          </a:xfrm>
          <a:prstGeom prst="rect">
            <a:avLst/>
          </a:prstGeom>
        </p:spPr>
      </p:pic>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2023/5/10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21598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2023/5/10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044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63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5FF671B4-69EF-46A8-AA4D-1DB8D520E4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a:extLst>
              <a:ext uri="{FF2B5EF4-FFF2-40B4-BE49-F238E27FC236}">
                <a16:creationId xmlns:a16="http://schemas.microsoft.com/office/drawing/2014/main" id="{661E660C-CF9C-43C4-BA5F-63FE4059E4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a:extLst>
              <a:ext uri="{FF2B5EF4-FFF2-40B4-BE49-F238E27FC236}">
                <a16:creationId xmlns:a16="http://schemas.microsoft.com/office/drawing/2014/main" id="{120FB746-6790-4BE4-91F5-B633BA8FDA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flipV="1">
            <a:off x="0" y="5597874"/>
            <a:ext cx="1981199" cy="1260126"/>
          </a:xfrm>
          <a:prstGeom prst="rect">
            <a:avLst/>
          </a:prstGeom>
        </p:spPr>
      </p:pic>
      <p:pic>
        <p:nvPicPr>
          <p:cNvPr id="10" name="图形 9">
            <a:extLst>
              <a:ext uri="{FF2B5EF4-FFF2-40B4-BE49-F238E27FC236}">
                <a16:creationId xmlns:a16="http://schemas.microsoft.com/office/drawing/2014/main" id="{52E20B1E-C314-4E88-B9AE-CD5F10BE8F7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11" name="图形 10">
            <a:extLst>
              <a:ext uri="{FF2B5EF4-FFF2-40B4-BE49-F238E27FC236}">
                <a16:creationId xmlns:a16="http://schemas.microsoft.com/office/drawing/2014/main" id="{9288FC45-837D-48BC-BDC9-3CD533C1EC3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6282E280-B99C-4EDB-9B3D-E0D560AE7E1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a:off x="10210801" y="1219"/>
            <a:ext cx="1981199" cy="1260126"/>
          </a:xfrm>
          <a:prstGeom prst="rect">
            <a:avLst/>
          </a:prstGeom>
        </p:spPr>
      </p:pic>
      <p:pic>
        <p:nvPicPr>
          <p:cNvPr id="13" name="图片 12">
            <a:extLst>
              <a:ext uri="{FF2B5EF4-FFF2-40B4-BE49-F238E27FC236}">
                <a16:creationId xmlns:a16="http://schemas.microsoft.com/office/drawing/2014/main" id="{594369CA-B4E9-4E5D-9E75-5F846E9E2CA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121185" y="99152"/>
            <a:ext cx="1057619" cy="1040989"/>
          </a:xfrm>
          <a:prstGeom prst="rect">
            <a:avLst/>
          </a:prstGeom>
        </p:spPr>
      </p:pic>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E1C8710A-6895-427A-9044-A17382BCEE4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p:blipFill>
        <p:spPr>
          <a:xfrm>
            <a:off x="0" y="-1"/>
            <a:ext cx="3268584" cy="1617786"/>
          </a:xfrm>
          <a:prstGeom prst="rect">
            <a:avLst/>
          </a:prstGeom>
        </p:spPr>
      </p:pic>
      <p:pic>
        <p:nvPicPr>
          <p:cNvPr id="7" name="图形 6">
            <a:extLst>
              <a:ext uri="{FF2B5EF4-FFF2-40B4-BE49-F238E27FC236}">
                <a16:creationId xmlns:a16="http://schemas.microsoft.com/office/drawing/2014/main" id="{56F5A750-6CF6-4662-93D5-746C3C54783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p:blipFill>
        <p:spPr>
          <a:xfrm>
            <a:off x="6565767" y="0"/>
            <a:ext cx="5626234" cy="6858000"/>
          </a:xfrm>
          <a:prstGeom prst="rect">
            <a:avLst/>
          </a:prstGeom>
        </p:spPr>
      </p:pic>
      <p:pic>
        <p:nvPicPr>
          <p:cNvPr id="10" name="图形 9">
            <a:extLst>
              <a:ext uri="{FF2B5EF4-FFF2-40B4-BE49-F238E27FC236}">
                <a16:creationId xmlns:a16="http://schemas.microsoft.com/office/drawing/2014/main" id="{63CDA7F3-A6F9-4F2B-AAB7-F659EFA1F07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p:blipFill>
        <p:spPr>
          <a:xfrm>
            <a:off x="7793442" y="-1"/>
            <a:ext cx="4398558" cy="4318316"/>
          </a:xfrm>
          <a:prstGeom prst="rect">
            <a:avLst/>
          </a:prstGeom>
        </p:spPr>
      </p:pic>
      <p:pic>
        <p:nvPicPr>
          <p:cNvPr id="9" name="图形 8">
            <a:extLst>
              <a:ext uri="{FF2B5EF4-FFF2-40B4-BE49-F238E27FC236}">
                <a16:creationId xmlns:a16="http://schemas.microsoft.com/office/drawing/2014/main" id="{B5C6DDD2-9D92-429A-8147-20B650405733}"/>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38116" t="1648" b="50000"/>
          <a:stretch/>
        </p:blipFill>
        <p:spPr>
          <a:xfrm>
            <a:off x="0" y="6260123"/>
            <a:ext cx="2419684" cy="597878"/>
          </a:xfrm>
          <a:prstGeom prst="rect">
            <a:avLst/>
          </a:prstGeom>
        </p:spPr>
      </p:pic>
      <p:pic>
        <p:nvPicPr>
          <p:cNvPr id="12" name="图片 11">
            <a:extLst>
              <a:ext uri="{FF2B5EF4-FFF2-40B4-BE49-F238E27FC236}">
                <a16:creationId xmlns:a16="http://schemas.microsoft.com/office/drawing/2014/main" id="{9425192B-FAE1-4C4F-8150-16C941ECAAD6}"/>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a:stretch/>
        </p:blipFill>
        <p:spPr>
          <a:xfrm>
            <a:off x="121185" y="99152"/>
            <a:ext cx="1057619" cy="1040989"/>
          </a:xfrm>
          <a:prstGeom prst="rect">
            <a:avLst/>
          </a:prstGeom>
        </p:spPr>
      </p:pic>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3E83A048-910D-4508-BAC9-48FD133773F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p:blipFill>
        <p:spPr>
          <a:xfrm flipH="1">
            <a:off x="9772316" y="6260123"/>
            <a:ext cx="2419684" cy="597878"/>
          </a:xfrm>
          <a:prstGeom prst="rect">
            <a:avLst/>
          </a:prstGeom>
        </p:spPr>
      </p:pic>
      <p:pic>
        <p:nvPicPr>
          <p:cNvPr id="12" name="图形 11">
            <a:extLst>
              <a:ext uri="{FF2B5EF4-FFF2-40B4-BE49-F238E27FC236}">
                <a16:creationId xmlns:a16="http://schemas.microsoft.com/office/drawing/2014/main" id="{16BF96F3-AA64-4EC2-AF2E-F399E198B2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p:blipFill>
        <p:spPr>
          <a:xfrm flipH="1">
            <a:off x="0" y="0"/>
            <a:ext cx="2264250" cy="1097280"/>
          </a:xfrm>
          <a:prstGeom prst="rect">
            <a:avLst/>
          </a:prstGeom>
        </p:spPr>
      </p:pic>
      <p:pic>
        <p:nvPicPr>
          <p:cNvPr id="8" name="图形 7">
            <a:extLst>
              <a:ext uri="{FF2B5EF4-FFF2-40B4-BE49-F238E27FC236}">
                <a16:creationId xmlns:a16="http://schemas.microsoft.com/office/drawing/2014/main" id="{DB083549-C44D-4E9B-8FDA-822856827A4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9" name="图形 8">
            <a:extLst>
              <a:ext uri="{FF2B5EF4-FFF2-40B4-BE49-F238E27FC236}">
                <a16:creationId xmlns:a16="http://schemas.microsoft.com/office/drawing/2014/main" id="{9B1678A8-AC47-4A01-9C12-0C5AE37CE8F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0" name="图形 9">
            <a:extLst>
              <a:ext uri="{FF2B5EF4-FFF2-40B4-BE49-F238E27FC236}">
                <a16:creationId xmlns:a16="http://schemas.microsoft.com/office/drawing/2014/main" id="{9FAD0AF5-84CD-4EBB-AB6E-13229D157E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a:off x="-1" y="6211146"/>
            <a:ext cx="2910841" cy="646854"/>
          </a:xfrm>
          <a:prstGeom prst="rect">
            <a:avLst/>
          </a:prstGeom>
        </p:spPr>
      </p:pic>
      <p:pic>
        <p:nvPicPr>
          <p:cNvPr id="11" name="图形 10">
            <a:extLst>
              <a:ext uri="{FF2B5EF4-FFF2-40B4-BE49-F238E27FC236}">
                <a16:creationId xmlns:a16="http://schemas.microsoft.com/office/drawing/2014/main" id="{ACD991FB-BEF0-4E36-8819-B104477B915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flipH="1" flipV="1">
            <a:off x="9281159" y="0"/>
            <a:ext cx="2910841" cy="646854"/>
          </a:xfrm>
          <a:prstGeom prst="rect">
            <a:avLst/>
          </a:prstGeom>
        </p:spPr>
      </p:pic>
      <p:pic>
        <p:nvPicPr>
          <p:cNvPr id="14" name="图片 13">
            <a:extLst>
              <a:ext uri="{FF2B5EF4-FFF2-40B4-BE49-F238E27FC236}">
                <a16:creationId xmlns:a16="http://schemas.microsoft.com/office/drawing/2014/main" id="{6325D63D-63A6-495F-A8FB-D628A6A40DE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121185" y="99152"/>
            <a:ext cx="1057619" cy="1040989"/>
          </a:xfrm>
          <a:prstGeom prst="rect">
            <a:avLst/>
          </a:prstGeom>
        </p:spPr>
      </p:pic>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7835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pPr/>
              <a:t>2023/5/10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2"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443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C005801-86F4-4334-970E-1301BE18E335}"/>
              </a:ext>
            </a:extLst>
          </p:cNvPr>
          <p:cNvSpPr txBox="1"/>
          <p:nvPr/>
        </p:nvSpPr>
        <p:spPr>
          <a:xfrm>
            <a:off x="4080066" y="4292431"/>
            <a:ext cx="4031868" cy="369332"/>
          </a:xfrm>
          <a:prstGeom prst="rect">
            <a:avLst/>
          </a:prstGeom>
          <a:noFill/>
        </p:spPr>
        <p:txBody>
          <a:bodyPr wrap="square" rtlCol="0">
            <a:spAutoFit/>
          </a:bodyPr>
          <a:lstStyle/>
          <a:p>
            <a:pPr algn="dist"/>
            <a:r>
              <a:rPr lang="zh-CN" altLang="en-US" dirty="0">
                <a:solidFill>
                  <a:srgbClr val="92A3B8"/>
                </a:solidFill>
                <a:cs typeface="+mn-ea"/>
                <a:sym typeface="+mn-lt"/>
              </a:rPr>
              <a:t>毕业论文答辩</a:t>
            </a: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450166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EF6EDBB-928B-4D0A-8D46-40DC5F7D7043}"/>
              </a:ext>
            </a:extLst>
          </p:cNvPr>
          <p:cNvCxnSpPr>
            <a:cxnSpLocks/>
          </p:cNvCxnSpPr>
          <p:nvPr/>
        </p:nvCxnSpPr>
        <p:spPr>
          <a:xfrm>
            <a:off x="8198744" y="4501666"/>
            <a:ext cx="123269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102DA6E-11BA-46E8-90F2-6D4224563A84}"/>
              </a:ext>
            </a:extLst>
          </p:cNvPr>
          <p:cNvSpPr txBox="1"/>
          <p:nvPr/>
        </p:nvSpPr>
        <p:spPr>
          <a:xfrm>
            <a:off x="2521504" y="2434589"/>
            <a:ext cx="7802136" cy="1754326"/>
          </a:xfrm>
          <a:prstGeom prst="rect">
            <a:avLst/>
          </a:prstGeom>
          <a:noFill/>
        </p:spPr>
        <p:txBody>
          <a:bodyPr wrap="none" rtlCol="0">
            <a:spAutoFit/>
          </a:bodyPr>
          <a:lstStyle/>
          <a:p>
            <a:pPr algn="ctr"/>
            <a:r>
              <a:rPr lang="zh-CN" altLang="en-US" sz="5400" b="1" dirty="0">
                <a:solidFill>
                  <a:schemeClr val="accent5">
                    <a:lumMod val="50000"/>
                  </a:schemeClr>
                </a:solidFill>
                <a:cs typeface="+mn-ea"/>
                <a:sym typeface="+mn-lt"/>
              </a:rPr>
              <a:t>基于手势识别的数字画板</a:t>
            </a:r>
            <a:endParaRPr lang="en-US" altLang="zh-CN" sz="5400" b="1" dirty="0">
              <a:solidFill>
                <a:schemeClr val="accent5">
                  <a:lumMod val="50000"/>
                </a:schemeClr>
              </a:solidFill>
              <a:cs typeface="+mn-ea"/>
              <a:sym typeface="+mn-lt"/>
            </a:endParaRPr>
          </a:p>
          <a:p>
            <a:pPr algn="ctr"/>
            <a:r>
              <a:rPr lang="zh-CN" altLang="en-US" sz="5400" b="1" dirty="0">
                <a:solidFill>
                  <a:schemeClr val="accent5">
                    <a:lumMod val="50000"/>
                  </a:schemeClr>
                </a:solidFill>
                <a:cs typeface="+mn-ea"/>
                <a:sym typeface="+mn-lt"/>
              </a:rPr>
              <a:t>设计与实现</a:t>
            </a:r>
          </a:p>
        </p:txBody>
      </p:sp>
      <p:sp>
        <p:nvSpPr>
          <p:cNvPr id="7" name="文本框 6">
            <a:extLst>
              <a:ext uri="{FF2B5EF4-FFF2-40B4-BE49-F238E27FC236}">
                <a16:creationId xmlns:a16="http://schemas.microsoft.com/office/drawing/2014/main" id="{96278A6D-71BC-4124-8701-62F3CFFD6D31}"/>
              </a:ext>
            </a:extLst>
          </p:cNvPr>
          <p:cNvSpPr txBox="1"/>
          <p:nvPr/>
        </p:nvSpPr>
        <p:spPr>
          <a:xfrm>
            <a:off x="8644622" y="5545509"/>
            <a:ext cx="3358035" cy="954107"/>
          </a:xfrm>
          <a:prstGeom prst="rect">
            <a:avLst/>
          </a:prstGeom>
          <a:noFill/>
        </p:spPr>
        <p:txBody>
          <a:bodyPr wrap="none" rtlCol="0">
            <a:spAutoFit/>
          </a:bodyPr>
          <a:lstStyle/>
          <a:p>
            <a:r>
              <a:rPr lang="zh-CN" altLang="en-US" sz="2800" b="1" spc="300" dirty="0">
                <a:solidFill>
                  <a:srgbClr val="231E1F"/>
                </a:solidFill>
                <a:latin typeface="Times New Roman" panose="02020603050405020304" pitchFamily="18" charset="0"/>
                <a:cs typeface="Times New Roman" panose="02020603050405020304" pitchFamily="18" charset="0"/>
                <a:sym typeface="+mn-lt"/>
              </a:rPr>
              <a:t>答辩人：李世豪</a:t>
            </a:r>
            <a:endParaRPr lang="en-US" altLang="zh-CN" sz="2800" b="1" spc="300" dirty="0">
              <a:solidFill>
                <a:srgbClr val="231E1F"/>
              </a:solidFill>
              <a:latin typeface="Times New Roman" panose="02020603050405020304" pitchFamily="18" charset="0"/>
              <a:cs typeface="Times New Roman" panose="02020603050405020304" pitchFamily="18" charset="0"/>
              <a:sym typeface="+mn-lt"/>
            </a:endParaRPr>
          </a:p>
          <a:p>
            <a:r>
              <a:rPr lang="zh-CN" altLang="en-US" sz="2800" b="1" spc="300" dirty="0">
                <a:solidFill>
                  <a:srgbClr val="231E1F"/>
                </a:solidFill>
                <a:latin typeface="Times New Roman" panose="02020603050405020304" pitchFamily="18" charset="0"/>
                <a:cs typeface="Times New Roman" panose="02020603050405020304" pitchFamily="18" charset="0"/>
                <a:sym typeface="+mn-lt"/>
              </a:rPr>
              <a:t>日期：</a:t>
            </a:r>
            <a:r>
              <a:rPr lang="en-US" altLang="zh-CN" sz="2800" b="1" spc="300" dirty="0">
                <a:solidFill>
                  <a:srgbClr val="231E1F"/>
                </a:solidFill>
                <a:latin typeface="Times New Roman" panose="02020603050405020304" pitchFamily="18" charset="0"/>
                <a:cs typeface="Times New Roman" panose="02020603050405020304" pitchFamily="18" charset="0"/>
                <a:sym typeface="+mn-lt"/>
              </a:rPr>
              <a:t>2023.05.11</a:t>
            </a:r>
            <a:endParaRPr lang="zh-CN" altLang="en-US" sz="2800" b="1" spc="300" dirty="0">
              <a:solidFill>
                <a:srgbClr val="231E1F"/>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71435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977745" y="602680"/>
            <a:ext cx="2236510" cy="584775"/>
          </a:xfrm>
          <a:prstGeom prst="rect">
            <a:avLst/>
          </a:prstGeom>
          <a:noFill/>
        </p:spPr>
        <p:txBody>
          <a:bodyPr wrap="none" rtlCol="0">
            <a:spAutoFit/>
          </a:bodyPr>
          <a:lstStyle/>
          <a:p>
            <a:pPr algn="ctr"/>
            <a:r>
              <a:rPr lang="zh-CN" altLang="en-US" sz="3200" b="1" dirty="0">
                <a:solidFill>
                  <a:srgbClr val="4A5A69"/>
                </a:solidFill>
                <a:cs typeface="+mn-ea"/>
                <a:sym typeface="+mn-lt"/>
              </a:rPr>
              <a:t>设计与实现</a:t>
            </a:r>
          </a:p>
        </p:txBody>
      </p:sp>
      <p:graphicFrame>
        <p:nvGraphicFramePr>
          <p:cNvPr id="4" name="Chart 7">
            <a:extLst>
              <a:ext uri="{FF2B5EF4-FFF2-40B4-BE49-F238E27FC236}">
                <a16:creationId xmlns:a16="http://schemas.microsoft.com/office/drawing/2014/main" id="{7755146E-F9CC-455E-8D15-7831BA90F778}"/>
              </a:ext>
            </a:extLst>
          </p:cNvPr>
          <p:cNvGraphicFramePr/>
          <p:nvPr>
            <p:extLst>
              <p:ext uri="{D42A27DB-BD31-4B8C-83A1-F6EECF244321}">
                <p14:modId xmlns:p14="http://schemas.microsoft.com/office/powerpoint/2010/main" val="1615241473"/>
              </p:ext>
            </p:extLst>
          </p:nvPr>
        </p:nvGraphicFramePr>
        <p:xfrm>
          <a:off x="763222" y="4257518"/>
          <a:ext cx="1660648" cy="1721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5">
            <a:extLst>
              <a:ext uri="{FF2B5EF4-FFF2-40B4-BE49-F238E27FC236}">
                <a16:creationId xmlns:a16="http://schemas.microsoft.com/office/drawing/2014/main" id="{82722159-8C7C-4959-9BDA-5F8C0373ACE3}"/>
              </a:ext>
            </a:extLst>
          </p:cNvPr>
          <p:cNvGraphicFramePr/>
          <p:nvPr>
            <p:extLst>
              <p:ext uri="{D42A27DB-BD31-4B8C-83A1-F6EECF244321}">
                <p14:modId xmlns:p14="http://schemas.microsoft.com/office/powerpoint/2010/main" val="2874829383"/>
              </p:ext>
            </p:extLst>
          </p:nvPr>
        </p:nvGraphicFramePr>
        <p:xfrm>
          <a:off x="762770" y="1878917"/>
          <a:ext cx="1660648" cy="172116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4">
            <a:extLst>
              <a:ext uri="{FF2B5EF4-FFF2-40B4-BE49-F238E27FC236}">
                <a16:creationId xmlns:a16="http://schemas.microsoft.com/office/drawing/2014/main" id="{CE5E239E-24BF-49B8-BE14-2D565358B4A5}"/>
              </a:ext>
            </a:extLst>
          </p:cNvPr>
          <p:cNvSpPr txBox="1"/>
          <p:nvPr/>
        </p:nvSpPr>
        <p:spPr>
          <a:xfrm>
            <a:off x="2671992" y="1709965"/>
            <a:ext cx="2290425" cy="461665"/>
          </a:xfrm>
          <a:prstGeom prst="rect">
            <a:avLst/>
          </a:prstGeom>
          <a:noFill/>
        </p:spPr>
        <p:txBody>
          <a:bodyPr wrap="square" rtlCol="0" anchor="ctr">
            <a:spAutoFit/>
          </a:bodyPr>
          <a:lstStyle/>
          <a:p>
            <a:r>
              <a:rPr lang="zh-CN" altLang="en-US" sz="2400" b="1" dirty="0">
                <a:solidFill>
                  <a:schemeClr val="tx1">
                    <a:lumMod val="75000"/>
                    <a:lumOff val="25000"/>
                  </a:schemeClr>
                </a:solidFill>
                <a:cs typeface="+mn-ea"/>
                <a:sym typeface="+mn-lt"/>
              </a:rPr>
              <a:t>图像预处理</a:t>
            </a:r>
            <a:endParaRPr lang="ko-KR" altLang="en-US" sz="2400" b="1" dirty="0">
              <a:solidFill>
                <a:schemeClr val="tx1">
                  <a:lumMod val="75000"/>
                  <a:lumOff val="25000"/>
                </a:schemeClr>
              </a:solidFill>
              <a:cs typeface="+mn-ea"/>
              <a:sym typeface="+mn-lt"/>
            </a:endParaRPr>
          </a:p>
        </p:txBody>
      </p:sp>
      <p:sp>
        <p:nvSpPr>
          <p:cNvPr id="11" name="TextBox 7">
            <a:extLst>
              <a:ext uri="{FF2B5EF4-FFF2-40B4-BE49-F238E27FC236}">
                <a16:creationId xmlns:a16="http://schemas.microsoft.com/office/drawing/2014/main" id="{E68EEA79-7247-4E6E-94AC-AC0FEBCCC4C3}"/>
              </a:ext>
            </a:extLst>
          </p:cNvPr>
          <p:cNvSpPr txBox="1"/>
          <p:nvPr/>
        </p:nvSpPr>
        <p:spPr>
          <a:xfrm>
            <a:off x="8164060" y="1748249"/>
            <a:ext cx="1771050" cy="461665"/>
          </a:xfrm>
          <a:prstGeom prst="rect">
            <a:avLst/>
          </a:prstGeom>
          <a:noFill/>
        </p:spPr>
        <p:txBody>
          <a:bodyPr wrap="square" rtlCol="0" anchor="ctr">
            <a:spAutoFit/>
          </a:bodyPr>
          <a:lstStyle/>
          <a:p>
            <a:r>
              <a:rPr lang="zh-CN" altLang="en-US" sz="2400" b="1" dirty="0">
                <a:solidFill>
                  <a:schemeClr val="tx1">
                    <a:lumMod val="75000"/>
                    <a:lumOff val="25000"/>
                  </a:schemeClr>
                </a:solidFill>
                <a:cs typeface="+mn-ea"/>
                <a:sym typeface="+mn-lt"/>
              </a:rPr>
              <a:t>手部识别</a:t>
            </a:r>
            <a:endParaRPr lang="ko-KR" altLang="en-US" sz="2400" b="1" dirty="0">
              <a:solidFill>
                <a:schemeClr val="tx1">
                  <a:lumMod val="75000"/>
                  <a:lumOff val="25000"/>
                </a:schemeClr>
              </a:solidFill>
              <a:cs typeface="+mn-ea"/>
              <a:sym typeface="+mn-lt"/>
            </a:endParaRPr>
          </a:p>
        </p:txBody>
      </p:sp>
      <p:graphicFrame>
        <p:nvGraphicFramePr>
          <p:cNvPr id="12" name="Chart 10">
            <a:extLst>
              <a:ext uri="{FF2B5EF4-FFF2-40B4-BE49-F238E27FC236}">
                <a16:creationId xmlns:a16="http://schemas.microsoft.com/office/drawing/2014/main" id="{D02D01D3-7C0B-4A84-B967-C699D3AA8E1D}"/>
              </a:ext>
            </a:extLst>
          </p:cNvPr>
          <p:cNvGraphicFramePr/>
          <p:nvPr>
            <p:extLst>
              <p:ext uri="{D42A27DB-BD31-4B8C-83A1-F6EECF244321}">
                <p14:modId xmlns:p14="http://schemas.microsoft.com/office/powerpoint/2010/main" val="3615705790"/>
              </p:ext>
            </p:extLst>
          </p:nvPr>
        </p:nvGraphicFramePr>
        <p:xfrm>
          <a:off x="974233" y="2080479"/>
          <a:ext cx="1243450"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0">
            <a:extLst>
              <a:ext uri="{FF2B5EF4-FFF2-40B4-BE49-F238E27FC236}">
                <a16:creationId xmlns:a16="http://schemas.microsoft.com/office/drawing/2014/main" id="{DA2DC222-0703-4BF7-B46B-D07C7F5F48A9}"/>
              </a:ext>
            </a:extLst>
          </p:cNvPr>
          <p:cNvSpPr txBox="1"/>
          <p:nvPr/>
        </p:nvSpPr>
        <p:spPr>
          <a:xfrm>
            <a:off x="8383203" y="4898332"/>
            <a:ext cx="3265170" cy="1477328"/>
          </a:xfrm>
          <a:prstGeom prst="rect">
            <a:avLst/>
          </a:prstGeom>
          <a:noFill/>
        </p:spPr>
        <p:txBody>
          <a:bodyPr wrap="square" rtlCol="0">
            <a:spAutoFit/>
          </a:bodyPr>
          <a:lstStyle/>
          <a:p>
            <a:r>
              <a:rPr lang="zh-CN" altLang="zh-CN" dirty="0">
                <a:latin typeface="Times New Roman" panose="02020603050405020304" pitchFamily="18" charset="0"/>
                <a:cs typeface="Times New Roman" panose="02020603050405020304" pitchFamily="18" charset="0"/>
              </a:rPr>
              <a:t>本文设计了一个简洁的界面，包括绘图区域和控制面板两部分。绘图区域用于显示绘图内容，控制面板用于设置画笔颜色、和橡皮擦功能。</a:t>
            </a:r>
            <a:endParaRPr lang="ko-KR" altLang="en-US" dirty="0">
              <a:latin typeface="Times New Roman" panose="02020603050405020304" pitchFamily="18" charset="0"/>
              <a:cs typeface="Times New Roman" panose="02020603050405020304" pitchFamily="18" charset="0"/>
              <a:sym typeface="+mn-lt"/>
            </a:endParaRPr>
          </a:p>
        </p:txBody>
      </p:sp>
      <p:sp>
        <p:nvSpPr>
          <p:cNvPr id="17" name="TextBox 13">
            <a:extLst>
              <a:ext uri="{FF2B5EF4-FFF2-40B4-BE49-F238E27FC236}">
                <a16:creationId xmlns:a16="http://schemas.microsoft.com/office/drawing/2014/main" id="{AF2D411E-A0CE-4C23-89D7-05443A6FFAE8}"/>
              </a:ext>
            </a:extLst>
          </p:cNvPr>
          <p:cNvSpPr txBox="1"/>
          <p:nvPr/>
        </p:nvSpPr>
        <p:spPr>
          <a:xfrm>
            <a:off x="8164060" y="2293701"/>
            <a:ext cx="3836156" cy="923330"/>
          </a:xfrm>
          <a:prstGeom prst="rect">
            <a:avLst/>
          </a:prstGeom>
          <a:noFill/>
        </p:spPr>
        <p:txBody>
          <a:bodyPr wrap="square" rtlCol="0">
            <a:spAutoFit/>
          </a:bodyPr>
          <a:lstStyle/>
          <a:p>
            <a:r>
              <a:rPr lang="zh-CN" altLang="zh-CN" dirty="0">
                <a:latin typeface="Times New Roman" panose="02020603050405020304" pitchFamily="18" charset="0"/>
                <a:cs typeface="Times New Roman" panose="02020603050405020304" pitchFamily="18" charset="0"/>
              </a:rPr>
              <a:t>利用</a:t>
            </a:r>
            <a:r>
              <a:rPr lang="en-US" altLang="zh-CN" dirty="0" err="1">
                <a:latin typeface="Times New Roman" panose="02020603050405020304" pitchFamily="18" charset="0"/>
                <a:cs typeface="Times New Roman" panose="02020603050405020304" pitchFamily="18" charset="0"/>
              </a:rPr>
              <a:t>MediaPipe</a:t>
            </a:r>
            <a:r>
              <a:rPr lang="zh-CN" altLang="zh-CN" dirty="0">
                <a:latin typeface="Times New Roman" panose="02020603050405020304" pitchFamily="18" charset="0"/>
                <a:cs typeface="Times New Roman" panose="02020603050405020304" pitchFamily="18" charset="0"/>
              </a:rPr>
              <a:t>的</a:t>
            </a:r>
            <a:r>
              <a:rPr lang="en-US" altLang="zh-CN" dirty="0" err="1">
                <a:latin typeface="Times New Roman" panose="02020603050405020304" pitchFamily="18" charset="0"/>
                <a:cs typeface="Times New Roman" panose="02020603050405020304" pitchFamily="18" charset="0"/>
              </a:rPr>
              <a:t>HandLandmark</a:t>
            </a:r>
            <a:r>
              <a:rPr lang="zh-CN" altLang="zh-CN" dirty="0">
                <a:latin typeface="Times New Roman" panose="02020603050405020304" pitchFamily="18" charset="0"/>
                <a:cs typeface="Times New Roman" panose="02020603050405020304" pitchFamily="18" charset="0"/>
              </a:rPr>
              <a:t>模块进行手部检测，得到手部关键点位置信息。</a:t>
            </a:r>
          </a:p>
        </p:txBody>
      </p:sp>
      <p:sp>
        <p:nvSpPr>
          <p:cNvPr id="20" name="TextBox 16">
            <a:extLst>
              <a:ext uri="{FF2B5EF4-FFF2-40B4-BE49-F238E27FC236}">
                <a16:creationId xmlns:a16="http://schemas.microsoft.com/office/drawing/2014/main" id="{460A4066-DB93-44A5-88E7-96E3426AB699}"/>
              </a:ext>
            </a:extLst>
          </p:cNvPr>
          <p:cNvSpPr txBox="1"/>
          <p:nvPr/>
        </p:nvSpPr>
        <p:spPr>
          <a:xfrm>
            <a:off x="2625015" y="4759833"/>
            <a:ext cx="3265170" cy="1754326"/>
          </a:xfrm>
          <a:prstGeom prst="rect">
            <a:avLst/>
          </a:prstGeom>
          <a:noFill/>
        </p:spPr>
        <p:txBody>
          <a:bodyPr wrap="square" rtlCol="0">
            <a:spAutoFit/>
          </a:bodyPr>
          <a:lstStyle/>
          <a:p>
            <a:pPr algn="just"/>
            <a:r>
              <a:rPr lang="zh-CN" altLang="zh-CN" dirty="0">
                <a:latin typeface="Times New Roman" panose="02020603050405020304" pitchFamily="18" charset="0"/>
                <a:cs typeface="Times New Roman" panose="02020603050405020304" pitchFamily="18" charset="0"/>
              </a:rPr>
              <a:t>手势控制逻辑是数字画板的核心功能之一，通过手势识别算法实现用户手势的检测和识别。本文采用了</a:t>
            </a:r>
            <a:r>
              <a:rPr lang="en-US" altLang="zh-CN" dirty="0" err="1">
                <a:latin typeface="Times New Roman" panose="02020603050405020304" pitchFamily="18" charset="0"/>
                <a:cs typeface="Times New Roman" panose="02020603050405020304" pitchFamily="18" charset="0"/>
              </a:rPr>
              <a:t>Mediapipe</a:t>
            </a:r>
            <a:r>
              <a:rPr lang="zh-CN" altLang="zh-CN" dirty="0">
                <a:latin typeface="Times New Roman" panose="02020603050405020304" pitchFamily="18" charset="0"/>
                <a:cs typeface="Times New Roman" panose="02020603050405020304" pitchFamily="18" charset="0"/>
              </a:rPr>
              <a:t>内置的手势识别算法，可以实现对不同手势的识别和跟踪。</a:t>
            </a:r>
          </a:p>
        </p:txBody>
      </p:sp>
      <p:sp>
        <p:nvSpPr>
          <p:cNvPr id="23" name="TextBox 19">
            <a:extLst>
              <a:ext uri="{FF2B5EF4-FFF2-40B4-BE49-F238E27FC236}">
                <a16:creationId xmlns:a16="http://schemas.microsoft.com/office/drawing/2014/main" id="{E7BC9828-C578-4657-846C-FC9DD46D3554}"/>
              </a:ext>
            </a:extLst>
          </p:cNvPr>
          <p:cNvSpPr txBox="1"/>
          <p:nvPr/>
        </p:nvSpPr>
        <p:spPr>
          <a:xfrm>
            <a:off x="2513156" y="2307771"/>
            <a:ext cx="3424007" cy="923330"/>
          </a:xfrm>
          <a:prstGeom prst="rect">
            <a:avLst/>
          </a:prstGeom>
          <a:noFill/>
        </p:spPr>
        <p:txBody>
          <a:bodyPr wrap="square" rtlCol="0">
            <a:spAutoFit/>
          </a:bodyPr>
          <a:lstStyle/>
          <a:p>
            <a:r>
              <a:rPr lang="zh-CN" altLang="zh-CN" dirty="0">
                <a:latin typeface="Times New Roman" panose="02020603050405020304" pitchFamily="18" charset="0"/>
                <a:cs typeface="Times New Roman" panose="02020603050405020304" pitchFamily="18" charset="0"/>
              </a:rPr>
              <a:t>对输入图像进行预处理，包括图像增强、降噪、二值化等操作。其中，降噪使用高斯滤波器</a:t>
            </a:r>
            <a:r>
              <a:rPr lang="zh-CN" altLang="en-US" dirty="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sym typeface="+mn-lt"/>
            </a:endParaRPr>
          </a:p>
        </p:txBody>
      </p:sp>
      <p:graphicFrame>
        <p:nvGraphicFramePr>
          <p:cNvPr id="25" name="Chart 5">
            <a:extLst>
              <a:ext uri="{FF2B5EF4-FFF2-40B4-BE49-F238E27FC236}">
                <a16:creationId xmlns:a16="http://schemas.microsoft.com/office/drawing/2014/main" id="{628E9A96-2604-43FF-9ECD-B36782F3E5C6}"/>
              </a:ext>
            </a:extLst>
          </p:cNvPr>
          <p:cNvGraphicFramePr/>
          <p:nvPr>
            <p:extLst>
              <p:ext uri="{D42A27DB-BD31-4B8C-83A1-F6EECF244321}">
                <p14:modId xmlns:p14="http://schemas.microsoft.com/office/powerpoint/2010/main" val="849028967"/>
              </p:ext>
            </p:extLst>
          </p:nvPr>
        </p:nvGraphicFramePr>
        <p:xfrm>
          <a:off x="763222" y="4298168"/>
          <a:ext cx="1660648" cy="17211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10">
            <a:extLst>
              <a:ext uri="{FF2B5EF4-FFF2-40B4-BE49-F238E27FC236}">
                <a16:creationId xmlns:a16="http://schemas.microsoft.com/office/drawing/2014/main" id="{44327F33-7405-4A94-93B9-FA88FB68C0BE}"/>
              </a:ext>
            </a:extLst>
          </p:cNvPr>
          <p:cNvGraphicFramePr/>
          <p:nvPr>
            <p:extLst>
              <p:ext uri="{D42A27DB-BD31-4B8C-83A1-F6EECF244321}">
                <p14:modId xmlns:p14="http://schemas.microsoft.com/office/powerpoint/2010/main" val="3273390360"/>
              </p:ext>
            </p:extLst>
          </p:nvPr>
        </p:nvGraphicFramePr>
        <p:xfrm>
          <a:off x="979246" y="4499730"/>
          <a:ext cx="1243450" cy="122413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5">
            <a:extLst>
              <a:ext uri="{FF2B5EF4-FFF2-40B4-BE49-F238E27FC236}">
                <a16:creationId xmlns:a16="http://schemas.microsoft.com/office/drawing/2014/main" id="{2841B9E4-F35B-41CC-A455-5999E2110FDC}"/>
              </a:ext>
            </a:extLst>
          </p:cNvPr>
          <p:cNvGraphicFramePr/>
          <p:nvPr>
            <p:extLst>
              <p:ext uri="{D42A27DB-BD31-4B8C-83A1-F6EECF244321}">
                <p14:modId xmlns:p14="http://schemas.microsoft.com/office/powerpoint/2010/main" val="3856776708"/>
              </p:ext>
            </p:extLst>
          </p:nvPr>
        </p:nvGraphicFramePr>
        <p:xfrm>
          <a:off x="6254837" y="1892265"/>
          <a:ext cx="1660648" cy="17211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10">
            <a:extLst>
              <a:ext uri="{FF2B5EF4-FFF2-40B4-BE49-F238E27FC236}">
                <a16:creationId xmlns:a16="http://schemas.microsoft.com/office/drawing/2014/main" id="{6C0D8967-AB98-4076-BBA6-7328178C828A}"/>
              </a:ext>
            </a:extLst>
          </p:cNvPr>
          <p:cNvGraphicFramePr/>
          <p:nvPr>
            <p:extLst>
              <p:ext uri="{D42A27DB-BD31-4B8C-83A1-F6EECF244321}">
                <p14:modId xmlns:p14="http://schemas.microsoft.com/office/powerpoint/2010/main" val="1833585200"/>
              </p:ext>
            </p:extLst>
          </p:nvPr>
        </p:nvGraphicFramePr>
        <p:xfrm>
          <a:off x="6470861" y="2093827"/>
          <a:ext cx="1243450" cy="122413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 5">
            <a:extLst>
              <a:ext uri="{FF2B5EF4-FFF2-40B4-BE49-F238E27FC236}">
                <a16:creationId xmlns:a16="http://schemas.microsoft.com/office/drawing/2014/main" id="{2D295E3B-A74C-4C67-B063-9D9E4D209F29}"/>
              </a:ext>
            </a:extLst>
          </p:cNvPr>
          <p:cNvGraphicFramePr/>
          <p:nvPr>
            <p:extLst>
              <p:ext uri="{D42A27DB-BD31-4B8C-83A1-F6EECF244321}">
                <p14:modId xmlns:p14="http://schemas.microsoft.com/office/powerpoint/2010/main" val="1519737790"/>
              </p:ext>
            </p:extLst>
          </p:nvPr>
        </p:nvGraphicFramePr>
        <p:xfrm>
          <a:off x="6470861" y="4465744"/>
          <a:ext cx="1660648" cy="17211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Chart 10">
            <a:extLst>
              <a:ext uri="{FF2B5EF4-FFF2-40B4-BE49-F238E27FC236}">
                <a16:creationId xmlns:a16="http://schemas.microsoft.com/office/drawing/2014/main" id="{F3280699-AECE-417A-BBA4-0DE28D7CBC5A}"/>
              </a:ext>
            </a:extLst>
          </p:cNvPr>
          <p:cNvGraphicFramePr/>
          <p:nvPr>
            <p:extLst>
              <p:ext uri="{D42A27DB-BD31-4B8C-83A1-F6EECF244321}">
                <p14:modId xmlns:p14="http://schemas.microsoft.com/office/powerpoint/2010/main" val="2810765747"/>
              </p:ext>
            </p:extLst>
          </p:nvPr>
        </p:nvGraphicFramePr>
        <p:xfrm>
          <a:off x="6686885" y="4667306"/>
          <a:ext cx="1243450" cy="1224136"/>
        </p:xfrm>
        <a:graphic>
          <a:graphicData uri="http://schemas.openxmlformats.org/drawingml/2006/chart">
            <c:chart xmlns:c="http://schemas.openxmlformats.org/drawingml/2006/chart" xmlns:r="http://schemas.openxmlformats.org/officeDocument/2006/relationships" r:id="rId10"/>
          </a:graphicData>
        </a:graphic>
      </p:graphicFrame>
      <p:sp>
        <p:nvSpPr>
          <p:cNvPr id="31" name="TextBox 4">
            <a:extLst>
              <a:ext uri="{FF2B5EF4-FFF2-40B4-BE49-F238E27FC236}">
                <a16:creationId xmlns:a16="http://schemas.microsoft.com/office/drawing/2014/main" id="{A99793A0-1973-495F-9E55-00E37661B7C1}"/>
              </a:ext>
            </a:extLst>
          </p:cNvPr>
          <p:cNvSpPr txBox="1"/>
          <p:nvPr/>
        </p:nvSpPr>
        <p:spPr>
          <a:xfrm>
            <a:off x="8461736" y="4298168"/>
            <a:ext cx="2290425" cy="461665"/>
          </a:xfrm>
          <a:prstGeom prst="rect">
            <a:avLst/>
          </a:prstGeom>
          <a:noFill/>
        </p:spPr>
        <p:txBody>
          <a:bodyPr wrap="square" rtlCol="0" anchor="ctr">
            <a:spAutoFit/>
          </a:bodyPr>
          <a:lstStyle/>
          <a:p>
            <a:r>
              <a:rPr lang="zh-CN" altLang="en-US" sz="2400" b="1" dirty="0">
                <a:solidFill>
                  <a:schemeClr val="tx1">
                    <a:lumMod val="75000"/>
                    <a:lumOff val="25000"/>
                  </a:schemeClr>
                </a:solidFill>
                <a:cs typeface="+mn-ea"/>
                <a:sym typeface="+mn-lt"/>
              </a:rPr>
              <a:t>系统界面设计</a:t>
            </a:r>
            <a:endParaRPr lang="ko-KR" altLang="en-US" sz="2400" b="1" dirty="0">
              <a:solidFill>
                <a:schemeClr val="tx1">
                  <a:lumMod val="75000"/>
                  <a:lumOff val="25000"/>
                </a:schemeClr>
              </a:solidFill>
              <a:cs typeface="+mn-ea"/>
              <a:sym typeface="+mn-lt"/>
            </a:endParaRPr>
          </a:p>
        </p:txBody>
      </p:sp>
      <p:sp>
        <p:nvSpPr>
          <p:cNvPr id="33" name="TextBox 4">
            <a:extLst>
              <a:ext uri="{FF2B5EF4-FFF2-40B4-BE49-F238E27FC236}">
                <a16:creationId xmlns:a16="http://schemas.microsoft.com/office/drawing/2014/main" id="{8CC2B946-D12E-4D24-85BE-E0709EDEBC07}"/>
              </a:ext>
            </a:extLst>
          </p:cNvPr>
          <p:cNvSpPr txBox="1"/>
          <p:nvPr/>
        </p:nvSpPr>
        <p:spPr>
          <a:xfrm>
            <a:off x="2704996" y="4088565"/>
            <a:ext cx="2290425" cy="461665"/>
          </a:xfrm>
          <a:prstGeom prst="rect">
            <a:avLst/>
          </a:prstGeom>
          <a:noFill/>
        </p:spPr>
        <p:txBody>
          <a:bodyPr wrap="square" rtlCol="0" anchor="ctr">
            <a:spAutoFit/>
          </a:bodyPr>
          <a:lstStyle/>
          <a:p>
            <a:r>
              <a:rPr lang="zh-CN" altLang="en-US" sz="2400" b="1" dirty="0">
                <a:solidFill>
                  <a:schemeClr val="tx1">
                    <a:lumMod val="75000"/>
                    <a:lumOff val="25000"/>
                  </a:schemeClr>
                </a:solidFill>
                <a:cs typeface="+mn-ea"/>
                <a:sym typeface="+mn-lt"/>
              </a:rPr>
              <a:t>手势逻辑控制</a:t>
            </a:r>
            <a:endParaRPr lang="ko-KR" altLang="en-US" sz="2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92302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832726" y="3235264"/>
            <a:ext cx="3416320" cy="1015663"/>
          </a:xfrm>
          <a:prstGeom prst="rect">
            <a:avLst/>
          </a:prstGeom>
          <a:noFill/>
        </p:spPr>
        <p:txBody>
          <a:bodyPr wrap="none" rtlCol="0">
            <a:spAutoFit/>
          </a:bodyPr>
          <a:lstStyle/>
          <a:p>
            <a:pPr algn="ctr"/>
            <a:r>
              <a:rPr lang="zh-CN" altLang="en-US" sz="6000" b="1" spc="300" dirty="0">
                <a:solidFill>
                  <a:srgbClr val="231E1F"/>
                </a:solidFill>
                <a:cs typeface="+mn-ea"/>
                <a:sym typeface="+mn-lt"/>
              </a:rPr>
              <a:t>项目展示</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latin typeface="Times New Roman" panose="02020603050405020304" pitchFamily="18" charset="0"/>
                <a:cs typeface="Times New Roman" panose="02020603050405020304" pitchFamily="18" charset="0"/>
                <a:sym typeface="+mn-lt"/>
              </a:rPr>
              <a:t>PART 04</a:t>
            </a:r>
            <a:endParaRPr lang="zh-CN" altLang="en-US" sz="4400" dirty="0">
              <a:solidFill>
                <a:srgbClr val="92A3B8"/>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65065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B839AEAF-74D5-4CC1-BC33-A1C33946FD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7155" y="303503"/>
            <a:ext cx="5297689" cy="3007255"/>
          </a:xfrm>
          <a:prstGeom prst="rect">
            <a:avLst/>
          </a:prstGeom>
        </p:spPr>
      </p:pic>
      <p:pic>
        <p:nvPicPr>
          <p:cNvPr id="22" name="图片 21">
            <a:extLst>
              <a:ext uri="{FF2B5EF4-FFF2-40B4-BE49-F238E27FC236}">
                <a16:creationId xmlns:a16="http://schemas.microsoft.com/office/drawing/2014/main" id="{0DD2D76D-8ACD-411C-AB87-F7487916AC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1583" y="3547242"/>
            <a:ext cx="5351339" cy="3102582"/>
          </a:xfrm>
          <a:prstGeom prst="rect">
            <a:avLst/>
          </a:prstGeom>
        </p:spPr>
      </p:pic>
      <p:pic>
        <p:nvPicPr>
          <p:cNvPr id="24" name="图片 23">
            <a:extLst>
              <a:ext uri="{FF2B5EF4-FFF2-40B4-BE49-F238E27FC236}">
                <a16:creationId xmlns:a16="http://schemas.microsoft.com/office/drawing/2014/main" id="{04D57A34-87EA-46D6-86B8-9656B2B67A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730" y="3547242"/>
            <a:ext cx="5297689" cy="3102582"/>
          </a:xfrm>
          <a:prstGeom prst="rect">
            <a:avLst/>
          </a:prstGeom>
        </p:spPr>
      </p:pic>
      <p:sp>
        <p:nvSpPr>
          <p:cNvPr id="32" name="Text 1">
            <a:extLst>
              <a:ext uri="{FF2B5EF4-FFF2-40B4-BE49-F238E27FC236}">
                <a16:creationId xmlns:a16="http://schemas.microsoft.com/office/drawing/2014/main" id="{9387C418-151A-4C6F-9E1D-D93E34C05482}"/>
              </a:ext>
            </a:extLst>
          </p:cNvPr>
          <p:cNvSpPr/>
          <p:nvPr/>
        </p:nvSpPr>
        <p:spPr>
          <a:xfrm>
            <a:off x="814730" y="940804"/>
            <a:ext cx="2306844" cy="610433"/>
          </a:xfrm>
          <a:prstGeom prst="rect">
            <a:avLst/>
          </a:prstGeom>
          <a:noFill/>
          <a:ln/>
        </p:spPr>
        <p:txBody>
          <a:bodyPr wrap="square" rtlCol="0" anchor="t"/>
          <a:lstStyle/>
          <a:p>
            <a:pPr marL="342900" indent="-342900">
              <a:lnSpc>
                <a:spcPct val="150000"/>
              </a:lnSpc>
              <a:buSzPct val="100000"/>
              <a:buFont typeface="Wingdings" panose="05000000000000000000" pitchFamily="2" charset="2"/>
              <a:buChar char="p"/>
            </a:pPr>
            <a:r>
              <a:rPr lang="zh-CN" altLang="en-US" sz="2800" b="1" dirty="0">
                <a:solidFill>
                  <a:srgbClr val="383838"/>
                </a:solidFill>
                <a:latin typeface="+mj-lt"/>
                <a:ea typeface="黑体" panose="02010609060101010101" pitchFamily="49" charset="-122"/>
              </a:rPr>
              <a:t>项目展示</a:t>
            </a:r>
            <a:endParaRPr lang="en-US" sz="2800" b="1" dirty="0">
              <a:solidFill>
                <a:srgbClr val="383838"/>
              </a:solidFill>
              <a:latin typeface="+mj-lt"/>
              <a:ea typeface="黑体" panose="02010609060101010101" pitchFamily="49" charset="-122"/>
            </a:endParaRPr>
          </a:p>
        </p:txBody>
      </p:sp>
    </p:spTree>
    <p:extLst>
      <p:ext uri="{BB962C8B-B14F-4D97-AF65-F5344CB8AC3E}">
        <p14:creationId xmlns:p14="http://schemas.microsoft.com/office/powerpoint/2010/main" val="208378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2402752" y="2833965"/>
            <a:ext cx="7802136" cy="923330"/>
          </a:xfrm>
          <a:prstGeom prst="rect">
            <a:avLst/>
          </a:prstGeom>
          <a:noFill/>
        </p:spPr>
        <p:txBody>
          <a:bodyPr wrap="none" rtlCol="0">
            <a:spAutoFit/>
          </a:bodyPr>
          <a:lstStyle/>
          <a:p>
            <a:pPr algn="ctr"/>
            <a:r>
              <a:rPr lang="zh-CN" altLang="en-US" sz="5400" b="1" dirty="0">
                <a:solidFill>
                  <a:schemeClr val="accent5">
                    <a:lumMod val="50000"/>
                  </a:schemeClr>
                </a:solidFill>
                <a:cs typeface="+mn-ea"/>
                <a:sym typeface="+mn-lt"/>
              </a:rPr>
              <a:t>敬请各位老师批评指正！</a:t>
            </a: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6669877"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6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EEB2100-CDA6-4004-A0FF-23CCD55499E1}"/>
              </a:ext>
            </a:extLst>
          </p:cNvPr>
          <p:cNvGrpSpPr/>
          <p:nvPr/>
        </p:nvGrpSpPr>
        <p:grpSpPr>
          <a:xfrm>
            <a:off x="3973142" y="2199904"/>
            <a:ext cx="4245715" cy="619182"/>
            <a:chOff x="4480172" y="2471438"/>
            <a:chExt cx="4245715" cy="619182"/>
          </a:xfrm>
        </p:grpSpPr>
        <p:sp>
          <p:nvSpPr>
            <p:cNvPr id="2" name="文本框 1">
              <a:extLst>
                <a:ext uri="{FF2B5EF4-FFF2-40B4-BE49-F238E27FC236}">
                  <a16:creationId xmlns:a16="http://schemas.microsoft.com/office/drawing/2014/main" id="{73EBAF07-0387-4482-800B-5492EEFB2B50}"/>
                </a:ext>
              </a:extLst>
            </p:cNvPr>
            <p:cNvSpPr txBox="1"/>
            <p:nvPr/>
          </p:nvSpPr>
          <p:spPr>
            <a:xfrm>
              <a:off x="5399335" y="2471438"/>
              <a:ext cx="3326552" cy="584775"/>
            </a:xfrm>
            <a:prstGeom prst="rect">
              <a:avLst/>
            </a:prstGeom>
            <a:noFill/>
          </p:spPr>
          <p:txBody>
            <a:bodyPr wrap="none" rtlCol="0">
              <a:spAutoFit/>
            </a:bodyPr>
            <a:lstStyle/>
            <a:p>
              <a:r>
                <a:rPr lang="zh-CN" altLang="en-US" sz="3200" b="1" spc="300" dirty="0">
                  <a:solidFill>
                    <a:srgbClr val="231E1F"/>
                  </a:solidFill>
                  <a:cs typeface="+mn-ea"/>
                  <a:sym typeface="+mn-lt"/>
                </a:rPr>
                <a:t>选题背景及意义</a:t>
              </a:r>
            </a:p>
          </p:txBody>
        </p:sp>
        <p:sp>
          <p:nvSpPr>
            <p:cNvPr id="4" name="文本框 3">
              <a:extLst>
                <a:ext uri="{FF2B5EF4-FFF2-40B4-BE49-F238E27FC236}">
                  <a16:creationId xmlns:a16="http://schemas.microsoft.com/office/drawing/2014/main" id="{8C5E9D3B-FFF9-4F7E-AA00-2325AC6EE4D9}"/>
                </a:ext>
              </a:extLst>
            </p:cNvPr>
            <p:cNvSpPr txBox="1"/>
            <p:nvPr/>
          </p:nvSpPr>
          <p:spPr>
            <a:xfrm>
              <a:off x="4480172" y="2505845"/>
              <a:ext cx="768850" cy="584775"/>
            </a:xfrm>
            <a:prstGeom prst="rect">
              <a:avLst/>
            </a:prstGeom>
            <a:noFill/>
          </p:spPr>
          <p:txBody>
            <a:bodyPr wrap="square" rtlCol="0">
              <a:spAutoFit/>
            </a:bodyPr>
            <a:lstStyle>
              <a:defPPr>
                <a:defRPr lang="zh-CN"/>
              </a:defPPr>
              <a:lvl1pPr algn="r">
                <a:defRPr sz="4000"/>
              </a:lvl1pPr>
            </a:lstStyle>
            <a:p>
              <a:pPr algn="ct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rPr>
                <a:t>1</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endParaRPr>
            </a:p>
          </p:txBody>
        </p:sp>
        <p:sp>
          <p:nvSpPr>
            <p:cNvPr id="5" name="椭圆 4">
              <a:extLst>
                <a:ext uri="{FF2B5EF4-FFF2-40B4-BE49-F238E27FC236}">
                  <a16:creationId xmlns:a16="http://schemas.microsoft.com/office/drawing/2014/main" id="{E29248D5-C5C4-43DC-A265-3F74DF3FFBD5}"/>
                </a:ext>
              </a:extLst>
            </p:cNvPr>
            <p:cNvSpPr/>
            <p:nvPr/>
          </p:nvSpPr>
          <p:spPr>
            <a:xfrm>
              <a:off x="5205478" y="2736198"/>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 name="组合 6">
            <a:extLst>
              <a:ext uri="{FF2B5EF4-FFF2-40B4-BE49-F238E27FC236}">
                <a16:creationId xmlns:a16="http://schemas.microsoft.com/office/drawing/2014/main" id="{62749AF0-36D4-4309-BE6C-6FF00108A4CC}"/>
              </a:ext>
            </a:extLst>
          </p:cNvPr>
          <p:cNvGrpSpPr/>
          <p:nvPr/>
        </p:nvGrpSpPr>
        <p:grpSpPr>
          <a:xfrm>
            <a:off x="4017034" y="2986847"/>
            <a:ext cx="2939970" cy="592284"/>
            <a:chOff x="4480172" y="3358358"/>
            <a:chExt cx="2939970" cy="592284"/>
          </a:xfrm>
        </p:grpSpPr>
        <p:sp>
          <p:nvSpPr>
            <p:cNvPr id="6" name="文本框 5">
              <a:extLst>
                <a:ext uri="{FF2B5EF4-FFF2-40B4-BE49-F238E27FC236}">
                  <a16:creationId xmlns:a16="http://schemas.microsoft.com/office/drawing/2014/main" id="{7B230314-2E02-4B30-9054-4779C273DA91}"/>
                </a:ext>
              </a:extLst>
            </p:cNvPr>
            <p:cNvSpPr txBox="1"/>
            <p:nvPr/>
          </p:nvSpPr>
          <p:spPr>
            <a:xfrm>
              <a:off x="5440113" y="3358358"/>
              <a:ext cx="1980029" cy="584775"/>
            </a:xfrm>
            <a:prstGeom prst="rect">
              <a:avLst/>
            </a:prstGeom>
            <a:noFill/>
          </p:spPr>
          <p:txBody>
            <a:bodyPr wrap="none" rtlCol="0">
              <a:spAutoFit/>
            </a:bodyPr>
            <a:lstStyle/>
            <a:p>
              <a:r>
                <a:rPr lang="zh-CN" altLang="en-US" sz="3200" b="1" spc="300" dirty="0">
                  <a:solidFill>
                    <a:srgbClr val="231E1F"/>
                  </a:solidFill>
                  <a:cs typeface="+mn-ea"/>
                  <a:sym typeface="+mn-lt"/>
                </a:rPr>
                <a:t>相关技术</a:t>
              </a:r>
            </a:p>
          </p:txBody>
        </p:sp>
        <p:sp>
          <p:nvSpPr>
            <p:cNvPr id="8" name="文本框 7">
              <a:extLst>
                <a:ext uri="{FF2B5EF4-FFF2-40B4-BE49-F238E27FC236}">
                  <a16:creationId xmlns:a16="http://schemas.microsoft.com/office/drawing/2014/main" id="{FD90482C-F472-4702-812A-BF6B6FD7E134}"/>
                </a:ext>
              </a:extLst>
            </p:cNvPr>
            <p:cNvSpPr txBox="1"/>
            <p:nvPr/>
          </p:nvSpPr>
          <p:spPr>
            <a:xfrm>
              <a:off x="4480172" y="3365867"/>
              <a:ext cx="768850" cy="584775"/>
            </a:xfrm>
            <a:prstGeom prst="rect">
              <a:avLst/>
            </a:prstGeom>
            <a:noFill/>
          </p:spPr>
          <p:txBody>
            <a:bodyPr wrap="square" rtlCol="0">
              <a:spAutoFit/>
            </a:bodyPr>
            <a:lstStyle>
              <a:defPPr>
                <a:defRPr lang="zh-CN"/>
              </a:defPPr>
              <a:lvl1pPr algn="r">
                <a:defRPr sz="4000"/>
              </a:lvl1pPr>
            </a:lstStyle>
            <a:p>
              <a:pPr algn="ct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rPr>
                <a:t>2</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endParaRPr>
            </a:p>
          </p:txBody>
        </p:sp>
        <p:sp>
          <p:nvSpPr>
            <p:cNvPr id="9" name="椭圆 8">
              <a:extLst>
                <a:ext uri="{FF2B5EF4-FFF2-40B4-BE49-F238E27FC236}">
                  <a16:creationId xmlns:a16="http://schemas.microsoft.com/office/drawing/2014/main" id="{8BAF026F-3213-4170-92A4-D9E07511B4F2}"/>
                </a:ext>
              </a:extLst>
            </p:cNvPr>
            <p:cNvSpPr/>
            <p:nvPr/>
          </p:nvSpPr>
          <p:spPr>
            <a:xfrm>
              <a:off x="5205478" y="3596220"/>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1" name="组合 10">
            <a:extLst>
              <a:ext uri="{FF2B5EF4-FFF2-40B4-BE49-F238E27FC236}">
                <a16:creationId xmlns:a16="http://schemas.microsoft.com/office/drawing/2014/main" id="{B0A8C77C-8D9C-494F-BFBC-6A7261CAAF05}"/>
              </a:ext>
            </a:extLst>
          </p:cNvPr>
          <p:cNvGrpSpPr/>
          <p:nvPr/>
        </p:nvGrpSpPr>
        <p:grpSpPr>
          <a:xfrm>
            <a:off x="4017034" y="3822172"/>
            <a:ext cx="3388811" cy="584776"/>
            <a:chOff x="4480172" y="4229035"/>
            <a:chExt cx="3388811" cy="584776"/>
          </a:xfrm>
        </p:grpSpPr>
        <p:sp>
          <p:nvSpPr>
            <p:cNvPr id="10" name="文本框 9">
              <a:extLst>
                <a:ext uri="{FF2B5EF4-FFF2-40B4-BE49-F238E27FC236}">
                  <a16:creationId xmlns:a16="http://schemas.microsoft.com/office/drawing/2014/main" id="{F36313CD-AF96-4780-90A4-5B059244512B}"/>
                </a:ext>
              </a:extLst>
            </p:cNvPr>
            <p:cNvSpPr txBox="1"/>
            <p:nvPr/>
          </p:nvSpPr>
          <p:spPr>
            <a:xfrm>
              <a:off x="5440113" y="4229035"/>
              <a:ext cx="2428870" cy="584775"/>
            </a:xfrm>
            <a:prstGeom prst="rect">
              <a:avLst/>
            </a:prstGeom>
            <a:noFill/>
          </p:spPr>
          <p:txBody>
            <a:bodyPr wrap="none" rtlCol="0">
              <a:spAutoFit/>
            </a:bodyPr>
            <a:lstStyle/>
            <a:p>
              <a:r>
                <a:rPr lang="zh-CN" altLang="en-US" sz="3200" b="1" spc="300" dirty="0">
                  <a:solidFill>
                    <a:srgbClr val="231E1F"/>
                  </a:solidFill>
                  <a:cs typeface="+mn-ea"/>
                  <a:sym typeface="+mn-lt"/>
                </a:rPr>
                <a:t>设计与实现</a:t>
              </a:r>
            </a:p>
          </p:txBody>
        </p:sp>
        <p:sp>
          <p:nvSpPr>
            <p:cNvPr id="12" name="文本框 11">
              <a:extLst>
                <a:ext uri="{FF2B5EF4-FFF2-40B4-BE49-F238E27FC236}">
                  <a16:creationId xmlns:a16="http://schemas.microsoft.com/office/drawing/2014/main" id="{F040A6B6-65AF-484A-AD21-E987D1C56528}"/>
                </a:ext>
              </a:extLst>
            </p:cNvPr>
            <p:cNvSpPr txBox="1"/>
            <p:nvPr/>
          </p:nvSpPr>
          <p:spPr>
            <a:xfrm>
              <a:off x="4480172" y="4229036"/>
              <a:ext cx="768850" cy="584775"/>
            </a:xfrm>
            <a:prstGeom prst="rect">
              <a:avLst/>
            </a:prstGeom>
            <a:noFill/>
          </p:spPr>
          <p:txBody>
            <a:bodyPr wrap="square" rtlCol="0">
              <a:spAutoFit/>
            </a:bodyPr>
            <a:lstStyle>
              <a:defPPr>
                <a:defRPr lang="zh-CN"/>
              </a:defPPr>
              <a:lvl1pPr algn="r">
                <a:defRPr sz="4000"/>
              </a:lvl1pPr>
            </a:lstStyle>
            <a:p>
              <a:pPr algn="ct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rPr>
                <a:t>3</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endParaRPr>
            </a:p>
          </p:txBody>
        </p:sp>
        <p:sp>
          <p:nvSpPr>
            <p:cNvPr id="13" name="椭圆 12">
              <a:extLst>
                <a:ext uri="{FF2B5EF4-FFF2-40B4-BE49-F238E27FC236}">
                  <a16:creationId xmlns:a16="http://schemas.microsoft.com/office/drawing/2014/main" id="{9CDD0062-E2BF-47D1-898B-DBB3871F672C}"/>
                </a:ext>
              </a:extLst>
            </p:cNvPr>
            <p:cNvSpPr/>
            <p:nvPr/>
          </p:nvSpPr>
          <p:spPr>
            <a:xfrm>
              <a:off x="5205478" y="4459389"/>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5" name="组合 14">
            <a:extLst>
              <a:ext uri="{FF2B5EF4-FFF2-40B4-BE49-F238E27FC236}">
                <a16:creationId xmlns:a16="http://schemas.microsoft.com/office/drawing/2014/main" id="{6CE84CDC-A998-4F7F-AF77-B53045744C34}"/>
              </a:ext>
            </a:extLst>
          </p:cNvPr>
          <p:cNvGrpSpPr/>
          <p:nvPr/>
        </p:nvGrpSpPr>
        <p:grpSpPr>
          <a:xfrm>
            <a:off x="4017034" y="4637300"/>
            <a:ext cx="2939970" cy="587085"/>
            <a:chOff x="4480172" y="5081888"/>
            <a:chExt cx="2939970" cy="587085"/>
          </a:xfrm>
        </p:grpSpPr>
        <p:sp>
          <p:nvSpPr>
            <p:cNvPr id="14" name="文本框 13">
              <a:extLst>
                <a:ext uri="{FF2B5EF4-FFF2-40B4-BE49-F238E27FC236}">
                  <a16:creationId xmlns:a16="http://schemas.microsoft.com/office/drawing/2014/main" id="{0CFEF408-244A-4E28-BE30-D7F3C0AF3B95}"/>
                </a:ext>
              </a:extLst>
            </p:cNvPr>
            <p:cNvSpPr txBox="1"/>
            <p:nvPr/>
          </p:nvSpPr>
          <p:spPr>
            <a:xfrm>
              <a:off x="5440113" y="5081888"/>
              <a:ext cx="1980029" cy="584775"/>
            </a:xfrm>
            <a:prstGeom prst="rect">
              <a:avLst/>
            </a:prstGeom>
            <a:noFill/>
          </p:spPr>
          <p:txBody>
            <a:bodyPr wrap="none" rtlCol="0">
              <a:spAutoFit/>
            </a:bodyPr>
            <a:lstStyle/>
            <a:p>
              <a:r>
                <a:rPr lang="zh-CN" altLang="en-US" sz="3200" b="1" spc="300" dirty="0">
                  <a:solidFill>
                    <a:srgbClr val="231E1F"/>
                  </a:solidFill>
                  <a:cs typeface="+mn-ea"/>
                  <a:sym typeface="+mn-lt"/>
                </a:rPr>
                <a:t>项目展示</a:t>
              </a:r>
            </a:p>
          </p:txBody>
        </p:sp>
        <p:sp>
          <p:nvSpPr>
            <p:cNvPr id="16" name="文本框 15">
              <a:extLst>
                <a:ext uri="{FF2B5EF4-FFF2-40B4-BE49-F238E27FC236}">
                  <a16:creationId xmlns:a16="http://schemas.microsoft.com/office/drawing/2014/main" id="{EF6C7994-4E43-4C2B-B79B-945F067F4EB3}"/>
                </a:ext>
              </a:extLst>
            </p:cNvPr>
            <p:cNvSpPr txBox="1"/>
            <p:nvPr/>
          </p:nvSpPr>
          <p:spPr>
            <a:xfrm>
              <a:off x="4480172" y="5084198"/>
              <a:ext cx="768850" cy="584775"/>
            </a:xfrm>
            <a:prstGeom prst="rect">
              <a:avLst/>
            </a:prstGeom>
            <a:noFill/>
          </p:spPr>
          <p:txBody>
            <a:bodyPr wrap="square" rtlCol="0">
              <a:spAutoFit/>
            </a:bodyPr>
            <a:lstStyle>
              <a:defPPr>
                <a:defRPr lang="zh-CN"/>
              </a:defPPr>
              <a:lvl1pPr algn="r">
                <a:defRPr sz="4000"/>
              </a:lvl1pPr>
            </a:lstStyle>
            <a:p>
              <a:pPr algn="ct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rPr>
                <a:t>4</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sym typeface="+mn-lt"/>
              </a:endParaRPr>
            </a:p>
          </p:txBody>
        </p:sp>
        <p:sp>
          <p:nvSpPr>
            <p:cNvPr id="17" name="椭圆 16">
              <a:extLst>
                <a:ext uri="{FF2B5EF4-FFF2-40B4-BE49-F238E27FC236}">
                  <a16:creationId xmlns:a16="http://schemas.microsoft.com/office/drawing/2014/main" id="{EE51F88B-BA04-485C-8983-CF2A4FDE5709}"/>
                </a:ext>
              </a:extLst>
            </p:cNvPr>
            <p:cNvSpPr/>
            <p:nvPr/>
          </p:nvSpPr>
          <p:spPr>
            <a:xfrm>
              <a:off x="5205478" y="5314551"/>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8" name="文本框 17">
            <a:extLst>
              <a:ext uri="{FF2B5EF4-FFF2-40B4-BE49-F238E27FC236}">
                <a16:creationId xmlns:a16="http://schemas.microsoft.com/office/drawing/2014/main" id="{9D3A82EB-1636-4512-8C0C-C61F590A1DF0}"/>
              </a:ext>
            </a:extLst>
          </p:cNvPr>
          <p:cNvSpPr txBox="1"/>
          <p:nvPr/>
        </p:nvSpPr>
        <p:spPr>
          <a:xfrm>
            <a:off x="5399335" y="710367"/>
            <a:ext cx="1393330" cy="769441"/>
          </a:xfrm>
          <a:prstGeom prst="rect">
            <a:avLst/>
          </a:prstGeom>
          <a:noFill/>
        </p:spPr>
        <p:txBody>
          <a:bodyPr wrap="none" rtlCol="0">
            <a:spAutoFit/>
          </a:bodyPr>
          <a:lstStyle/>
          <a:p>
            <a:pPr algn="ctr"/>
            <a:r>
              <a:rPr lang="zh-CN" altLang="en-US" sz="4400" b="1" spc="300" dirty="0">
                <a:solidFill>
                  <a:schemeClr val="bg1"/>
                </a:solidFill>
                <a:cs typeface="+mn-ea"/>
                <a:sym typeface="+mn-lt"/>
              </a:rPr>
              <a:t>目录</a:t>
            </a:r>
          </a:p>
        </p:txBody>
      </p:sp>
      <p:sp>
        <p:nvSpPr>
          <p:cNvPr id="19" name="文本框 18">
            <a:extLst>
              <a:ext uri="{FF2B5EF4-FFF2-40B4-BE49-F238E27FC236}">
                <a16:creationId xmlns:a16="http://schemas.microsoft.com/office/drawing/2014/main" id="{471EC023-AA7B-4D19-ACDB-C2284FB6D57F}"/>
              </a:ext>
            </a:extLst>
          </p:cNvPr>
          <p:cNvSpPr txBox="1"/>
          <p:nvPr/>
        </p:nvSpPr>
        <p:spPr>
          <a:xfrm>
            <a:off x="4920343" y="1580892"/>
            <a:ext cx="2351314" cy="400110"/>
          </a:xfrm>
          <a:prstGeom prst="rect">
            <a:avLst/>
          </a:prstGeom>
          <a:noFill/>
        </p:spPr>
        <p:txBody>
          <a:bodyPr wrap="square" rtlCol="0">
            <a:spAutoFit/>
          </a:bodyPr>
          <a:lstStyle>
            <a:defPPr>
              <a:defRPr lang="zh-CN"/>
            </a:defPPr>
            <a:lvl1pPr algn="r">
              <a:defRPr sz="4000"/>
            </a:lvl1pPr>
          </a:lstStyle>
          <a:p>
            <a:pPr algn="ctr"/>
            <a:r>
              <a:rPr lang="en-US" altLang="zh-CN" sz="2000" dirty="0">
                <a:solidFill>
                  <a:schemeClr val="tx1">
                    <a:lumMod val="95000"/>
                    <a:lumOff val="5000"/>
                  </a:schemeClr>
                </a:solidFill>
                <a:cs typeface="+mn-ea"/>
                <a:sym typeface="+mn-lt"/>
              </a:rPr>
              <a:t>CONTENTS</a:t>
            </a:r>
            <a:endParaRPr lang="zh-CN" altLang="en-US" sz="2000" dirty="0">
              <a:solidFill>
                <a:schemeClr val="tx1">
                  <a:lumMod val="95000"/>
                  <a:lumOff val="5000"/>
                </a:schemeClr>
              </a:solidFill>
              <a:cs typeface="+mn-ea"/>
              <a:sym typeface="+mn-lt"/>
            </a:endParaRPr>
          </a:p>
        </p:txBody>
      </p:sp>
    </p:spTree>
    <p:extLst>
      <p:ext uri="{BB962C8B-B14F-4D97-AF65-F5344CB8AC3E}">
        <p14:creationId xmlns:p14="http://schemas.microsoft.com/office/powerpoint/2010/main" val="294365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223588" y="3235264"/>
            <a:ext cx="5840060" cy="1015663"/>
          </a:xfrm>
          <a:prstGeom prst="rect">
            <a:avLst/>
          </a:prstGeom>
          <a:noFill/>
        </p:spPr>
        <p:txBody>
          <a:bodyPr wrap="none" rtlCol="0">
            <a:spAutoFit/>
          </a:bodyPr>
          <a:lstStyle/>
          <a:p>
            <a:pPr algn="ctr"/>
            <a:r>
              <a:rPr lang="zh-CN" altLang="en-US" sz="6000" b="1" spc="300" dirty="0">
                <a:solidFill>
                  <a:srgbClr val="231E1F"/>
                </a:solidFill>
                <a:cs typeface="+mn-ea"/>
                <a:sym typeface="+mn-lt"/>
              </a:rPr>
              <a:t>选题背景及意义</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latin typeface="Times New Roman" panose="02020603050405020304" pitchFamily="18" charset="0"/>
                <a:cs typeface="Times New Roman" panose="02020603050405020304" pitchFamily="18" charset="0"/>
                <a:sym typeface="+mn-lt"/>
              </a:rPr>
              <a:t>PART 1</a:t>
            </a:r>
            <a:endParaRPr lang="zh-CN" altLang="en-US" sz="4400" dirty="0">
              <a:solidFill>
                <a:srgbClr val="92A3B8"/>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81987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CF64087F-2BC9-45EF-8F0D-68FC49E4CF4B}"/>
              </a:ext>
            </a:extLst>
          </p:cNvPr>
          <p:cNvSpPr/>
          <p:nvPr/>
        </p:nvSpPr>
        <p:spPr>
          <a:xfrm>
            <a:off x="2927781" y="1793096"/>
            <a:ext cx="7197313" cy="2107698"/>
          </a:xfrm>
          <a:prstGeom prst="roundRect">
            <a:avLst/>
          </a:prstGeom>
          <a:solidFill>
            <a:schemeClr val="bg1"/>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1C968EE3-AF28-4855-9BB7-E60975717C8E}"/>
              </a:ext>
            </a:extLst>
          </p:cNvPr>
          <p:cNvSpPr txBox="1"/>
          <p:nvPr/>
        </p:nvSpPr>
        <p:spPr>
          <a:xfrm>
            <a:off x="4567376" y="447067"/>
            <a:ext cx="3057247" cy="584775"/>
          </a:xfrm>
          <a:prstGeom prst="rect">
            <a:avLst/>
          </a:prstGeom>
          <a:noFill/>
        </p:spPr>
        <p:txBody>
          <a:bodyPr wrap="none" rtlCol="0">
            <a:spAutoFit/>
          </a:bodyPr>
          <a:lstStyle/>
          <a:p>
            <a:pPr algn="ctr"/>
            <a:r>
              <a:rPr lang="zh-CN" altLang="en-US" sz="3200" b="1" dirty="0">
                <a:solidFill>
                  <a:srgbClr val="4A5A69"/>
                </a:solidFill>
                <a:cs typeface="+mn-ea"/>
                <a:sym typeface="+mn-lt"/>
              </a:rPr>
              <a:t>选题背景及意义</a:t>
            </a:r>
          </a:p>
        </p:txBody>
      </p:sp>
      <p:sp>
        <p:nvSpPr>
          <p:cNvPr id="8" name="Text 1">
            <a:extLst>
              <a:ext uri="{FF2B5EF4-FFF2-40B4-BE49-F238E27FC236}">
                <a16:creationId xmlns:a16="http://schemas.microsoft.com/office/drawing/2014/main" id="{06866F90-A04D-46B0-8244-E878A3F6F685}"/>
              </a:ext>
            </a:extLst>
          </p:cNvPr>
          <p:cNvSpPr/>
          <p:nvPr/>
        </p:nvSpPr>
        <p:spPr>
          <a:xfrm>
            <a:off x="810101" y="1016460"/>
            <a:ext cx="2417758" cy="523220"/>
          </a:xfrm>
          <a:prstGeom prst="rect">
            <a:avLst/>
          </a:prstGeom>
          <a:noFill/>
          <a:ln/>
        </p:spPr>
        <p:txBody>
          <a:bodyPr wrap="square" rtlCol="0" anchor="t"/>
          <a:lstStyle/>
          <a:p>
            <a:pPr marL="342900" indent="-342900" algn="l">
              <a:lnSpc>
                <a:spcPct val="150000"/>
              </a:lnSpc>
              <a:buSzPct val="100000"/>
              <a:buFont typeface="Wingdings" panose="05000000000000000000" pitchFamily="2" charset="2"/>
              <a:buChar char="p"/>
            </a:pPr>
            <a:r>
              <a:rPr lang="en-US" sz="2800" b="1" dirty="0" err="1">
                <a:solidFill>
                  <a:srgbClr val="383838"/>
                </a:solidFill>
                <a:latin typeface="+mj-lt"/>
                <a:ea typeface="黑体" panose="02010609060101010101" pitchFamily="49" charset="-122"/>
                <a:cs typeface="Noto Sans SC" pitchFamily="34" charset="-120"/>
              </a:rPr>
              <a:t>项目背景</a:t>
            </a:r>
            <a:endParaRPr lang="en-US" sz="2400" b="1" dirty="0">
              <a:solidFill>
                <a:srgbClr val="383838"/>
              </a:solidFill>
              <a:latin typeface="+mj-lt"/>
              <a:ea typeface="黑体" panose="02010609060101010101" pitchFamily="49" charset="-122"/>
            </a:endParaRPr>
          </a:p>
        </p:txBody>
      </p:sp>
      <p:sp>
        <p:nvSpPr>
          <p:cNvPr id="9" name="文本框 8">
            <a:extLst>
              <a:ext uri="{FF2B5EF4-FFF2-40B4-BE49-F238E27FC236}">
                <a16:creationId xmlns:a16="http://schemas.microsoft.com/office/drawing/2014/main" id="{D5FAF673-FA3C-4333-A7E0-A535DCB360C3}"/>
              </a:ext>
            </a:extLst>
          </p:cNvPr>
          <p:cNvSpPr txBox="1"/>
          <p:nvPr/>
        </p:nvSpPr>
        <p:spPr>
          <a:xfrm>
            <a:off x="923522" y="2635728"/>
            <a:ext cx="2004259" cy="430887"/>
          </a:xfrm>
          <a:prstGeom prst="rect">
            <a:avLst/>
          </a:prstGeom>
          <a:noFill/>
        </p:spPr>
        <p:txBody>
          <a:bodyPr wrap="square">
            <a:spAutoFit/>
          </a:bodyPr>
          <a:lstStyle/>
          <a:p>
            <a:r>
              <a:rPr lang="zh-CN" altLang="zh-CN" sz="2200" b="1" dirty="0"/>
              <a:t>传统数字画板</a:t>
            </a:r>
            <a:endParaRPr lang="zh-CN" altLang="en-US" sz="2200" b="1" dirty="0"/>
          </a:p>
        </p:txBody>
      </p:sp>
      <p:sp>
        <p:nvSpPr>
          <p:cNvPr id="10" name="文本框 9">
            <a:extLst>
              <a:ext uri="{FF2B5EF4-FFF2-40B4-BE49-F238E27FC236}">
                <a16:creationId xmlns:a16="http://schemas.microsoft.com/office/drawing/2014/main" id="{E6F9C154-63D3-4C3F-A39C-42CB2316473C}"/>
              </a:ext>
            </a:extLst>
          </p:cNvPr>
          <p:cNvSpPr txBox="1"/>
          <p:nvPr/>
        </p:nvSpPr>
        <p:spPr>
          <a:xfrm>
            <a:off x="3244756" y="1826736"/>
            <a:ext cx="6337216" cy="1980799"/>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zh-CN" sz="2000" dirty="0"/>
              <a:t>能够满足一般需求</a:t>
            </a:r>
            <a:r>
              <a:rPr lang="zh-CN" altLang="en-US" sz="2000" dirty="0"/>
              <a:t>，</a:t>
            </a:r>
            <a:r>
              <a:rPr lang="zh-CN" altLang="zh-CN" sz="2000" dirty="0"/>
              <a:t>可以直接在板上绘制图像，并实施传输到计算机上进行编辑</a:t>
            </a:r>
            <a:r>
              <a:rPr lang="zh-CN" altLang="en-US" sz="2000" dirty="0"/>
              <a:t>；</a:t>
            </a:r>
            <a:endParaRPr lang="en-US" altLang="zh-CN" sz="2000" dirty="0"/>
          </a:p>
          <a:p>
            <a:pPr marL="285750" indent="-285750">
              <a:lnSpc>
                <a:spcPct val="125000"/>
              </a:lnSpc>
              <a:buFont typeface="Wingdings" panose="05000000000000000000" pitchFamily="2" charset="2"/>
              <a:buChar char="l"/>
            </a:pPr>
            <a:r>
              <a:rPr lang="zh-CN" altLang="en-US" sz="2000" dirty="0"/>
              <a:t>但</a:t>
            </a:r>
            <a:r>
              <a:rPr lang="zh-CN" altLang="zh-CN" sz="2000" dirty="0"/>
              <a:t>往往需要使用外部设备</a:t>
            </a:r>
            <a:r>
              <a:rPr lang="zh-CN" altLang="en-US" sz="2000" dirty="0"/>
              <a:t>，例如专门的数字笔；</a:t>
            </a:r>
            <a:endParaRPr lang="en-US" altLang="zh-CN" sz="2000" dirty="0"/>
          </a:p>
          <a:p>
            <a:pPr marL="285750" indent="-285750">
              <a:lnSpc>
                <a:spcPct val="125000"/>
              </a:lnSpc>
              <a:buFont typeface="Wingdings" panose="05000000000000000000" pitchFamily="2" charset="2"/>
              <a:buChar char="l"/>
            </a:pPr>
            <a:r>
              <a:rPr lang="zh-CN" altLang="zh-CN" sz="2000" dirty="0"/>
              <a:t>对于一些非专业用户来说使用门槛较高</a:t>
            </a:r>
            <a:r>
              <a:rPr lang="zh-CN" altLang="en-US" sz="2000" dirty="0"/>
              <a:t>；</a:t>
            </a:r>
            <a:endParaRPr lang="en-US" altLang="zh-CN" sz="2000" dirty="0"/>
          </a:p>
          <a:p>
            <a:pPr marL="285750" indent="-285750">
              <a:lnSpc>
                <a:spcPct val="125000"/>
              </a:lnSpc>
              <a:buFont typeface="Wingdings" panose="05000000000000000000" pitchFamily="2" charset="2"/>
              <a:buChar char="l"/>
            </a:pPr>
            <a:r>
              <a:rPr lang="zh-CN" altLang="en-US" sz="2000" dirty="0"/>
              <a:t>并且应用场景存在空间限制。</a:t>
            </a:r>
          </a:p>
        </p:txBody>
      </p:sp>
      <p:pic>
        <p:nvPicPr>
          <p:cNvPr id="11" name="图片 10">
            <a:extLst>
              <a:ext uri="{FF2B5EF4-FFF2-40B4-BE49-F238E27FC236}">
                <a16:creationId xmlns:a16="http://schemas.microsoft.com/office/drawing/2014/main" id="{69219C2A-C109-49B9-9CB3-5DAFCAE62B70}"/>
              </a:ext>
            </a:extLst>
          </p:cNvPr>
          <p:cNvPicPr>
            <a:picLocks noChangeAspect="1"/>
          </p:cNvPicPr>
          <p:nvPr/>
        </p:nvPicPr>
        <p:blipFill>
          <a:blip r:embed="rId2"/>
          <a:stretch>
            <a:fillRect/>
          </a:stretch>
        </p:blipFill>
        <p:spPr>
          <a:xfrm>
            <a:off x="10394083" y="2087385"/>
            <a:ext cx="1672087" cy="1459499"/>
          </a:xfrm>
          <a:prstGeom prst="rect">
            <a:avLst/>
          </a:prstGeom>
        </p:spPr>
      </p:pic>
      <p:sp>
        <p:nvSpPr>
          <p:cNvPr id="12" name="TextBox 10">
            <a:extLst>
              <a:ext uri="{FF2B5EF4-FFF2-40B4-BE49-F238E27FC236}">
                <a16:creationId xmlns:a16="http://schemas.microsoft.com/office/drawing/2014/main" id="{DF015021-FF94-42B9-B64F-D24FFA7723BD}"/>
              </a:ext>
            </a:extLst>
          </p:cNvPr>
          <p:cNvSpPr txBox="1"/>
          <p:nvPr/>
        </p:nvSpPr>
        <p:spPr>
          <a:xfrm>
            <a:off x="924468" y="5076082"/>
            <a:ext cx="7816500" cy="104817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200" dirty="0"/>
              <a:t>随着社会的发展和科技的进步，</a:t>
            </a:r>
            <a:r>
              <a:rPr lang="zh-CN" altLang="zh-CN" sz="2200" b="1" dirty="0"/>
              <a:t>数字画板</a:t>
            </a:r>
            <a:r>
              <a:rPr lang="zh-CN" altLang="zh-CN" sz="2200" dirty="0"/>
              <a:t>已经成为数字媒体创作和设计的重要工具，</a:t>
            </a:r>
            <a:r>
              <a:rPr lang="zh-CN" altLang="en-US" sz="2200" dirty="0"/>
              <a:t>且被越来越多的人们广泛使用。</a:t>
            </a:r>
            <a:endParaRPr lang="zh-CN" altLang="zh-CN" sz="2200" dirty="0"/>
          </a:p>
        </p:txBody>
      </p:sp>
      <p:pic>
        <p:nvPicPr>
          <p:cNvPr id="13" name="图片 12">
            <a:extLst>
              <a:ext uri="{FF2B5EF4-FFF2-40B4-BE49-F238E27FC236}">
                <a16:creationId xmlns:a16="http://schemas.microsoft.com/office/drawing/2014/main" id="{8D9B1A6D-8BC1-440C-AAC6-057370563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6761" y="4346501"/>
            <a:ext cx="2814644" cy="1876430"/>
          </a:xfrm>
          <a:prstGeom prst="rect">
            <a:avLst/>
          </a:prstGeom>
          <a:ln>
            <a:noFill/>
          </a:ln>
          <a:effectLst>
            <a:outerShdw blurRad="292100" dist="139700" dir="2700000" algn="tl" rotWithShape="0">
              <a:srgbClr val="333333">
                <a:alpha val="65000"/>
              </a:srgbClr>
            </a:outerShdw>
          </a:effectLst>
        </p:spPr>
      </p:pic>
      <p:sp>
        <p:nvSpPr>
          <p:cNvPr id="14" name="文本框 13">
            <a:extLst>
              <a:ext uri="{FF2B5EF4-FFF2-40B4-BE49-F238E27FC236}">
                <a16:creationId xmlns:a16="http://schemas.microsoft.com/office/drawing/2014/main" id="{4D28CD7F-5BF9-4515-96BE-C1A7386CA5FE}"/>
              </a:ext>
            </a:extLst>
          </p:cNvPr>
          <p:cNvSpPr txBox="1"/>
          <p:nvPr/>
        </p:nvSpPr>
        <p:spPr>
          <a:xfrm>
            <a:off x="923522" y="4192252"/>
            <a:ext cx="7197313" cy="54034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zh-CN" altLang="zh-CN" sz="2200" b="1" dirty="0"/>
              <a:t>因此，需要探索新的技术和方法来解决这些问题</a:t>
            </a:r>
            <a:r>
              <a:rPr lang="zh-CN" altLang="en-US" sz="2200" b="1" dirty="0"/>
              <a:t>！</a:t>
            </a:r>
            <a:endParaRPr lang="zh-CN" altLang="zh-CN" sz="2200" b="1" dirty="0"/>
          </a:p>
        </p:txBody>
      </p:sp>
    </p:spTree>
    <p:extLst>
      <p:ext uri="{BB962C8B-B14F-4D97-AF65-F5344CB8AC3E}">
        <p14:creationId xmlns:p14="http://schemas.microsoft.com/office/powerpoint/2010/main" val="199877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6DF1A0DE-AC79-4D94-9C5C-4E003F65E4F5}"/>
              </a:ext>
            </a:extLst>
          </p:cNvPr>
          <p:cNvSpPr/>
          <p:nvPr/>
        </p:nvSpPr>
        <p:spPr>
          <a:xfrm>
            <a:off x="995362" y="2946772"/>
            <a:ext cx="5167798" cy="561705"/>
          </a:xfrm>
          <a:prstGeom prst="roundRect">
            <a:avLst/>
          </a:prstGeom>
          <a:solidFill>
            <a:schemeClr val="bg1"/>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3EA8DAFF-FB95-459D-8F2B-07BC8A2E3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733" y="2361928"/>
            <a:ext cx="4173563" cy="3157996"/>
          </a:xfrm>
          <a:prstGeom prst="rect">
            <a:avLst/>
          </a:prstGeom>
          <a:ln>
            <a:noFill/>
          </a:ln>
          <a:effectLst>
            <a:outerShdw blurRad="292100" dist="139700" dir="2700000" algn="tl" rotWithShape="0">
              <a:srgbClr val="333333">
                <a:alpha val="65000"/>
              </a:srgbClr>
            </a:outerShdw>
          </a:effectLst>
        </p:spPr>
      </p:pic>
      <p:sp>
        <p:nvSpPr>
          <p:cNvPr id="38" name="文本框 37">
            <a:extLst>
              <a:ext uri="{FF2B5EF4-FFF2-40B4-BE49-F238E27FC236}">
                <a16:creationId xmlns:a16="http://schemas.microsoft.com/office/drawing/2014/main" id="{CC7C6B5E-D7B4-4313-B591-303B52D83207}"/>
              </a:ext>
            </a:extLst>
          </p:cNvPr>
          <p:cNvSpPr txBox="1"/>
          <p:nvPr/>
        </p:nvSpPr>
        <p:spPr>
          <a:xfrm>
            <a:off x="4567374" y="602680"/>
            <a:ext cx="3057248" cy="584775"/>
          </a:xfrm>
          <a:prstGeom prst="rect">
            <a:avLst/>
          </a:prstGeom>
          <a:noFill/>
        </p:spPr>
        <p:txBody>
          <a:bodyPr wrap="none" rtlCol="0">
            <a:spAutoFit/>
          </a:bodyPr>
          <a:lstStyle/>
          <a:p>
            <a:pPr algn="ctr"/>
            <a:r>
              <a:rPr lang="zh-CN" altLang="en-US" sz="3200" b="1" dirty="0">
                <a:solidFill>
                  <a:srgbClr val="4A5A69"/>
                </a:solidFill>
                <a:cs typeface="+mn-ea"/>
                <a:sym typeface="+mn-lt"/>
              </a:rPr>
              <a:t>选题背景及意义</a:t>
            </a:r>
          </a:p>
        </p:txBody>
      </p:sp>
      <p:sp>
        <p:nvSpPr>
          <p:cNvPr id="39" name="Text 1">
            <a:extLst>
              <a:ext uri="{FF2B5EF4-FFF2-40B4-BE49-F238E27FC236}">
                <a16:creationId xmlns:a16="http://schemas.microsoft.com/office/drawing/2014/main" id="{0603F405-DE96-45B8-9C1B-8AF9D36B4A4D}"/>
              </a:ext>
            </a:extLst>
          </p:cNvPr>
          <p:cNvSpPr/>
          <p:nvPr/>
        </p:nvSpPr>
        <p:spPr>
          <a:xfrm>
            <a:off x="623392" y="1075526"/>
            <a:ext cx="4219793" cy="610433"/>
          </a:xfrm>
          <a:prstGeom prst="rect">
            <a:avLst/>
          </a:prstGeom>
          <a:noFill/>
          <a:ln/>
        </p:spPr>
        <p:txBody>
          <a:bodyPr wrap="square" rtlCol="0" anchor="t"/>
          <a:lstStyle/>
          <a:p>
            <a:pPr marL="342900" indent="-342900">
              <a:lnSpc>
                <a:spcPct val="150000"/>
              </a:lnSpc>
              <a:buSzPct val="100000"/>
              <a:buFont typeface="Wingdings" panose="05000000000000000000" pitchFamily="2" charset="2"/>
              <a:buChar char="p"/>
            </a:pPr>
            <a:r>
              <a:rPr lang="zh-CN" altLang="en-US" sz="2800" b="1" dirty="0">
                <a:solidFill>
                  <a:srgbClr val="383838"/>
                </a:solidFill>
                <a:latin typeface="+mj-lt"/>
                <a:ea typeface="黑体" panose="02010609060101010101" pitchFamily="49" charset="-122"/>
              </a:rPr>
              <a:t>研究意义</a:t>
            </a:r>
            <a:endParaRPr lang="en-US" sz="2800" b="1" dirty="0">
              <a:solidFill>
                <a:srgbClr val="383838"/>
              </a:solidFill>
              <a:latin typeface="+mj-lt"/>
              <a:ea typeface="黑体" panose="02010609060101010101" pitchFamily="49" charset="-122"/>
            </a:endParaRPr>
          </a:p>
        </p:txBody>
      </p:sp>
      <p:grpSp>
        <p:nvGrpSpPr>
          <p:cNvPr id="2" name="组合 1">
            <a:extLst>
              <a:ext uri="{FF2B5EF4-FFF2-40B4-BE49-F238E27FC236}">
                <a16:creationId xmlns:a16="http://schemas.microsoft.com/office/drawing/2014/main" id="{86DD00EC-92AF-43B1-8D01-6CA7742AA74C}"/>
              </a:ext>
            </a:extLst>
          </p:cNvPr>
          <p:cNvGrpSpPr/>
          <p:nvPr/>
        </p:nvGrpSpPr>
        <p:grpSpPr>
          <a:xfrm>
            <a:off x="1575002" y="3027502"/>
            <a:ext cx="3917744" cy="431900"/>
            <a:chOff x="172570" y="4330347"/>
            <a:chExt cx="3917744" cy="431900"/>
          </a:xfrm>
        </p:grpSpPr>
        <p:sp>
          <p:nvSpPr>
            <p:cNvPr id="6" name="文本框 5">
              <a:extLst>
                <a:ext uri="{FF2B5EF4-FFF2-40B4-BE49-F238E27FC236}">
                  <a16:creationId xmlns:a16="http://schemas.microsoft.com/office/drawing/2014/main" id="{171859E1-08AA-4C74-ACC1-196A3C69EFEC}"/>
                </a:ext>
              </a:extLst>
            </p:cNvPr>
            <p:cNvSpPr txBox="1"/>
            <p:nvPr/>
          </p:nvSpPr>
          <p:spPr>
            <a:xfrm>
              <a:off x="2008847" y="4330347"/>
              <a:ext cx="2081467" cy="430887"/>
            </a:xfrm>
            <a:prstGeom prst="rect">
              <a:avLst/>
            </a:prstGeom>
            <a:noFill/>
          </p:spPr>
          <p:txBody>
            <a:bodyPr wrap="square">
              <a:spAutoFit/>
            </a:bodyPr>
            <a:lstStyle/>
            <a:p>
              <a:r>
                <a:rPr lang="en-US" altLang="zh-CN" sz="2200" b="1" dirty="0"/>
                <a:t>VS   </a:t>
              </a:r>
              <a:r>
                <a:rPr lang="zh-CN" altLang="zh-CN" sz="2200" b="1" dirty="0"/>
                <a:t>数字画板</a:t>
              </a:r>
              <a:endParaRPr lang="zh-CN" altLang="en-US" sz="2200" b="1" dirty="0"/>
            </a:p>
          </p:txBody>
        </p:sp>
        <p:sp>
          <p:nvSpPr>
            <p:cNvPr id="7" name="文本框 6">
              <a:extLst>
                <a:ext uri="{FF2B5EF4-FFF2-40B4-BE49-F238E27FC236}">
                  <a16:creationId xmlns:a16="http://schemas.microsoft.com/office/drawing/2014/main" id="{65432553-DBCC-4FC7-82ED-97901C94CCA5}"/>
                </a:ext>
              </a:extLst>
            </p:cNvPr>
            <p:cNvSpPr txBox="1"/>
            <p:nvPr/>
          </p:nvSpPr>
          <p:spPr>
            <a:xfrm>
              <a:off x="172570" y="4331360"/>
              <a:ext cx="2004259" cy="430887"/>
            </a:xfrm>
            <a:prstGeom prst="rect">
              <a:avLst/>
            </a:prstGeom>
            <a:noFill/>
          </p:spPr>
          <p:txBody>
            <a:bodyPr wrap="square">
              <a:spAutoFit/>
            </a:bodyPr>
            <a:lstStyle/>
            <a:p>
              <a:r>
                <a:rPr lang="zh-CN" altLang="zh-CN" sz="2200" b="1" dirty="0"/>
                <a:t>传统数字画板</a:t>
              </a:r>
              <a:endParaRPr lang="zh-CN" altLang="en-US" sz="2200" b="1" dirty="0"/>
            </a:p>
          </p:txBody>
        </p:sp>
      </p:grpSp>
      <p:sp>
        <p:nvSpPr>
          <p:cNvPr id="10" name="文本框 9">
            <a:extLst>
              <a:ext uri="{FF2B5EF4-FFF2-40B4-BE49-F238E27FC236}">
                <a16:creationId xmlns:a16="http://schemas.microsoft.com/office/drawing/2014/main" id="{54E15A0C-6F7E-43D1-8F92-68EFB98F0A98}"/>
              </a:ext>
            </a:extLst>
          </p:cNvPr>
          <p:cNvSpPr txBox="1"/>
          <p:nvPr/>
        </p:nvSpPr>
        <p:spPr>
          <a:xfrm>
            <a:off x="700025" y="1977208"/>
            <a:ext cx="6018068" cy="769441"/>
          </a:xfrm>
          <a:prstGeom prst="rect">
            <a:avLst/>
          </a:prstGeom>
          <a:noFill/>
        </p:spPr>
        <p:txBody>
          <a:bodyPr wrap="square">
            <a:spAutoFit/>
          </a:bodyPr>
          <a:lstStyle/>
          <a:p>
            <a:pPr algn="ctr"/>
            <a:r>
              <a:rPr lang="en-US" altLang="zh-CN" sz="2200" kern="100" dirty="0">
                <a:effectLst/>
                <a:latin typeface="Times New Roman" panose="02020603050405020304" pitchFamily="18" charset="0"/>
                <a:ea typeface="宋体" panose="02010600030101010101" pitchFamily="2" charset="-122"/>
              </a:rPr>
              <a:t> </a:t>
            </a:r>
            <a:r>
              <a:rPr lang="zh-CN" altLang="zh-CN" sz="2200" dirty="0"/>
              <a:t>开发一款非专业的</a:t>
            </a:r>
            <a:r>
              <a:rPr lang="zh-CN" altLang="zh-CN" sz="2200" b="1" dirty="0"/>
              <a:t>数字画板</a:t>
            </a:r>
            <a:r>
              <a:rPr lang="zh-CN" altLang="zh-CN" sz="2200" dirty="0"/>
              <a:t>，可以让数字媒体</a:t>
            </a:r>
            <a:r>
              <a:rPr lang="zh-CN" altLang="zh-CN" sz="2200" b="1" dirty="0"/>
              <a:t>创作更加简单</a:t>
            </a:r>
            <a:r>
              <a:rPr lang="zh-CN" altLang="en-US" sz="2200" b="1" dirty="0"/>
              <a:t>！</a:t>
            </a:r>
            <a:endParaRPr lang="zh-CN" altLang="en-US" sz="2200" dirty="0"/>
          </a:p>
        </p:txBody>
      </p:sp>
      <p:sp>
        <p:nvSpPr>
          <p:cNvPr id="12" name="文本框 11">
            <a:extLst>
              <a:ext uri="{FF2B5EF4-FFF2-40B4-BE49-F238E27FC236}">
                <a16:creationId xmlns:a16="http://schemas.microsoft.com/office/drawing/2014/main" id="{B76275CE-F24F-4A17-86D7-368577B0A470}"/>
              </a:ext>
            </a:extLst>
          </p:cNvPr>
          <p:cNvSpPr txBox="1"/>
          <p:nvPr/>
        </p:nvSpPr>
        <p:spPr>
          <a:xfrm>
            <a:off x="738547" y="4114831"/>
            <a:ext cx="6299561" cy="2063835"/>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zh-CN" sz="2200" dirty="0">
                <a:latin typeface="+mj-lt"/>
              </a:rPr>
              <a:t>数字画板在优化用户使用体验的同时提高作品线条的美观度；</a:t>
            </a:r>
            <a:endParaRPr lang="en-US" altLang="zh-CN" sz="2200" dirty="0">
              <a:latin typeface="+mj-lt"/>
            </a:endParaRPr>
          </a:p>
          <a:p>
            <a:pPr marL="285750" indent="-285750">
              <a:lnSpc>
                <a:spcPct val="150000"/>
              </a:lnSpc>
              <a:buFont typeface="Wingdings" panose="05000000000000000000" pitchFamily="2" charset="2"/>
              <a:buChar char="ü"/>
            </a:pPr>
            <a:r>
              <a:rPr lang="zh-CN" altLang="zh-CN" sz="2200" dirty="0">
                <a:latin typeface="+mj-lt"/>
              </a:rPr>
              <a:t>数字画板开发出的应用也可以在后续研究中变成更加智能和便利的数字产品</a:t>
            </a:r>
            <a:r>
              <a:rPr lang="zh-CN" altLang="en-US" sz="2200" dirty="0">
                <a:latin typeface="+mj-lt"/>
              </a:rPr>
              <a:t>。</a:t>
            </a:r>
            <a:endParaRPr lang="en-US" altLang="zh-CN" sz="2200" dirty="0">
              <a:latin typeface="+mj-lt"/>
            </a:endParaRPr>
          </a:p>
        </p:txBody>
      </p:sp>
      <p:sp>
        <p:nvSpPr>
          <p:cNvPr id="8" name="箭头: 下 7">
            <a:extLst>
              <a:ext uri="{FF2B5EF4-FFF2-40B4-BE49-F238E27FC236}">
                <a16:creationId xmlns:a16="http://schemas.microsoft.com/office/drawing/2014/main" id="{A44945E2-1A6F-4B2B-964A-652DE7AC2BD1}"/>
              </a:ext>
            </a:extLst>
          </p:cNvPr>
          <p:cNvSpPr/>
          <p:nvPr/>
        </p:nvSpPr>
        <p:spPr>
          <a:xfrm>
            <a:off x="4331143" y="3658711"/>
            <a:ext cx="472462" cy="561706"/>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2437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8" grpId="0"/>
      <p:bldP spid="39" grpId="0" animBg="1"/>
      <p:bldP spid="10" grpId="0"/>
      <p:bldP spid="12"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63878EE-CAEF-4775-9C50-0B10CC185329}"/>
              </a:ext>
            </a:extLst>
          </p:cNvPr>
          <p:cNvGrpSpPr/>
          <p:nvPr/>
        </p:nvGrpSpPr>
        <p:grpSpPr>
          <a:xfrm>
            <a:off x="201405" y="1890249"/>
            <a:ext cx="11895867" cy="4369958"/>
            <a:chOff x="28846" y="2885398"/>
            <a:chExt cx="12244108" cy="3588241"/>
          </a:xfrm>
        </p:grpSpPr>
        <p:grpSp>
          <p:nvGrpSpPr>
            <p:cNvPr id="4" name="Group 6">
              <a:extLst>
                <a:ext uri="{FF2B5EF4-FFF2-40B4-BE49-F238E27FC236}">
                  <a16:creationId xmlns:a16="http://schemas.microsoft.com/office/drawing/2014/main" id="{A6853E2A-F696-4A80-BB6F-6A2A924894FC}"/>
                </a:ext>
              </a:extLst>
            </p:cNvPr>
            <p:cNvGrpSpPr/>
            <p:nvPr/>
          </p:nvGrpSpPr>
          <p:grpSpPr>
            <a:xfrm>
              <a:off x="4967237" y="3319352"/>
              <a:ext cx="1033445" cy="1033445"/>
              <a:chOff x="3563888" y="1923678"/>
              <a:chExt cx="900000" cy="900000"/>
            </a:xfrm>
          </p:grpSpPr>
          <p:sp>
            <p:nvSpPr>
              <p:cNvPr id="7" name="Rectangle 3">
                <a:extLst>
                  <a:ext uri="{FF2B5EF4-FFF2-40B4-BE49-F238E27FC236}">
                    <a16:creationId xmlns:a16="http://schemas.microsoft.com/office/drawing/2014/main" id="{0B20C9FB-D8D7-4534-AFD3-87AEC6016AF1}"/>
                  </a:ext>
                </a:extLst>
              </p:cNvPr>
              <p:cNvSpPr/>
              <p:nvPr/>
            </p:nvSpPr>
            <p:spPr>
              <a:xfrm>
                <a:off x="3563888" y="1923678"/>
                <a:ext cx="900000" cy="900000"/>
              </a:xfrm>
              <a:prstGeom prst="rect">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8" name="Right Triangle 4">
                <a:extLst>
                  <a:ext uri="{FF2B5EF4-FFF2-40B4-BE49-F238E27FC236}">
                    <a16:creationId xmlns:a16="http://schemas.microsoft.com/office/drawing/2014/main" id="{33F9560D-8813-472F-B8D4-4983651A224C}"/>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grpSp>
          <p:nvGrpSpPr>
            <p:cNvPr id="9" name="Group 7">
              <a:extLst>
                <a:ext uri="{FF2B5EF4-FFF2-40B4-BE49-F238E27FC236}">
                  <a16:creationId xmlns:a16="http://schemas.microsoft.com/office/drawing/2014/main" id="{AC9E2AB0-A32B-44A6-A6AF-01E1C1B1CA02}"/>
                </a:ext>
              </a:extLst>
            </p:cNvPr>
            <p:cNvGrpSpPr/>
            <p:nvPr/>
          </p:nvGrpSpPr>
          <p:grpSpPr>
            <a:xfrm rot="5400000">
              <a:off x="6127900" y="3029987"/>
              <a:ext cx="1322810" cy="1322810"/>
              <a:chOff x="3563888" y="1923678"/>
              <a:chExt cx="900000" cy="900000"/>
            </a:xfrm>
          </p:grpSpPr>
          <p:sp>
            <p:nvSpPr>
              <p:cNvPr id="10" name="Rectangle 8">
                <a:extLst>
                  <a:ext uri="{FF2B5EF4-FFF2-40B4-BE49-F238E27FC236}">
                    <a16:creationId xmlns:a16="http://schemas.microsoft.com/office/drawing/2014/main" id="{89F86DB5-EA6D-49AE-8635-AC14C9B82785}"/>
                  </a:ext>
                </a:extLst>
              </p:cNvPr>
              <p:cNvSpPr/>
              <p:nvPr/>
            </p:nvSpPr>
            <p:spPr>
              <a:xfrm>
                <a:off x="3563888" y="1923678"/>
                <a:ext cx="900000" cy="900000"/>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11" name="Right Triangle 9">
                <a:extLst>
                  <a:ext uri="{FF2B5EF4-FFF2-40B4-BE49-F238E27FC236}">
                    <a16:creationId xmlns:a16="http://schemas.microsoft.com/office/drawing/2014/main" id="{1B8E2825-67A6-4153-B352-35FD3FD94805}"/>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grpSp>
          <p:nvGrpSpPr>
            <p:cNvPr id="12" name="Group 10">
              <a:extLst>
                <a:ext uri="{FF2B5EF4-FFF2-40B4-BE49-F238E27FC236}">
                  <a16:creationId xmlns:a16="http://schemas.microsoft.com/office/drawing/2014/main" id="{EFDFD9A3-9416-4064-AC5A-C3AFD71E351C}"/>
                </a:ext>
              </a:extLst>
            </p:cNvPr>
            <p:cNvGrpSpPr/>
            <p:nvPr/>
          </p:nvGrpSpPr>
          <p:grpSpPr>
            <a:xfrm rot="10800000">
              <a:off x="6127900" y="4481735"/>
              <a:ext cx="826756" cy="826756"/>
              <a:chOff x="3563888" y="1923678"/>
              <a:chExt cx="900000" cy="900000"/>
            </a:xfrm>
          </p:grpSpPr>
          <p:sp>
            <p:nvSpPr>
              <p:cNvPr id="13" name="Rectangle 11">
                <a:extLst>
                  <a:ext uri="{FF2B5EF4-FFF2-40B4-BE49-F238E27FC236}">
                    <a16:creationId xmlns:a16="http://schemas.microsoft.com/office/drawing/2014/main" id="{A6856132-5803-425C-8F9F-9C2166B4C904}"/>
                  </a:ext>
                </a:extLst>
              </p:cNvPr>
              <p:cNvSpPr/>
              <p:nvPr/>
            </p:nvSpPr>
            <p:spPr>
              <a:xfrm>
                <a:off x="3563888" y="1923678"/>
                <a:ext cx="900000" cy="900000"/>
              </a:xfrm>
              <a:prstGeom prst="rect">
                <a:avLst/>
              </a:prstGeom>
              <a:solidFill>
                <a:srgbClr val="C1C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14" name="Right Triangle 12">
                <a:extLst>
                  <a:ext uri="{FF2B5EF4-FFF2-40B4-BE49-F238E27FC236}">
                    <a16:creationId xmlns:a16="http://schemas.microsoft.com/office/drawing/2014/main" id="{77126DC9-9DDE-43C1-A321-3D69C4E7FB4E}"/>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grpSp>
          <p:nvGrpSpPr>
            <p:cNvPr id="15" name="Group 13">
              <a:extLst>
                <a:ext uri="{FF2B5EF4-FFF2-40B4-BE49-F238E27FC236}">
                  <a16:creationId xmlns:a16="http://schemas.microsoft.com/office/drawing/2014/main" id="{A6E3DA2F-16D3-43D6-BDAB-B0F50A6F39AD}"/>
                </a:ext>
              </a:extLst>
            </p:cNvPr>
            <p:cNvGrpSpPr/>
            <p:nvPr/>
          </p:nvGrpSpPr>
          <p:grpSpPr>
            <a:xfrm rot="16200000">
              <a:off x="4843186" y="4481736"/>
              <a:ext cx="1157497" cy="1157497"/>
              <a:chOff x="3563888" y="1923678"/>
              <a:chExt cx="900000" cy="900000"/>
            </a:xfrm>
          </p:grpSpPr>
          <p:sp>
            <p:nvSpPr>
              <p:cNvPr id="16" name="Rectangle 14">
                <a:extLst>
                  <a:ext uri="{FF2B5EF4-FFF2-40B4-BE49-F238E27FC236}">
                    <a16:creationId xmlns:a16="http://schemas.microsoft.com/office/drawing/2014/main" id="{1F4E781E-7FC8-45A2-A67C-2DEDAA0756D3}"/>
                  </a:ext>
                </a:extLst>
              </p:cNvPr>
              <p:cNvSpPr/>
              <p:nvPr/>
            </p:nvSpPr>
            <p:spPr>
              <a:xfrm>
                <a:off x="3563888" y="1923678"/>
                <a:ext cx="900000" cy="900000"/>
              </a:xfrm>
              <a:prstGeom prst="rect">
                <a:avLst/>
              </a:prstGeom>
              <a:solidFill>
                <a:srgbClr val="4A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17" name="Right Triangle 15">
                <a:extLst>
                  <a:ext uri="{FF2B5EF4-FFF2-40B4-BE49-F238E27FC236}">
                    <a16:creationId xmlns:a16="http://schemas.microsoft.com/office/drawing/2014/main" id="{1242AA14-E424-41B2-AE69-94690660407E}"/>
                  </a:ext>
                </a:extLst>
              </p:cNvPr>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cs typeface="+mn-ea"/>
                  <a:sym typeface="+mn-lt"/>
                </a:endParaRPr>
              </a:p>
            </p:txBody>
          </p:sp>
        </p:grpSp>
        <p:sp>
          <p:nvSpPr>
            <p:cNvPr id="18" name="TextBox 16">
              <a:extLst>
                <a:ext uri="{FF2B5EF4-FFF2-40B4-BE49-F238E27FC236}">
                  <a16:creationId xmlns:a16="http://schemas.microsoft.com/office/drawing/2014/main" id="{F511ECA0-E9C2-4FA6-979D-EFD018B2344B}"/>
                </a:ext>
              </a:extLst>
            </p:cNvPr>
            <p:cNvSpPr txBox="1"/>
            <p:nvPr/>
          </p:nvSpPr>
          <p:spPr>
            <a:xfrm>
              <a:off x="5437114" y="3799921"/>
              <a:ext cx="462624" cy="400110"/>
            </a:xfrm>
            <a:prstGeom prst="rect">
              <a:avLst/>
            </a:prstGeom>
            <a:noFill/>
          </p:spPr>
          <p:txBody>
            <a:bodyPr wrap="square" rtlCol="0">
              <a:spAutoFit/>
            </a:bodyPr>
            <a:lstStyle/>
            <a:p>
              <a:pPr algn="ctr"/>
              <a:r>
                <a:rPr lang="en-US" altLang="ko-KR" sz="2000" b="1" dirty="0">
                  <a:solidFill>
                    <a:srgbClr val="C1CBD7"/>
                  </a:solidFill>
                  <a:cs typeface="+mn-ea"/>
                  <a:sym typeface="+mn-lt"/>
                </a:rPr>
                <a:t>A</a:t>
              </a:r>
              <a:endParaRPr lang="ko-KR" altLang="en-US" sz="2000" b="1" dirty="0">
                <a:solidFill>
                  <a:srgbClr val="C1CBD7"/>
                </a:solidFill>
                <a:cs typeface="+mn-ea"/>
                <a:sym typeface="+mn-lt"/>
              </a:endParaRPr>
            </a:p>
          </p:txBody>
        </p:sp>
        <p:sp>
          <p:nvSpPr>
            <p:cNvPr id="19" name="TextBox 17">
              <a:extLst>
                <a:ext uri="{FF2B5EF4-FFF2-40B4-BE49-F238E27FC236}">
                  <a16:creationId xmlns:a16="http://schemas.microsoft.com/office/drawing/2014/main" id="{29AC168A-3E63-4536-AE81-24F3A7455A67}"/>
                </a:ext>
              </a:extLst>
            </p:cNvPr>
            <p:cNvSpPr txBox="1"/>
            <p:nvPr/>
          </p:nvSpPr>
          <p:spPr>
            <a:xfrm>
              <a:off x="6250323" y="3754330"/>
              <a:ext cx="462624" cy="400110"/>
            </a:xfrm>
            <a:prstGeom prst="rect">
              <a:avLst/>
            </a:prstGeom>
            <a:noFill/>
          </p:spPr>
          <p:txBody>
            <a:bodyPr wrap="square" rtlCol="0">
              <a:spAutoFit/>
            </a:bodyPr>
            <a:lstStyle/>
            <a:p>
              <a:pPr algn="ctr"/>
              <a:r>
                <a:rPr lang="en-US" altLang="ko-KR" sz="2000" b="1" dirty="0">
                  <a:solidFill>
                    <a:srgbClr val="4A5A69"/>
                  </a:solidFill>
                  <a:cs typeface="+mn-ea"/>
                  <a:sym typeface="+mn-lt"/>
                </a:rPr>
                <a:t>B</a:t>
              </a:r>
              <a:endParaRPr lang="ko-KR" altLang="en-US" sz="2000" b="1" dirty="0">
                <a:solidFill>
                  <a:srgbClr val="4A5A69"/>
                </a:solidFill>
                <a:cs typeface="+mn-ea"/>
                <a:sym typeface="+mn-lt"/>
              </a:endParaRPr>
            </a:p>
          </p:txBody>
        </p:sp>
        <p:sp>
          <p:nvSpPr>
            <p:cNvPr id="20" name="TextBox 18">
              <a:extLst>
                <a:ext uri="{FF2B5EF4-FFF2-40B4-BE49-F238E27FC236}">
                  <a16:creationId xmlns:a16="http://schemas.microsoft.com/office/drawing/2014/main" id="{33B2513B-7B04-4D08-AD96-CD460FFF1C16}"/>
                </a:ext>
              </a:extLst>
            </p:cNvPr>
            <p:cNvSpPr txBox="1"/>
            <p:nvPr/>
          </p:nvSpPr>
          <p:spPr>
            <a:xfrm>
              <a:off x="5437114" y="4589938"/>
              <a:ext cx="462624" cy="400110"/>
            </a:xfrm>
            <a:prstGeom prst="rect">
              <a:avLst/>
            </a:prstGeom>
            <a:noFill/>
          </p:spPr>
          <p:txBody>
            <a:bodyPr wrap="square" rtlCol="0">
              <a:spAutoFit/>
            </a:bodyPr>
            <a:lstStyle/>
            <a:p>
              <a:pPr algn="ctr"/>
              <a:r>
                <a:rPr lang="en-US" altLang="ko-KR" sz="2000" b="1" dirty="0">
                  <a:solidFill>
                    <a:srgbClr val="4A5A69"/>
                  </a:solidFill>
                  <a:cs typeface="+mn-ea"/>
                  <a:sym typeface="+mn-lt"/>
                </a:rPr>
                <a:t>C</a:t>
              </a:r>
              <a:endParaRPr lang="ko-KR" altLang="en-US" sz="2000" b="1" dirty="0">
                <a:solidFill>
                  <a:srgbClr val="4A5A69"/>
                </a:solidFill>
                <a:cs typeface="+mn-ea"/>
                <a:sym typeface="+mn-lt"/>
              </a:endParaRPr>
            </a:p>
          </p:txBody>
        </p:sp>
        <p:sp>
          <p:nvSpPr>
            <p:cNvPr id="21" name="TextBox 19">
              <a:extLst>
                <a:ext uri="{FF2B5EF4-FFF2-40B4-BE49-F238E27FC236}">
                  <a16:creationId xmlns:a16="http://schemas.microsoft.com/office/drawing/2014/main" id="{70357ED7-8387-4E66-828D-D3DB3D2AD2AF}"/>
                </a:ext>
              </a:extLst>
            </p:cNvPr>
            <p:cNvSpPr txBox="1"/>
            <p:nvPr/>
          </p:nvSpPr>
          <p:spPr>
            <a:xfrm>
              <a:off x="6141275" y="4500061"/>
              <a:ext cx="462624" cy="400110"/>
            </a:xfrm>
            <a:prstGeom prst="rect">
              <a:avLst/>
            </a:prstGeom>
            <a:noFill/>
          </p:spPr>
          <p:txBody>
            <a:bodyPr wrap="square" rtlCol="0">
              <a:spAutoFit/>
            </a:bodyPr>
            <a:lstStyle/>
            <a:p>
              <a:pPr algn="ctr"/>
              <a:r>
                <a:rPr lang="en-US" altLang="ko-KR" sz="2000" b="1" dirty="0">
                  <a:solidFill>
                    <a:srgbClr val="C1CBD7"/>
                  </a:solidFill>
                  <a:cs typeface="+mn-ea"/>
                  <a:sym typeface="+mn-lt"/>
                </a:rPr>
                <a:t>D</a:t>
              </a:r>
              <a:endParaRPr lang="ko-KR" altLang="en-US" sz="2000" b="1" dirty="0">
                <a:solidFill>
                  <a:srgbClr val="C1CBD7"/>
                </a:solidFill>
                <a:cs typeface="+mn-ea"/>
                <a:sym typeface="+mn-lt"/>
              </a:endParaRPr>
            </a:p>
          </p:txBody>
        </p:sp>
        <p:sp>
          <p:nvSpPr>
            <p:cNvPr id="22" name="Rectangle 9">
              <a:extLst>
                <a:ext uri="{FF2B5EF4-FFF2-40B4-BE49-F238E27FC236}">
                  <a16:creationId xmlns:a16="http://schemas.microsoft.com/office/drawing/2014/main" id="{BB84711A-9823-4BD7-858E-25F929E2BD2E}"/>
                </a:ext>
              </a:extLst>
            </p:cNvPr>
            <p:cNvSpPr/>
            <p:nvPr/>
          </p:nvSpPr>
          <p:spPr>
            <a:xfrm>
              <a:off x="5099084" y="3446519"/>
              <a:ext cx="370496" cy="3468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3" name="Rectangle 16">
              <a:extLst>
                <a:ext uri="{FF2B5EF4-FFF2-40B4-BE49-F238E27FC236}">
                  <a16:creationId xmlns:a16="http://schemas.microsoft.com/office/drawing/2014/main" id="{B7535E71-896F-4DBA-8AE1-24BC4D2131FE}"/>
                </a:ext>
              </a:extLst>
            </p:cNvPr>
            <p:cNvSpPr/>
            <p:nvPr/>
          </p:nvSpPr>
          <p:spPr>
            <a:xfrm rot="2700000">
              <a:off x="5071628" y="5032179"/>
              <a:ext cx="280693" cy="50322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4" name="Oval 21">
              <a:extLst>
                <a:ext uri="{FF2B5EF4-FFF2-40B4-BE49-F238E27FC236}">
                  <a16:creationId xmlns:a16="http://schemas.microsoft.com/office/drawing/2014/main" id="{43FC78A6-70D5-4737-AC01-231F953CE5BA}"/>
                </a:ext>
              </a:extLst>
            </p:cNvPr>
            <p:cNvSpPr>
              <a:spLocks noChangeAspect="1"/>
            </p:cNvSpPr>
            <p:nvPr/>
          </p:nvSpPr>
          <p:spPr>
            <a:xfrm>
              <a:off x="6824679" y="3238129"/>
              <a:ext cx="449510" cy="453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25" name="Rounded Rectangle 27">
              <a:extLst>
                <a:ext uri="{FF2B5EF4-FFF2-40B4-BE49-F238E27FC236}">
                  <a16:creationId xmlns:a16="http://schemas.microsoft.com/office/drawing/2014/main" id="{D9DE7245-BADC-49B0-843B-342FE394F714}"/>
                </a:ext>
              </a:extLst>
            </p:cNvPr>
            <p:cNvSpPr/>
            <p:nvPr/>
          </p:nvSpPr>
          <p:spPr>
            <a:xfrm>
              <a:off x="6495609" y="4930306"/>
              <a:ext cx="338945" cy="26035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grpSp>
          <p:nvGrpSpPr>
            <p:cNvPr id="26" name="Group 24">
              <a:extLst>
                <a:ext uri="{FF2B5EF4-FFF2-40B4-BE49-F238E27FC236}">
                  <a16:creationId xmlns:a16="http://schemas.microsoft.com/office/drawing/2014/main" id="{57F11688-C15C-4FBD-B634-4A7B0928BD78}"/>
                </a:ext>
              </a:extLst>
            </p:cNvPr>
            <p:cNvGrpSpPr/>
            <p:nvPr/>
          </p:nvGrpSpPr>
          <p:grpSpPr>
            <a:xfrm>
              <a:off x="28846" y="2898208"/>
              <a:ext cx="4761870" cy="1738914"/>
              <a:chOff x="-191500" y="3185285"/>
              <a:chExt cx="3363428" cy="1514375"/>
            </a:xfrm>
          </p:grpSpPr>
          <p:sp>
            <p:nvSpPr>
              <p:cNvPr id="27" name="TextBox 25">
                <a:extLst>
                  <a:ext uri="{FF2B5EF4-FFF2-40B4-BE49-F238E27FC236}">
                    <a16:creationId xmlns:a16="http://schemas.microsoft.com/office/drawing/2014/main" id="{22B5A437-2A19-44EC-8D11-4E742966A7B0}"/>
                  </a:ext>
                </a:extLst>
              </p:cNvPr>
              <p:cNvSpPr txBox="1"/>
              <p:nvPr/>
            </p:nvSpPr>
            <p:spPr>
              <a:xfrm>
                <a:off x="-191500" y="3558324"/>
                <a:ext cx="3363428" cy="1141336"/>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2000" dirty="0"/>
                  <a:t>数字画板可以用于数字绘画、插图设计、漫画制作等创意艺术领域。</a:t>
                </a:r>
                <a:endParaRPr lang="en-US" altLang="zh-CN" sz="2000" dirty="0"/>
              </a:p>
              <a:p>
                <a:pPr marL="342900" indent="-342900">
                  <a:lnSpc>
                    <a:spcPct val="125000"/>
                  </a:lnSpc>
                  <a:buFont typeface="Wingdings" panose="05000000000000000000" pitchFamily="2" charset="2"/>
                  <a:buChar char="l"/>
                </a:pPr>
                <a:r>
                  <a:rPr lang="zh-CN" altLang="en-US" sz="2000" dirty="0"/>
                  <a:t>利用丰富的数字特效和工具来增强创作效果。</a:t>
                </a:r>
                <a:endParaRPr lang="ko-KR" altLang="en-US" sz="2000" dirty="0">
                  <a:sym typeface="+mn-lt"/>
                </a:endParaRPr>
              </a:p>
            </p:txBody>
          </p:sp>
          <p:sp>
            <p:nvSpPr>
              <p:cNvPr id="28" name="TextBox 26">
                <a:extLst>
                  <a:ext uri="{FF2B5EF4-FFF2-40B4-BE49-F238E27FC236}">
                    <a16:creationId xmlns:a16="http://schemas.microsoft.com/office/drawing/2014/main" id="{9F2A815F-7607-42B9-ADA6-68E37830DF1C}"/>
                  </a:ext>
                </a:extLst>
              </p:cNvPr>
              <p:cNvSpPr txBox="1"/>
              <p:nvPr/>
            </p:nvSpPr>
            <p:spPr>
              <a:xfrm>
                <a:off x="128869" y="3185285"/>
                <a:ext cx="2059657" cy="308122"/>
              </a:xfrm>
              <a:prstGeom prst="rect">
                <a:avLst/>
              </a:prstGeom>
              <a:noFill/>
            </p:spPr>
            <p:txBody>
              <a:bodyPr wrap="square" rtlCol="0">
                <a:spAutoFit/>
              </a:bodyPr>
              <a:lstStyle/>
              <a:p>
                <a:pPr algn="r"/>
                <a:r>
                  <a:rPr lang="zh-CN" altLang="en-US" sz="2200" b="1" dirty="0"/>
                  <a:t>数字绘画和创作</a:t>
                </a:r>
                <a:endParaRPr lang="ko-KR" altLang="en-US" sz="2200" b="1" dirty="0">
                  <a:sym typeface="+mn-lt"/>
                </a:endParaRPr>
              </a:p>
            </p:txBody>
          </p:sp>
        </p:grpSp>
        <p:grpSp>
          <p:nvGrpSpPr>
            <p:cNvPr id="29" name="Group 27">
              <a:extLst>
                <a:ext uri="{FF2B5EF4-FFF2-40B4-BE49-F238E27FC236}">
                  <a16:creationId xmlns:a16="http://schemas.microsoft.com/office/drawing/2014/main" id="{66349EEE-DCE4-4076-BAAD-DA01E431BD07}"/>
                </a:ext>
              </a:extLst>
            </p:cNvPr>
            <p:cNvGrpSpPr/>
            <p:nvPr/>
          </p:nvGrpSpPr>
          <p:grpSpPr>
            <a:xfrm>
              <a:off x="42782" y="4681686"/>
              <a:ext cx="4921236" cy="1708937"/>
              <a:chOff x="-181658" y="2938272"/>
              <a:chExt cx="3475991" cy="1488269"/>
            </a:xfrm>
          </p:grpSpPr>
          <p:sp>
            <p:nvSpPr>
              <p:cNvPr id="30" name="TextBox 28">
                <a:extLst>
                  <a:ext uri="{FF2B5EF4-FFF2-40B4-BE49-F238E27FC236}">
                    <a16:creationId xmlns:a16="http://schemas.microsoft.com/office/drawing/2014/main" id="{C75FED2A-BACD-4CDC-AB64-F39C33FBFFD8}"/>
                  </a:ext>
                </a:extLst>
              </p:cNvPr>
              <p:cNvSpPr txBox="1"/>
              <p:nvPr/>
            </p:nvSpPr>
            <p:spPr>
              <a:xfrm>
                <a:off x="-181658" y="3285204"/>
                <a:ext cx="3475991" cy="1141337"/>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2000" dirty="0"/>
                  <a:t>数字画板可用于教育和培训领域，例如交互式教学、远程教育等。</a:t>
                </a:r>
                <a:endParaRPr lang="en-US" altLang="zh-CN" sz="2000" dirty="0"/>
              </a:p>
              <a:p>
                <a:pPr marL="342900" indent="-342900">
                  <a:lnSpc>
                    <a:spcPct val="125000"/>
                  </a:lnSpc>
                  <a:buFont typeface="Wingdings" panose="05000000000000000000" pitchFamily="2" charset="2"/>
                  <a:buChar char="l"/>
                </a:pPr>
                <a:r>
                  <a:rPr lang="zh-CN" altLang="en-US" sz="2000" dirty="0"/>
                  <a:t>师生可以通过数字画板进行实时绘图、标注、解释等操作，促进互动和理解。</a:t>
                </a:r>
                <a:endParaRPr lang="ko-KR" altLang="en-US" sz="2000" dirty="0">
                  <a:sym typeface="+mn-lt"/>
                </a:endParaRPr>
              </a:p>
            </p:txBody>
          </p:sp>
          <p:sp>
            <p:nvSpPr>
              <p:cNvPr id="31" name="TextBox 29">
                <a:extLst>
                  <a:ext uri="{FF2B5EF4-FFF2-40B4-BE49-F238E27FC236}">
                    <a16:creationId xmlns:a16="http://schemas.microsoft.com/office/drawing/2014/main" id="{1A668778-B967-43DD-A869-5965C1EC5DBE}"/>
                  </a:ext>
                </a:extLst>
              </p:cNvPr>
              <p:cNvSpPr txBox="1"/>
              <p:nvPr/>
            </p:nvSpPr>
            <p:spPr>
              <a:xfrm>
                <a:off x="844968" y="2938272"/>
                <a:ext cx="2059657" cy="308122"/>
              </a:xfrm>
              <a:prstGeom prst="rect">
                <a:avLst/>
              </a:prstGeom>
              <a:noFill/>
            </p:spPr>
            <p:txBody>
              <a:bodyPr wrap="square" rtlCol="0">
                <a:spAutoFit/>
              </a:bodyPr>
              <a:lstStyle/>
              <a:p>
                <a:r>
                  <a:rPr lang="zh-CN" altLang="en-US" sz="2200" b="1" dirty="0"/>
                  <a:t>教育和培训</a:t>
                </a:r>
                <a:endParaRPr lang="ko-KR" altLang="en-US" sz="2200" b="1" dirty="0">
                  <a:sym typeface="+mn-lt"/>
                </a:endParaRPr>
              </a:p>
            </p:txBody>
          </p:sp>
        </p:grpSp>
        <p:grpSp>
          <p:nvGrpSpPr>
            <p:cNvPr id="32" name="Group 30">
              <a:extLst>
                <a:ext uri="{FF2B5EF4-FFF2-40B4-BE49-F238E27FC236}">
                  <a16:creationId xmlns:a16="http://schemas.microsoft.com/office/drawing/2014/main" id="{2FEEC5C3-23B9-4037-A05D-952BDAE09051}"/>
                </a:ext>
              </a:extLst>
            </p:cNvPr>
            <p:cNvGrpSpPr/>
            <p:nvPr/>
          </p:nvGrpSpPr>
          <p:grpSpPr>
            <a:xfrm>
              <a:off x="7573133" y="2885398"/>
              <a:ext cx="4476469" cy="1732473"/>
              <a:chOff x="616392" y="3174129"/>
              <a:chExt cx="3161842" cy="1508765"/>
            </a:xfrm>
          </p:grpSpPr>
          <p:sp>
            <p:nvSpPr>
              <p:cNvPr id="33" name="TextBox 31">
                <a:extLst>
                  <a:ext uri="{FF2B5EF4-FFF2-40B4-BE49-F238E27FC236}">
                    <a16:creationId xmlns:a16="http://schemas.microsoft.com/office/drawing/2014/main" id="{19BA5DE4-95CD-435B-82D8-F0F8449E7D7D}"/>
                  </a:ext>
                </a:extLst>
              </p:cNvPr>
              <p:cNvSpPr txBox="1"/>
              <p:nvPr/>
            </p:nvSpPr>
            <p:spPr>
              <a:xfrm>
                <a:off x="616392" y="3541558"/>
                <a:ext cx="3161842" cy="1141336"/>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2000" dirty="0"/>
                  <a:t>数字画板可以用作电子手写笔记本。</a:t>
                </a:r>
                <a:endParaRPr lang="en-US" altLang="zh-CN" sz="2000" dirty="0"/>
              </a:p>
              <a:p>
                <a:pPr marL="342900" indent="-342900">
                  <a:lnSpc>
                    <a:spcPct val="125000"/>
                  </a:lnSpc>
                  <a:buFont typeface="Wingdings" panose="05000000000000000000" pitchFamily="2" charset="2"/>
                  <a:buChar char="l"/>
                </a:pPr>
                <a:r>
                  <a:rPr lang="zh-CN" altLang="en-US" sz="2000" dirty="0"/>
                  <a:t>手写笔记可以与文字识别技术结合，实现手写文字的转换和搜索，提供更高效的笔记管理和检索。</a:t>
                </a:r>
                <a:endParaRPr lang="ko-KR" altLang="en-US" sz="2000" dirty="0">
                  <a:sym typeface="+mn-lt"/>
                </a:endParaRPr>
              </a:p>
            </p:txBody>
          </p:sp>
          <p:sp>
            <p:nvSpPr>
              <p:cNvPr id="34" name="TextBox 32">
                <a:extLst>
                  <a:ext uri="{FF2B5EF4-FFF2-40B4-BE49-F238E27FC236}">
                    <a16:creationId xmlns:a16="http://schemas.microsoft.com/office/drawing/2014/main" id="{4BF3AE6F-CA73-4D00-AC5F-A4F26DFAFFC8}"/>
                  </a:ext>
                </a:extLst>
              </p:cNvPr>
              <p:cNvSpPr txBox="1"/>
              <p:nvPr/>
            </p:nvSpPr>
            <p:spPr>
              <a:xfrm>
                <a:off x="1478413" y="3174129"/>
                <a:ext cx="2059657" cy="308122"/>
              </a:xfrm>
              <a:prstGeom prst="rect">
                <a:avLst/>
              </a:prstGeom>
              <a:noFill/>
            </p:spPr>
            <p:txBody>
              <a:bodyPr wrap="square" rtlCol="0">
                <a:spAutoFit/>
              </a:bodyPr>
              <a:lstStyle>
                <a:defPPr>
                  <a:defRPr lang="zh-CN"/>
                </a:defPPr>
                <a:lvl1pPr algn="r">
                  <a:defRPr sz="1600" b="1">
                    <a:solidFill>
                      <a:schemeClr val="tx1">
                        <a:lumMod val="75000"/>
                        <a:lumOff val="25000"/>
                      </a:schemeClr>
                    </a:solidFill>
                    <a:latin typeface="黑体" panose="02010609060101010101" pitchFamily="49" charset="-122"/>
                    <a:ea typeface="黑体" panose="02010609060101010101" pitchFamily="49" charset="-122"/>
                    <a:cs typeface="+mn-ea"/>
                  </a:defRPr>
                </a:lvl1pPr>
              </a:lstStyle>
              <a:p>
                <a:pPr algn="l"/>
                <a:r>
                  <a:rPr lang="zh-CN" altLang="en-US" sz="2200" dirty="0">
                    <a:solidFill>
                      <a:schemeClr val="tx1"/>
                    </a:solidFill>
                    <a:latin typeface="+mn-lt"/>
                    <a:ea typeface="+mn-ea"/>
                    <a:cs typeface="+mn-cs"/>
                  </a:rPr>
                  <a:t>数字手写笔记</a:t>
                </a:r>
                <a:endParaRPr lang="ko-KR" altLang="en-US" sz="2200" dirty="0">
                  <a:solidFill>
                    <a:schemeClr val="tx1"/>
                  </a:solidFill>
                  <a:latin typeface="+mn-lt"/>
                  <a:ea typeface="+mn-ea"/>
                  <a:cs typeface="+mn-cs"/>
                  <a:sym typeface="+mn-lt"/>
                </a:endParaRPr>
              </a:p>
            </p:txBody>
          </p:sp>
        </p:grpSp>
        <p:grpSp>
          <p:nvGrpSpPr>
            <p:cNvPr id="35" name="Group 33">
              <a:extLst>
                <a:ext uri="{FF2B5EF4-FFF2-40B4-BE49-F238E27FC236}">
                  <a16:creationId xmlns:a16="http://schemas.microsoft.com/office/drawing/2014/main" id="{734C54D8-CCBA-4B74-BE56-120A594CEA74}"/>
                </a:ext>
              </a:extLst>
            </p:cNvPr>
            <p:cNvGrpSpPr/>
            <p:nvPr/>
          </p:nvGrpSpPr>
          <p:grpSpPr>
            <a:xfrm>
              <a:off x="7322366" y="4805747"/>
              <a:ext cx="4950588" cy="1667892"/>
              <a:chOff x="439269" y="3046310"/>
              <a:chExt cx="3496723" cy="1452524"/>
            </a:xfrm>
          </p:grpSpPr>
          <p:sp>
            <p:nvSpPr>
              <p:cNvPr id="36" name="TextBox 34">
                <a:extLst>
                  <a:ext uri="{FF2B5EF4-FFF2-40B4-BE49-F238E27FC236}">
                    <a16:creationId xmlns:a16="http://schemas.microsoft.com/office/drawing/2014/main" id="{CFE999B6-27B2-4585-98BD-34A009F9432C}"/>
                  </a:ext>
                </a:extLst>
              </p:cNvPr>
              <p:cNvSpPr txBox="1"/>
              <p:nvPr/>
            </p:nvSpPr>
            <p:spPr>
              <a:xfrm>
                <a:off x="439269" y="3357497"/>
                <a:ext cx="3496723" cy="1141337"/>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2000" dirty="0"/>
                  <a:t>数字画板可以用于娱乐和游戏应用，例如绘画游戏、创意互动等。</a:t>
                </a:r>
                <a:endParaRPr lang="en-US" altLang="zh-CN" sz="2000" dirty="0"/>
              </a:p>
              <a:p>
                <a:pPr marL="342900" indent="-342900">
                  <a:lnSpc>
                    <a:spcPct val="125000"/>
                  </a:lnSpc>
                  <a:buFont typeface="Wingdings" panose="05000000000000000000" pitchFamily="2" charset="2"/>
                  <a:buChar char="l"/>
                </a:pPr>
                <a:r>
                  <a:rPr lang="zh-CN" altLang="en-US" sz="2000" dirty="0"/>
                  <a:t>用户可以使用手势进行绘制、涂鸦和创作，参与有趣的互动游戏体验。</a:t>
                </a:r>
                <a:endParaRPr lang="ko-KR" altLang="en-US" sz="2000" dirty="0">
                  <a:sym typeface="+mn-lt"/>
                </a:endParaRPr>
              </a:p>
            </p:txBody>
          </p:sp>
          <p:sp>
            <p:nvSpPr>
              <p:cNvPr id="37" name="TextBox 35">
                <a:extLst>
                  <a:ext uri="{FF2B5EF4-FFF2-40B4-BE49-F238E27FC236}">
                    <a16:creationId xmlns:a16="http://schemas.microsoft.com/office/drawing/2014/main" id="{345F5C61-7758-4FCC-B61D-89C4D6185BBE}"/>
                  </a:ext>
                </a:extLst>
              </p:cNvPr>
              <p:cNvSpPr txBox="1"/>
              <p:nvPr/>
            </p:nvSpPr>
            <p:spPr>
              <a:xfrm>
                <a:off x="1669855" y="3046310"/>
                <a:ext cx="2059657" cy="308122"/>
              </a:xfrm>
              <a:prstGeom prst="rect">
                <a:avLst/>
              </a:prstGeom>
              <a:noFill/>
            </p:spPr>
            <p:txBody>
              <a:bodyPr wrap="square" rtlCol="0">
                <a:spAutoFit/>
              </a:bodyPr>
              <a:lstStyle/>
              <a:p>
                <a:r>
                  <a:rPr lang="zh-CN" altLang="en-US" sz="2200" b="1" dirty="0"/>
                  <a:t>娱乐和游戏</a:t>
                </a:r>
                <a:endParaRPr lang="ko-KR" altLang="en-US" sz="2200" b="1" dirty="0">
                  <a:sym typeface="+mn-lt"/>
                </a:endParaRPr>
              </a:p>
            </p:txBody>
          </p:sp>
        </p:grpSp>
      </p:grpSp>
      <p:sp>
        <p:nvSpPr>
          <p:cNvPr id="38" name="文本框 37">
            <a:extLst>
              <a:ext uri="{FF2B5EF4-FFF2-40B4-BE49-F238E27FC236}">
                <a16:creationId xmlns:a16="http://schemas.microsoft.com/office/drawing/2014/main" id="{CC7C6B5E-D7B4-4313-B591-303B52D83207}"/>
              </a:ext>
            </a:extLst>
          </p:cNvPr>
          <p:cNvSpPr txBox="1"/>
          <p:nvPr/>
        </p:nvSpPr>
        <p:spPr>
          <a:xfrm>
            <a:off x="4567376" y="602680"/>
            <a:ext cx="3057247" cy="584775"/>
          </a:xfrm>
          <a:prstGeom prst="rect">
            <a:avLst/>
          </a:prstGeom>
          <a:noFill/>
        </p:spPr>
        <p:txBody>
          <a:bodyPr wrap="none" rtlCol="0">
            <a:spAutoFit/>
          </a:bodyPr>
          <a:lstStyle/>
          <a:p>
            <a:pPr algn="ctr"/>
            <a:r>
              <a:rPr lang="zh-CN" altLang="en-US" sz="3200" b="1" dirty="0">
                <a:solidFill>
                  <a:srgbClr val="4A5A69"/>
                </a:solidFill>
                <a:cs typeface="+mn-ea"/>
                <a:sym typeface="+mn-lt"/>
              </a:rPr>
              <a:t>选题背景及意义</a:t>
            </a:r>
          </a:p>
        </p:txBody>
      </p:sp>
      <p:sp>
        <p:nvSpPr>
          <p:cNvPr id="39" name="Text 1">
            <a:extLst>
              <a:ext uri="{FF2B5EF4-FFF2-40B4-BE49-F238E27FC236}">
                <a16:creationId xmlns:a16="http://schemas.microsoft.com/office/drawing/2014/main" id="{0603F405-DE96-45B8-9C1B-8AF9D36B4A4D}"/>
              </a:ext>
            </a:extLst>
          </p:cNvPr>
          <p:cNvSpPr/>
          <p:nvPr/>
        </p:nvSpPr>
        <p:spPr>
          <a:xfrm>
            <a:off x="623392" y="1075526"/>
            <a:ext cx="4219793" cy="610433"/>
          </a:xfrm>
          <a:prstGeom prst="rect">
            <a:avLst/>
          </a:prstGeom>
          <a:noFill/>
          <a:ln/>
        </p:spPr>
        <p:txBody>
          <a:bodyPr wrap="square" rtlCol="0" anchor="t"/>
          <a:lstStyle/>
          <a:p>
            <a:pPr marL="342900" indent="-342900">
              <a:lnSpc>
                <a:spcPct val="150000"/>
              </a:lnSpc>
              <a:buSzPct val="100000"/>
              <a:buFont typeface="Wingdings" panose="05000000000000000000" pitchFamily="2" charset="2"/>
              <a:buChar char="p"/>
            </a:pPr>
            <a:r>
              <a:rPr lang="zh-CN" altLang="en-US" sz="2800" b="1" dirty="0">
                <a:solidFill>
                  <a:srgbClr val="383838"/>
                </a:solidFill>
                <a:latin typeface="+mj-lt"/>
                <a:ea typeface="黑体" panose="02010609060101010101" pitchFamily="49" charset="-122"/>
              </a:rPr>
              <a:t>应用领域</a:t>
            </a:r>
            <a:endParaRPr lang="en-US" sz="2800" b="1" dirty="0">
              <a:solidFill>
                <a:srgbClr val="383838"/>
              </a:solidFill>
              <a:latin typeface="+mj-lt"/>
              <a:ea typeface="黑体" panose="02010609060101010101" pitchFamily="49" charset="-122"/>
            </a:endParaRPr>
          </a:p>
        </p:txBody>
      </p:sp>
    </p:spTree>
    <p:extLst>
      <p:ext uri="{BB962C8B-B14F-4D97-AF65-F5344CB8AC3E}">
        <p14:creationId xmlns:p14="http://schemas.microsoft.com/office/powerpoint/2010/main" val="237959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832726" y="3235264"/>
            <a:ext cx="3416320" cy="1015663"/>
          </a:xfrm>
          <a:prstGeom prst="rect">
            <a:avLst/>
          </a:prstGeom>
          <a:noFill/>
        </p:spPr>
        <p:txBody>
          <a:bodyPr wrap="none" rtlCol="0">
            <a:spAutoFit/>
          </a:bodyPr>
          <a:lstStyle/>
          <a:p>
            <a:pPr algn="ctr"/>
            <a:r>
              <a:rPr lang="zh-CN" altLang="en-US" sz="6000" b="1" spc="300" dirty="0">
                <a:solidFill>
                  <a:srgbClr val="231E1F"/>
                </a:solidFill>
                <a:cs typeface="+mn-ea"/>
                <a:sym typeface="+mn-lt"/>
              </a:rPr>
              <a:t>相关技术</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latin typeface="Times New Roman" panose="02020603050405020304" pitchFamily="18" charset="0"/>
                <a:cs typeface="Times New Roman" panose="02020603050405020304" pitchFamily="18" charset="0"/>
                <a:sym typeface="+mn-lt"/>
              </a:rPr>
              <a:t>PART 02</a:t>
            </a:r>
            <a:endParaRPr lang="zh-CN" altLang="en-US" sz="4400" dirty="0">
              <a:solidFill>
                <a:srgbClr val="92A3B8"/>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0191642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圆角 76">
            <a:extLst>
              <a:ext uri="{FF2B5EF4-FFF2-40B4-BE49-F238E27FC236}">
                <a16:creationId xmlns:a16="http://schemas.microsoft.com/office/drawing/2014/main" id="{6B00BBB0-11E6-4452-A551-E284CB1B8906}"/>
              </a:ext>
            </a:extLst>
          </p:cNvPr>
          <p:cNvSpPr/>
          <p:nvPr/>
        </p:nvSpPr>
        <p:spPr>
          <a:xfrm>
            <a:off x="4127991" y="3823955"/>
            <a:ext cx="7737764" cy="2880535"/>
          </a:xfrm>
          <a:prstGeom prst="roundRect">
            <a:avLst/>
          </a:prstGeom>
          <a:solidFill>
            <a:schemeClr val="bg1"/>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CBBB3735-229C-4456-BAC9-9A134FD34622}"/>
              </a:ext>
            </a:extLst>
          </p:cNvPr>
          <p:cNvSpPr txBox="1"/>
          <p:nvPr/>
        </p:nvSpPr>
        <p:spPr>
          <a:xfrm>
            <a:off x="5182929" y="350057"/>
            <a:ext cx="1826142" cy="584775"/>
          </a:xfrm>
          <a:prstGeom prst="rect">
            <a:avLst/>
          </a:prstGeom>
          <a:noFill/>
        </p:spPr>
        <p:txBody>
          <a:bodyPr wrap="none" rtlCol="0">
            <a:spAutoFit/>
          </a:bodyPr>
          <a:lstStyle/>
          <a:p>
            <a:pPr algn="ctr"/>
            <a:r>
              <a:rPr lang="zh-CN" altLang="en-US" sz="3200" b="1" dirty="0">
                <a:solidFill>
                  <a:srgbClr val="4A5A69"/>
                </a:solidFill>
                <a:cs typeface="+mn-ea"/>
                <a:sym typeface="+mn-lt"/>
              </a:rPr>
              <a:t>相关技术</a:t>
            </a:r>
          </a:p>
        </p:txBody>
      </p:sp>
      <p:sp>
        <p:nvSpPr>
          <p:cNvPr id="31" name="TextBox 84">
            <a:extLst>
              <a:ext uri="{FF2B5EF4-FFF2-40B4-BE49-F238E27FC236}">
                <a16:creationId xmlns:a16="http://schemas.microsoft.com/office/drawing/2014/main" id="{639BAE4A-43EA-4CDE-8008-80CBB2AEB0AA}"/>
              </a:ext>
            </a:extLst>
          </p:cNvPr>
          <p:cNvSpPr txBox="1"/>
          <p:nvPr/>
        </p:nvSpPr>
        <p:spPr>
          <a:xfrm>
            <a:off x="6563412" y="1121265"/>
            <a:ext cx="5377519" cy="2484270"/>
          </a:xfrm>
          <a:prstGeom prst="rect">
            <a:avLst/>
          </a:prstGeom>
          <a:noFill/>
        </p:spPr>
        <p:txBody>
          <a:bodyPr wrap="square" rtlCol="0">
            <a:spAutoFit/>
          </a:bodyPr>
          <a:lstStyle/>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本文使用了</a:t>
            </a:r>
            <a:r>
              <a:rPr lang="en-US" altLang="zh-CN" dirty="0" err="1">
                <a:latin typeface="Times New Roman" panose="02020603050405020304" pitchFamily="18" charset="0"/>
                <a:cs typeface="Times New Roman" panose="02020603050405020304" pitchFamily="18" charset="0"/>
              </a:rPr>
              <a:t>Mediapipe</a:t>
            </a:r>
            <a:r>
              <a:rPr lang="zh-CN" altLang="en-US" dirty="0">
                <a:latin typeface="Times New Roman" panose="02020603050405020304" pitchFamily="18" charset="0"/>
                <a:cs typeface="Times New Roman" panose="02020603050405020304" pitchFamily="18" charset="0"/>
              </a:rPr>
              <a:t>中提供的手部关键点检测模型来实现手势识别功能。</a:t>
            </a:r>
            <a:endParaRPr lang="en-US" altLang="zh-CN" dirty="0">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该模型可以实时检测并跟踪手部的</a:t>
            </a:r>
            <a:r>
              <a:rPr lang="en-US" altLang="zh-CN" dirty="0">
                <a:latin typeface="Times New Roman" panose="02020603050405020304" pitchFamily="18" charset="0"/>
                <a:cs typeface="Times New Roman" panose="02020603050405020304" pitchFamily="18" charset="0"/>
              </a:rPr>
              <a:t>21</a:t>
            </a:r>
            <a:r>
              <a:rPr lang="zh-CN" altLang="en-US" dirty="0">
                <a:latin typeface="Times New Roman" panose="02020603050405020304" pitchFamily="18" charset="0"/>
                <a:cs typeface="Times New Roman" panose="02020603050405020304" pitchFamily="18" charset="0"/>
              </a:rPr>
              <a:t>个关键点，包括手指、掌心和手腕等部位。</a:t>
            </a:r>
            <a:endParaRPr lang="en-US" altLang="zh-CN" dirty="0">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通过对关键点的分析和计算，可以实现对不同手势的识别和跟踪。本文将手势识别算法与数字画板集成，通过检测用户手势来控制绘图过程。</a:t>
            </a:r>
          </a:p>
        </p:txBody>
      </p:sp>
      <p:sp>
        <p:nvSpPr>
          <p:cNvPr id="58" name="文本框 57">
            <a:extLst>
              <a:ext uri="{FF2B5EF4-FFF2-40B4-BE49-F238E27FC236}">
                <a16:creationId xmlns:a16="http://schemas.microsoft.com/office/drawing/2014/main" id="{BD113673-8B44-45BF-800E-BF46A0CBACCC}"/>
              </a:ext>
            </a:extLst>
          </p:cNvPr>
          <p:cNvSpPr txBox="1"/>
          <p:nvPr/>
        </p:nvSpPr>
        <p:spPr>
          <a:xfrm>
            <a:off x="73089" y="3605535"/>
            <a:ext cx="3576196" cy="2484270"/>
          </a:xfrm>
          <a:prstGeom prst="rect">
            <a:avLst/>
          </a:prstGeom>
          <a:noFill/>
        </p:spPr>
        <p:txBody>
          <a:bodyPr wrap="square">
            <a:spAutoFit/>
          </a:bodyPr>
          <a:lstStyle/>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手势识别技术是一种通过分析和解释人类手势动作来理解和交互的技术。</a:t>
            </a:r>
            <a:endParaRPr lang="en-US" altLang="zh-CN" dirty="0">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zh-CN" altLang="en-US" dirty="0">
                <a:latin typeface="Times New Roman" panose="02020603050405020304" pitchFamily="18" charset="0"/>
                <a:cs typeface="Times New Roman" panose="02020603050405020304" pitchFamily="18" charset="0"/>
              </a:rPr>
              <a:t>它涉及计算机视觉、模式识别和机器学习等领域，旨在实现人与计算机之间自然、直观和非接触的交互方式。</a:t>
            </a:r>
          </a:p>
        </p:txBody>
      </p:sp>
      <p:grpSp>
        <p:nvGrpSpPr>
          <p:cNvPr id="57" name="组合 56">
            <a:extLst>
              <a:ext uri="{FF2B5EF4-FFF2-40B4-BE49-F238E27FC236}">
                <a16:creationId xmlns:a16="http://schemas.microsoft.com/office/drawing/2014/main" id="{8CD4C493-B31A-4E3D-934A-9388F42DEE31}"/>
              </a:ext>
            </a:extLst>
          </p:cNvPr>
          <p:cNvGrpSpPr/>
          <p:nvPr/>
        </p:nvGrpSpPr>
        <p:grpSpPr>
          <a:xfrm>
            <a:off x="642678" y="1591873"/>
            <a:ext cx="2558712" cy="1543054"/>
            <a:chOff x="1375749" y="4740168"/>
            <a:chExt cx="2558712" cy="1543054"/>
          </a:xfrm>
        </p:grpSpPr>
        <p:sp>
          <p:nvSpPr>
            <p:cNvPr id="72" name="圆角矩形 31">
              <a:extLst>
                <a:ext uri="{FF2B5EF4-FFF2-40B4-BE49-F238E27FC236}">
                  <a16:creationId xmlns:a16="http://schemas.microsoft.com/office/drawing/2014/main" id="{880C4F8A-DB74-47D0-92EE-E507A78E5764}"/>
                </a:ext>
              </a:extLst>
            </p:cNvPr>
            <p:cNvSpPr/>
            <p:nvPr/>
          </p:nvSpPr>
          <p:spPr>
            <a:xfrm>
              <a:off x="1375749" y="4740168"/>
              <a:ext cx="2558712" cy="1543054"/>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p>
          </p:txBody>
        </p:sp>
        <p:sp>
          <p:nvSpPr>
            <p:cNvPr id="73" name="文本框 72">
              <a:extLst>
                <a:ext uri="{FF2B5EF4-FFF2-40B4-BE49-F238E27FC236}">
                  <a16:creationId xmlns:a16="http://schemas.microsoft.com/office/drawing/2014/main" id="{243E9680-0601-428C-AEBB-96A3CF91FCE6}"/>
                </a:ext>
              </a:extLst>
            </p:cNvPr>
            <p:cNvSpPr txBox="1"/>
            <p:nvPr/>
          </p:nvSpPr>
          <p:spPr>
            <a:xfrm>
              <a:off x="1499604" y="5346604"/>
              <a:ext cx="2095466" cy="581057"/>
            </a:xfrm>
            <a:prstGeom prst="rect">
              <a:avLst/>
            </a:prstGeom>
            <a:noFill/>
          </p:spPr>
          <p:txBody>
            <a:bodyPr wrap="square" rtlCol="0">
              <a:spAutoFit/>
            </a:bodyPr>
            <a:lstStyle>
              <a:defPPr>
                <a:defRPr lang="zh-CN"/>
              </a:defPPr>
              <a:lvl1pPr>
                <a:lnSpc>
                  <a:spcPct val="150000"/>
                </a:lnSpc>
                <a:defRPr kumimoji="0" sz="1400" b="1" i="0" u="none" strike="noStrike" cap="none" spc="0" normalizeH="0" baseline="0">
                  <a:ln>
                    <a:noFill/>
                  </a:ln>
                  <a:solidFill>
                    <a:schemeClr val="bg2">
                      <a:lumMod val="10000"/>
                    </a:schemeClr>
                  </a:solidFill>
                  <a:effectLst/>
                  <a:uLnTx/>
                  <a:uFillTx/>
                </a:defRPr>
              </a:lvl1pPr>
            </a:lstStyle>
            <a:p>
              <a:pPr algn="r"/>
              <a:r>
                <a:rPr lang="zh-CN" altLang="en-US" sz="2400" b="1" dirty="0">
                  <a:sym typeface="+mn-lt"/>
                </a:rPr>
                <a:t>手势识别技术</a:t>
              </a:r>
              <a:endParaRPr lang="ko-KR" altLang="en-US" sz="2400" b="1" dirty="0">
                <a:sym typeface="+mn-lt"/>
              </a:endParaRPr>
            </a:p>
          </p:txBody>
        </p:sp>
        <p:sp>
          <p:nvSpPr>
            <p:cNvPr id="74" name="文本框 73">
              <a:extLst>
                <a:ext uri="{FF2B5EF4-FFF2-40B4-BE49-F238E27FC236}">
                  <a16:creationId xmlns:a16="http://schemas.microsoft.com/office/drawing/2014/main" id="{2C0E3472-386B-464C-A089-358A558A10BB}"/>
                </a:ext>
              </a:extLst>
            </p:cNvPr>
            <p:cNvSpPr txBox="1"/>
            <p:nvPr/>
          </p:nvSpPr>
          <p:spPr>
            <a:xfrm>
              <a:off x="2362397" y="4822785"/>
              <a:ext cx="585417" cy="523220"/>
            </a:xfrm>
            <a:prstGeom prst="rect">
              <a:avLst/>
            </a:prstGeom>
            <a:noFill/>
          </p:spPr>
          <p:txBody>
            <a:bodyPr wrap="none">
              <a:spAutoFit/>
            </a:bodyPr>
            <a:lstStyle>
              <a:defPPr>
                <a:defRPr lang="zh-CN"/>
              </a:defPPr>
              <a:lvl1pPr marR="0" lvl="0" indent="0" defTabSz="913765" fontAlgn="auto">
                <a:lnSpc>
                  <a:spcPct val="100000"/>
                </a:lnSpc>
                <a:spcBef>
                  <a:spcPts val="0"/>
                </a:spcBef>
                <a:spcAft>
                  <a:spcPts val="0"/>
                </a:spcAft>
                <a:buClrTx/>
                <a:buSzPct val="25000"/>
                <a:buFontTx/>
                <a:buNone/>
                <a:defRPr kumimoji="0" sz="6000" b="1" i="0" u="none" strike="noStrike" cap="none" spc="0" normalizeH="0" baseline="0">
                  <a:ln>
                    <a:noFill/>
                  </a:ln>
                  <a:solidFill>
                    <a:srgbClr val="FFFFFF">
                      <a:alpha val="90000"/>
                    </a:srgbClr>
                  </a:solidFill>
                  <a:effectLst/>
                  <a:uLnTx/>
                  <a:uFillTx/>
                </a:defRPr>
              </a:lvl1pPr>
            </a:lstStyle>
            <a:p>
              <a:pPr algn="ctr"/>
              <a:r>
                <a:rPr lang="en-US" altLang="zh-CN" sz="2800" dirty="0">
                  <a:solidFill>
                    <a:schemeClr val="accent1"/>
                  </a:solidFill>
                </a:rPr>
                <a:t>01</a:t>
              </a:r>
            </a:p>
          </p:txBody>
        </p:sp>
      </p:grpSp>
      <p:grpSp>
        <p:nvGrpSpPr>
          <p:cNvPr id="60" name="组合 59">
            <a:extLst>
              <a:ext uri="{FF2B5EF4-FFF2-40B4-BE49-F238E27FC236}">
                <a16:creationId xmlns:a16="http://schemas.microsoft.com/office/drawing/2014/main" id="{EEE3DF6D-37F5-4C08-B2C1-2CD5EE6DC29B}"/>
              </a:ext>
            </a:extLst>
          </p:cNvPr>
          <p:cNvGrpSpPr/>
          <p:nvPr/>
        </p:nvGrpSpPr>
        <p:grpSpPr>
          <a:xfrm>
            <a:off x="3836529" y="1591873"/>
            <a:ext cx="2558712" cy="1543054"/>
            <a:chOff x="4566944" y="4740168"/>
            <a:chExt cx="2558712" cy="1543054"/>
          </a:xfrm>
        </p:grpSpPr>
        <p:sp>
          <p:nvSpPr>
            <p:cNvPr id="69" name="圆角矩形 32">
              <a:extLst>
                <a:ext uri="{FF2B5EF4-FFF2-40B4-BE49-F238E27FC236}">
                  <a16:creationId xmlns:a16="http://schemas.microsoft.com/office/drawing/2014/main" id="{E492453F-1096-49D4-AE23-DFDA3DADF308}"/>
                </a:ext>
              </a:extLst>
            </p:cNvPr>
            <p:cNvSpPr/>
            <p:nvPr/>
          </p:nvSpPr>
          <p:spPr>
            <a:xfrm>
              <a:off x="4566944" y="4740168"/>
              <a:ext cx="2558712" cy="1543054"/>
            </a:xfrm>
            <a:prstGeom prst="roundRect">
              <a:avLst>
                <a:gd name="adj" fmla="val 7400"/>
              </a:avLst>
            </a:prstGeom>
            <a:solidFill>
              <a:srgbClr val="FFFFFF"/>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p>
          </p:txBody>
        </p:sp>
        <p:sp>
          <p:nvSpPr>
            <p:cNvPr id="70" name="文本框 69">
              <a:extLst>
                <a:ext uri="{FF2B5EF4-FFF2-40B4-BE49-F238E27FC236}">
                  <a16:creationId xmlns:a16="http://schemas.microsoft.com/office/drawing/2014/main" id="{523B8E81-4FDE-4865-8D40-5348FD91D775}"/>
                </a:ext>
              </a:extLst>
            </p:cNvPr>
            <p:cNvSpPr txBox="1"/>
            <p:nvPr/>
          </p:nvSpPr>
          <p:spPr>
            <a:xfrm>
              <a:off x="4858406" y="5346604"/>
              <a:ext cx="2095468" cy="581057"/>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solidFill>
                    <a:schemeClr val="bg2">
                      <a:lumMod val="10000"/>
                    </a:schemeClr>
                  </a:solidFill>
                  <a:effectLst/>
                  <a:uLnTx/>
                  <a:uFillTx/>
                </a:defRPr>
              </a:lvl1pPr>
            </a:lstStyle>
            <a:p>
              <a:pPr algn="r"/>
              <a:r>
                <a:rPr lang="zh-CN" altLang="en-US" sz="2400" dirty="0">
                  <a:sym typeface="+mn-lt"/>
                </a:rPr>
                <a:t>手势识别模型</a:t>
              </a:r>
              <a:endParaRPr lang="ko-KR" altLang="en-US" sz="2400" dirty="0">
                <a:sym typeface="+mn-lt"/>
              </a:endParaRPr>
            </a:p>
          </p:txBody>
        </p:sp>
        <p:sp>
          <p:nvSpPr>
            <p:cNvPr id="71" name="文本框 70">
              <a:extLst>
                <a:ext uri="{FF2B5EF4-FFF2-40B4-BE49-F238E27FC236}">
                  <a16:creationId xmlns:a16="http://schemas.microsoft.com/office/drawing/2014/main" id="{1925330D-BF42-445A-9A20-5FAD03028640}"/>
                </a:ext>
              </a:extLst>
            </p:cNvPr>
            <p:cNvSpPr txBox="1"/>
            <p:nvPr/>
          </p:nvSpPr>
          <p:spPr>
            <a:xfrm>
              <a:off x="5305623" y="4822785"/>
              <a:ext cx="1081354" cy="523220"/>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6600" b="1" i="0" u="none" strike="noStrike" cap="none" spc="0" normalizeH="0" baseline="0">
                  <a:ln>
                    <a:noFill/>
                  </a:ln>
                  <a:solidFill>
                    <a:schemeClr val="bg2">
                      <a:lumMod val="10000"/>
                      <a:alpha val="10000"/>
                    </a:schemeClr>
                  </a:solidFill>
                  <a:effectLst/>
                  <a:uLnTx/>
                  <a:uFillTx/>
                </a:defRPr>
              </a:lvl1pPr>
            </a:lstStyle>
            <a:p>
              <a:pPr algn="ctr"/>
              <a:r>
                <a:rPr lang="en-US" altLang="zh-CN" sz="2800" dirty="0">
                  <a:solidFill>
                    <a:schemeClr val="accent1"/>
                  </a:solidFill>
                </a:rPr>
                <a:t>02</a:t>
              </a:r>
            </a:p>
          </p:txBody>
        </p:sp>
      </p:grpSp>
      <p:grpSp>
        <p:nvGrpSpPr>
          <p:cNvPr id="62" name="组合 61">
            <a:extLst>
              <a:ext uri="{FF2B5EF4-FFF2-40B4-BE49-F238E27FC236}">
                <a16:creationId xmlns:a16="http://schemas.microsoft.com/office/drawing/2014/main" id="{A22C1BAC-5CDE-4455-844A-D2445813DF55}"/>
              </a:ext>
            </a:extLst>
          </p:cNvPr>
          <p:cNvGrpSpPr/>
          <p:nvPr/>
        </p:nvGrpSpPr>
        <p:grpSpPr>
          <a:xfrm>
            <a:off x="1814266" y="1376336"/>
            <a:ext cx="3406732" cy="215537"/>
            <a:chOff x="2815146" y="3869955"/>
            <a:chExt cx="3406732" cy="215537"/>
          </a:xfrm>
        </p:grpSpPr>
        <p:sp>
          <p:nvSpPr>
            <p:cNvPr id="63" name="椭圆 62">
              <a:extLst>
                <a:ext uri="{FF2B5EF4-FFF2-40B4-BE49-F238E27FC236}">
                  <a16:creationId xmlns:a16="http://schemas.microsoft.com/office/drawing/2014/main" id="{B2B85382-BFE3-4B25-9439-A39707BD32D2}"/>
                </a:ext>
              </a:extLst>
            </p:cNvPr>
            <p:cNvSpPr/>
            <p:nvPr/>
          </p:nvSpPr>
          <p:spPr>
            <a:xfrm>
              <a:off x="2815146" y="3869955"/>
              <a:ext cx="215537" cy="215537"/>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p>
              <a:pPr algn="ctr" defTabSz="914354"/>
              <a:endParaRPr lang="zh-CN" altLang="en-US" sz="1400" b="1">
                <a:solidFill>
                  <a:srgbClr val="FFFFFF"/>
                </a:solidFill>
              </a:endParaRPr>
            </a:p>
          </p:txBody>
        </p:sp>
        <p:sp>
          <p:nvSpPr>
            <p:cNvPr id="64" name="椭圆 63">
              <a:extLst>
                <a:ext uri="{FF2B5EF4-FFF2-40B4-BE49-F238E27FC236}">
                  <a16:creationId xmlns:a16="http://schemas.microsoft.com/office/drawing/2014/main" id="{29A248CB-A080-4E35-946D-B17BDE21A64E}"/>
                </a:ext>
              </a:extLst>
            </p:cNvPr>
            <p:cNvSpPr/>
            <p:nvPr/>
          </p:nvSpPr>
          <p:spPr>
            <a:xfrm>
              <a:off x="6006341" y="3869955"/>
              <a:ext cx="215537" cy="215537"/>
            </a:xfrm>
            <a:prstGeom prst="ellipse">
              <a:avLst/>
            </a:prstGeom>
            <a:solidFill>
              <a:schemeClr val="accent1"/>
            </a:solidFill>
            <a:ln w="12700" cap="rnd">
              <a:noFill/>
              <a:prstDash val="solid"/>
              <a:round/>
              <a:headEnd/>
              <a:tailEnd/>
            </a:ln>
            <a:effectLst>
              <a:outerShdw blurRad="254000" dist="127000" algn="ctr" rotWithShape="0">
                <a:schemeClr val="bg1">
                  <a:lumMod val="50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p>
              <a:pPr algn="ctr" defTabSz="914354"/>
              <a:endParaRPr lang="zh-CN" altLang="en-US" sz="1400" b="1">
                <a:solidFill>
                  <a:srgbClr val="FFFFFF"/>
                </a:solidFill>
              </a:endParaRPr>
            </a:p>
          </p:txBody>
        </p:sp>
      </p:grpSp>
      <p:sp>
        <p:nvSpPr>
          <p:cNvPr id="75" name="TextBox 82">
            <a:extLst>
              <a:ext uri="{FF2B5EF4-FFF2-40B4-BE49-F238E27FC236}">
                <a16:creationId xmlns:a16="http://schemas.microsoft.com/office/drawing/2014/main" id="{A65830A2-97A5-4447-83C8-C93F10C7A832}"/>
              </a:ext>
            </a:extLst>
          </p:cNvPr>
          <p:cNvSpPr txBox="1"/>
          <p:nvPr/>
        </p:nvSpPr>
        <p:spPr>
          <a:xfrm>
            <a:off x="7318338" y="6396713"/>
            <a:ext cx="2151244" cy="307777"/>
          </a:xfrm>
          <a:prstGeom prst="rect">
            <a:avLst/>
          </a:prstGeom>
          <a:noFill/>
        </p:spPr>
        <p:txBody>
          <a:bodyPr wrap="square" rtlCol="0">
            <a:spAutoFit/>
          </a:bodyPr>
          <a:lstStyle/>
          <a:p>
            <a:r>
              <a:rPr lang="zh-CN" altLang="en-US" sz="1400" b="1" dirty="0">
                <a:solidFill>
                  <a:schemeClr val="tx1">
                    <a:lumMod val="75000"/>
                    <a:lumOff val="25000"/>
                  </a:schemeClr>
                </a:solidFill>
                <a:cs typeface="+mn-ea"/>
                <a:sym typeface="+mn-lt"/>
              </a:rPr>
              <a:t>手部识别关键点坐标</a:t>
            </a:r>
            <a:endParaRPr lang="ko-KR" altLang="en-US" sz="1400" b="1" dirty="0">
              <a:solidFill>
                <a:schemeClr val="tx1">
                  <a:lumMod val="75000"/>
                  <a:lumOff val="25000"/>
                </a:schemeClr>
              </a:solidFill>
              <a:cs typeface="+mn-ea"/>
              <a:sym typeface="+mn-lt"/>
            </a:endParaRPr>
          </a:p>
        </p:txBody>
      </p:sp>
      <p:pic>
        <p:nvPicPr>
          <p:cNvPr id="76" name="图片 75">
            <a:extLst>
              <a:ext uri="{FF2B5EF4-FFF2-40B4-BE49-F238E27FC236}">
                <a16:creationId xmlns:a16="http://schemas.microsoft.com/office/drawing/2014/main" id="{10387379-D5FD-4E02-B419-E9BC76F5E1E2}"/>
              </a:ext>
            </a:extLst>
          </p:cNvPr>
          <p:cNvPicPr/>
          <p:nvPr/>
        </p:nvPicPr>
        <p:blipFill>
          <a:blip r:embed="rId2">
            <a:extLst>
              <a:ext uri="{28A0092B-C50C-407E-A947-70E740481C1C}">
                <a14:useLocalDpi xmlns:a14="http://schemas.microsoft.com/office/drawing/2010/main" val="0"/>
              </a:ext>
            </a:extLst>
          </a:blip>
          <a:srcRect/>
          <a:stretch>
            <a:fillRect/>
          </a:stretch>
        </p:blipFill>
        <p:spPr>
          <a:xfrm>
            <a:off x="4321954" y="3944599"/>
            <a:ext cx="6782464" cy="2439557"/>
          </a:xfrm>
          <a:prstGeom prst="rect">
            <a:avLst/>
          </a:prstGeom>
          <a:noFill/>
          <a:ln>
            <a:noFill/>
          </a:ln>
        </p:spPr>
      </p:pic>
    </p:spTree>
    <p:extLst>
      <p:ext uri="{BB962C8B-B14F-4D97-AF65-F5344CB8AC3E}">
        <p14:creationId xmlns:p14="http://schemas.microsoft.com/office/powerpoint/2010/main" val="33341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31" grpId="0"/>
      <p:bldP spid="58" grpId="0"/>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730135" y="3235264"/>
            <a:ext cx="4224233" cy="1015663"/>
          </a:xfrm>
          <a:prstGeom prst="rect">
            <a:avLst/>
          </a:prstGeom>
          <a:noFill/>
        </p:spPr>
        <p:txBody>
          <a:bodyPr wrap="none" rtlCol="0">
            <a:spAutoFit/>
          </a:bodyPr>
          <a:lstStyle/>
          <a:p>
            <a:pPr algn="ctr"/>
            <a:r>
              <a:rPr lang="zh-CN" altLang="en-US" sz="6000" b="1" spc="300" dirty="0">
                <a:solidFill>
                  <a:srgbClr val="231E1F"/>
                </a:solidFill>
                <a:cs typeface="+mn-ea"/>
                <a:sym typeface="+mn-lt"/>
              </a:rPr>
              <a:t>设计与实现</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latin typeface="Times New Roman" panose="02020603050405020304" pitchFamily="18" charset="0"/>
                <a:cs typeface="Times New Roman" panose="02020603050405020304" pitchFamily="18" charset="0"/>
                <a:sym typeface="+mn-lt"/>
              </a:rPr>
              <a:t>PART 03</a:t>
            </a:r>
            <a:endParaRPr lang="zh-CN" altLang="en-US" sz="4400" dirty="0">
              <a:solidFill>
                <a:srgbClr val="92A3B8"/>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977384371"/>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298</TotalTime>
  <Words>668</Words>
  <Application>Microsoft Office PowerPoint</Application>
  <PresentationFormat>宽屏</PresentationFormat>
  <Paragraphs>79</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包图简圆体</vt:lpstr>
      <vt:lpstr>微软雅黑</vt:lpstr>
      <vt:lpstr>Arial</vt:lpstr>
      <vt:lpstr>Calibri</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victor</cp:lastModifiedBy>
  <cp:revision>150</cp:revision>
  <dcterms:created xsi:type="dcterms:W3CDTF">2020-01-03T06:53:11Z</dcterms:created>
  <dcterms:modified xsi:type="dcterms:W3CDTF">2023-05-10T14:51:42Z</dcterms:modified>
</cp:coreProperties>
</file>