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57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9"/>
  </p:normalViewPr>
  <p:slideViewPr>
    <p:cSldViewPr snapToGrid="0">
      <p:cViewPr>
        <p:scale>
          <a:sx n="100" d="100"/>
          <a:sy n="100" d="100"/>
        </p:scale>
        <p:origin x="90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15A74-1479-5D41-A07D-7188BD67C617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C2271-E99F-CC4B-A18D-3F048F16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2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d4b4049b8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d4b4049b8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d4b4049b8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d4b4049b8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880B-3B47-7132-E28A-296A68AFB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BBD63-F14E-034C-9A01-0BE7DCDDB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D82B6-EFED-103C-74CC-155E8332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0523-5CC2-EE40-FCC9-C6C57696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23B2E-B0AF-ADC8-E5D8-F18A64DC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7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6933-3D39-5608-04C7-5D261CD7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0BD0B-33AA-2513-CCD9-94F2BEEBE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01ECE-4826-BC03-2F7A-0489E258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C8A05-7E30-CABD-97A7-C11C176A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B315-B076-111A-A118-EB5AAD27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9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FEC81-9B73-5A91-95D5-04691FD6F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C9C36-9CCA-1593-2F41-811081F7D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660AB-51D6-8B01-C2C8-F7C8C28B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DBF7B-E2F1-52BB-3BB3-35C977D0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3BEC8-E143-F830-8024-F8073FDB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94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3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1C73-73A4-3F00-029C-BF17C603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25F7-2ADD-9F34-D77E-3176F255A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ED8A-1FF6-5CA8-6CE6-42E8C6DC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82ED6-11E9-34F2-F3E1-E8BE3002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7D8DE-1652-490D-0473-1E58120F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9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C748-95BD-F461-A7EF-2CABCFC7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8B6BA-9E73-C8AA-6B4E-6320BFC6F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BF205-ACB5-3F34-D211-90D78367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1939-C112-BAD7-4A79-110F685B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9761B-A4FA-B75F-DA6A-A99DB470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6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118B-E509-A857-97CA-3E0216D7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2748-CACB-7527-928A-BC2AAC87B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FAEA2-AC78-E7B1-61D7-8C6267C01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D1C19-AB89-CC3F-AA04-11F57C4B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E082B-BFF8-61AE-6CC5-45CBC088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773F4-C517-9D1F-BAD2-693AF19A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6E7A-C5DE-8246-22BD-166984CA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62D94-6135-CE46-2859-0E49262D1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0D28F-52A6-C94F-9187-3297B6BBC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431E2-B652-DC5C-0BE4-30C774FA7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65837-AFE6-620D-9E98-8301EC662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A6BA6-40B7-9250-5BEE-7C94DB3F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751FF-9360-098B-A215-CB4D68A1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A0FA0-FA9A-173C-93C8-6F3CB435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6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7560-D316-BC7B-FDA3-8F1F7A63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54039-2F56-6CC4-34CD-FE3B40D8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ABEC6-E99F-8E7B-0889-9DFD125E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7F050-F134-D470-AF5A-73D618BE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8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C1344-6B63-D114-425E-E0BF356D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1136B-BDCB-3A62-41A6-7976DECF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15038-0AFB-9578-A6B4-FF08F741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3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2FE5-0358-3E66-5F0B-5D37C5CC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FCED-BFD0-7514-9A4C-0FA0535B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A5975-90AD-5024-8BA5-21A719D0F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E4679-B6BC-329F-05E4-297AEA14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FFFF3-BE52-2B91-AA34-28A10DDC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3B414-2E24-065A-6F26-D947D88C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5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40AC-DC92-66B9-91FB-F6BED6F6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8EF93-D989-3D1A-28C9-6E50AA390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481FA-BEB9-A10F-6F06-014299B4A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82C6B-1C01-E537-5FFF-6D76AF63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AC9E-3DB7-C63A-BA47-B9A03C63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1D108-CE7B-7659-80BE-FB597630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9B336-1426-AE06-8AF8-CE3E9F87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518A-10D9-3CDA-032D-B04B5E0A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7C16-FAE8-4E82-EB6B-F3FABCFAE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55C58-5B90-104A-8A38-7F5592D733D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239D-48B8-3884-892D-5C6A328E3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952D4-0650-BBAB-6C62-8C4DC14B1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A3035-F25A-CB40-96E4-8AC0F56E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7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4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151D-5C70-27B0-B299-C260EAAC5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matching!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7AE3A-50CF-6648-C19E-6C9D6E445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50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10D4FE-6EC1-9414-0A08-C8AAAB2C8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82" r="50234" b="14184"/>
          <a:stretch/>
        </p:blipFill>
        <p:spPr>
          <a:xfrm>
            <a:off x="9570424" y="4849810"/>
            <a:ext cx="1542076" cy="933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500D35-50A8-D7DF-F6FF-4308F448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continuity equation </a:t>
            </a:r>
            <a:r>
              <a:rPr lang="en-US" dirty="0"/>
              <a:t>tells us how the probability distribution will evolve over time: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241CC-7950-442A-DE91-5B8C33512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935" y="2454777"/>
            <a:ext cx="5736055" cy="15786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50FAA5-42A7-7711-8D69-40A564C09AA3}"/>
              </a:ext>
            </a:extLst>
          </p:cNvPr>
          <p:cNvSpPr txBox="1"/>
          <p:nvPr/>
        </p:nvSpPr>
        <p:spPr>
          <a:xfrm>
            <a:off x="765509" y="4543579"/>
            <a:ext cx="10250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For some (simple) systems, the continuity equation can be solved, giving a closed-form solution for </a:t>
            </a:r>
          </a:p>
        </p:txBody>
      </p:sp>
    </p:spTree>
    <p:extLst>
      <p:ext uri="{BB962C8B-B14F-4D97-AF65-F5344CB8AC3E}">
        <p14:creationId xmlns:p14="http://schemas.microsoft.com/office/powerpoint/2010/main" val="307508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2B43-B989-EA2E-93E7-95D8BCBA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gaussian marginals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10A50-56C7-0B17-A292-5E3A2FEA4F08}"/>
              </a:ext>
            </a:extLst>
          </p:cNvPr>
          <p:cNvSpPr txBox="1"/>
          <p:nvPr/>
        </p:nvSpPr>
        <p:spPr>
          <a:xfrm>
            <a:off x="1409700" y="1690688"/>
            <a:ext cx="915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stipulate that our ODE will produce marginal densities of the form:</a:t>
            </a:r>
          </a:p>
        </p:txBody>
      </p:sp>
    </p:spTree>
    <p:extLst>
      <p:ext uri="{BB962C8B-B14F-4D97-AF65-F5344CB8AC3E}">
        <p14:creationId xmlns:p14="http://schemas.microsoft.com/office/powerpoint/2010/main" val="12774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415600" y="5829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Ordinary Differential Equations (ODEs)</a:t>
            </a:r>
            <a:endParaRPr dirty="0"/>
          </a:p>
        </p:txBody>
      </p:sp>
      <p:sp>
        <p:nvSpPr>
          <p:cNvPr id="126" name="Google Shape;126;p21"/>
          <p:cNvSpPr txBox="1"/>
          <p:nvPr/>
        </p:nvSpPr>
        <p:spPr>
          <a:xfrm>
            <a:off x="2202467" y="1482234"/>
            <a:ext cx="7902000" cy="90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 b="1" dirty="0"/>
              <a:t>An equation that defines a relationship between 1 or more unknown function(s) and their derivatives</a:t>
            </a:r>
            <a:endParaRPr sz="2133" b="1" dirty="0"/>
          </a:p>
        </p:txBody>
      </p:sp>
      <p:sp>
        <p:nvSpPr>
          <p:cNvPr id="127" name="Google Shape;127;p21"/>
          <p:cNvSpPr txBox="1"/>
          <p:nvPr/>
        </p:nvSpPr>
        <p:spPr>
          <a:xfrm>
            <a:off x="1436667" y="4645401"/>
            <a:ext cx="8998000" cy="5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267" b="1"/>
              <a:t>Solution: </a:t>
            </a:r>
            <a:r>
              <a:rPr lang="en" sz="2267"/>
              <a:t>any form of the unknown function that obeys the ODE</a:t>
            </a:r>
            <a:endParaRPr sz="2267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734" y="5240600"/>
            <a:ext cx="14859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BDDC99-6E36-C5AA-DB75-854790A96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00" y="2590800"/>
            <a:ext cx="39370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Solving ODE’s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929000" y="3001034"/>
            <a:ext cx="68684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 dirty="0"/>
              <a:t>Problem: </a:t>
            </a:r>
            <a:r>
              <a:rPr lang="en" sz="2000" dirty="0"/>
              <a:t>x(t) frequently has no closed-form solution</a:t>
            </a:r>
            <a:endParaRPr sz="2000" dirty="0"/>
          </a:p>
        </p:txBody>
      </p:sp>
      <p:sp>
        <p:nvSpPr>
          <p:cNvPr id="138" name="Google Shape;138;p22"/>
          <p:cNvSpPr txBox="1"/>
          <p:nvPr/>
        </p:nvSpPr>
        <p:spPr>
          <a:xfrm>
            <a:off x="929000" y="3938951"/>
            <a:ext cx="82152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/>
              <a:t>Solution:</a:t>
            </a:r>
            <a:r>
              <a:rPr lang="en" sz="2000"/>
              <a:t> Given an starting point, we approximate x(t) using the ODE</a:t>
            </a:r>
            <a:endParaRPr sz="2000"/>
          </a:p>
        </p:txBody>
      </p:sp>
      <p:sp>
        <p:nvSpPr>
          <p:cNvPr id="140" name="Google Shape;140;p22"/>
          <p:cNvSpPr txBox="1"/>
          <p:nvPr/>
        </p:nvSpPr>
        <p:spPr>
          <a:xfrm>
            <a:off x="2695679" y="5909866"/>
            <a:ext cx="6800642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400" b="1" dirty="0"/>
              <a:t>u</a:t>
            </a:r>
            <a:r>
              <a:rPr lang="en" sz="2400" b="1" dirty="0"/>
              <a:t>(</a:t>
            </a:r>
            <a:r>
              <a:rPr lang="en" sz="2400" b="1" dirty="0" err="1"/>
              <a:t>x,t</a:t>
            </a:r>
            <a:r>
              <a:rPr lang="en" sz="2400" b="1" dirty="0"/>
              <a:t>)</a:t>
            </a:r>
            <a:r>
              <a:rPr lang="en" sz="2400" dirty="0"/>
              <a:t> governs how x should be changing over time</a:t>
            </a:r>
            <a:endParaRPr sz="2400" dirty="0"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6BA6A3-26FB-A2B8-5D4F-9A211C015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218" y="1404667"/>
            <a:ext cx="3033963" cy="15084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92528D-0745-CB3E-AEC0-55192D1BB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771234"/>
            <a:ext cx="7772400" cy="1015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87E6-949F-6E7D-DDD5-3C0CE148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and vector fields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41E24-5DD5-E423-FC53-0E915A238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627" y="1450056"/>
            <a:ext cx="4912226" cy="14508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13C343-D5CC-2B34-23B0-F5A86C1CA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432" y="3022037"/>
            <a:ext cx="1953126" cy="963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B41A2-0549-D68C-6B64-90396CFA0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195" y="4074048"/>
            <a:ext cx="6386763" cy="1237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56187E-564C-A7BB-F404-7970577EE6DD}"/>
              </a:ext>
            </a:extLst>
          </p:cNvPr>
          <p:cNvSpPr txBox="1"/>
          <p:nvPr/>
        </p:nvSpPr>
        <p:spPr>
          <a:xfrm>
            <a:off x="2741195" y="5722836"/>
            <a:ext cx="6738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u(</a:t>
            </a:r>
            <a:r>
              <a:rPr lang="en-US" sz="3600" b="1" dirty="0" err="1"/>
              <a:t>x,t</a:t>
            </a:r>
            <a:r>
              <a:rPr lang="en-US" sz="3600" b="1" dirty="0"/>
              <a:t>) is a time-varying vector field</a:t>
            </a:r>
          </a:p>
        </p:txBody>
      </p:sp>
    </p:spTree>
    <p:extLst>
      <p:ext uri="{BB962C8B-B14F-4D97-AF65-F5344CB8AC3E}">
        <p14:creationId xmlns:p14="http://schemas.microsoft.com/office/powerpoint/2010/main" val="318352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4E59906-6196-2E78-407A-BB72E1D6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Let’s visualize a 2D vector field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EF647-F5E1-E4E5-EAB5-BD0557FE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658" y="1340676"/>
            <a:ext cx="5375756" cy="52927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43A990-806B-DC11-4283-6B3C83FD0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67" y="1340676"/>
            <a:ext cx="3316705" cy="13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9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ngle_traj">
            <a:hlinkClick r:id="" action="ppaction://media"/>
            <a:extLst>
              <a:ext uri="{FF2B5EF4-FFF2-40B4-BE49-F238E27FC236}">
                <a16:creationId xmlns:a16="http://schemas.microsoft.com/office/drawing/2014/main" id="{244382EC-F968-3195-8814-821EC879E89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62337" y="878473"/>
            <a:ext cx="6036009" cy="603600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4E59906-6196-2E78-407A-BB72E1D6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integrate one trajectory on this vector field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43A990-806B-DC11-4283-6B3C83FD0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566" y="2117041"/>
            <a:ext cx="3316705" cy="13530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B8B3B2-D36D-54A3-F18C-B60770ADF9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536" y="3896478"/>
            <a:ext cx="3648206" cy="103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ny_traj">
            <a:hlinkClick r:id="" action="ppaction://media"/>
            <a:extLst>
              <a:ext uri="{FF2B5EF4-FFF2-40B4-BE49-F238E27FC236}">
                <a16:creationId xmlns:a16="http://schemas.microsoft.com/office/drawing/2014/main" id="{012D118C-017A-FBF7-5BCF-E0FA33D33F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46686" y="798381"/>
            <a:ext cx="6104890" cy="610489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4E59906-6196-2E78-407A-BB72E1D6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if our initial positions are drawn fro</a:t>
            </a:r>
            <a:r>
              <a:rPr lang="en-US" dirty="0"/>
              <a:t>m a distribution?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43A990-806B-DC11-4283-6B3C83FD0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47" y="2094215"/>
            <a:ext cx="3316705" cy="1353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CD55B-4C43-1C86-7034-45E10D453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424" y="5249787"/>
            <a:ext cx="4636466" cy="731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48D8C3-D519-ACF5-E91A-D18CEBB9B5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326" y="3850826"/>
            <a:ext cx="2526929" cy="83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7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DACC-A1AD-8DC7-12E3-BC2A1A0C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fields can push and change probability distributions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21B80-8947-950B-6DE0-C4F2691E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5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CD32-8A65-69ED-ED6D-52A5022A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21401"/>
          </a:xfrm>
        </p:spPr>
        <p:txBody>
          <a:bodyPr>
            <a:normAutofit/>
          </a:bodyPr>
          <a:lstStyle/>
          <a:p>
            <a:r>
              <a:rPr lang="en-US" dirty="0"/>
              <a:t>Is there a relationship between the ODE and the time-varying probability distribution that it induces?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792F2-FF39-9322-4610-F6A6CD6ED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83" b="9763"/>
          <a:stretch/>
        </p:blipFill>
        <p:spPr>
          <a:xfrm>
            <a:off x="3830722" y="2486526"/>
            <a:ext cx="3644551" cy="737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BC861-05F4-DFE5-29D0-9ED4E6A83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263" y="3633538"/>
            <a:ext cx="2526929" cy="83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9426A2-F89A-BD15-8E97-E9BC8385D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408" y="4629573"/>
            <a:ext cx="3098640" cy="128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3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199</Words>
  <Application>Microsoft Macintosh PowerPoint</Application>
  <PresentationFormat>Widescreen</PresentationFormat>
  <Paragraphs>21</Paragraphs>
  <Slides>11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Flow matching!</vt:lpstr>
      <vt:lpstr>Ordinary Differential Equations (ODEs)</vt:lpstr>
      <vt:lpstr>Solving ODE’s</vt:lpstr>
      <vt:lpstr>ODEs and vector fields</vt:lpstr>
      <vt:lpstr>Let’s visualize a 2D vector field </vt:lpstr>
      <vt:lpstr>integrate one trajectory on this vector field</vt:lpstr>
      <vt:lpstr>What if our initial positions are drawn from a distribution?</vt:lpstr>
      <vt:lpstr>Vector fields can push and change probability distributions</vt:lpstr>
      <vt:lpstr>Is there a relationship between the ODE and the time-varying probability distribution that it induces?</vt:lpstr>
      <vt:lpstr>The continuity equation tells us how the probability distribution will evolve over time: </vt:lpstr>
      <vt:lpstr>ODEs with gaussian marginals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matching!</dc:title>
  <dc:creator>Dunn, Ian Christian</dc:creator>
  <cp:lastModifiedBy>Dunn, Ian Christian</cp:lastModifiedBy>
  <cp:revision>1</cp:revision>
  <dcterms:created xsi:type="dcterms:W3CDTF">2023-10-20T13:26:44Z</dcterms:created>
  <dcterms:modified xsi:type="dcterms:W3CDTF">2023-10-20T15:56:21Z</dcterms:modified>
</cp:coreProperties>
</file>