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5" r:id="rId4"/>
    <p:sldId id="25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9"/>
  </p:normalViewPr>
  <p:slideViewPr>
    <p:cSldViewPr snapToGrid="0">
      <p:cViewPr>
        <p:scale>
          <a:sx n="130" d="100"/>
          <a:sy n="130" d="100"/>
        </p:scale>
        <p:origin x="-57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15A74-1479-5D41-A07D-7188BD67C61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2271-E99F-CC4B-A18D-3F048F16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d4b4049b8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d4b4049b8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4b4049b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4b4049b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880B-3B47-7132-E28A-296A68AFB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BBD63-F14E-034C-9A01-0BE7DCDDB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82B6-EFED-103C-74CC-155E8332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0523-5CC2-EE40-FCC9-C6C57696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3B2E-B0AF-ADC8-E5D8-F18A64DC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6933-3D39-5608-04C7-5D261CD7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0BD0B-33AA-2513-CCD9-94F2BEEB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1ECE-4826-BC03-2F7A-0489E258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8A05-7E30-CABD-97A7-C11C176A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B315-B076-111A-A118-EB5AAD27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FEC81-9B73-5A91-95D5-04691FD6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C9C36-9CCA-1593-2F41-811081F7D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60AB-51D6-8B01-C2C8-F7C8C28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BF7B-E2F1-52BB-3BB3-35C977D0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3BEC8-E143-F830-8024-F8073FDB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3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1C73-73A4-3F00-029C-BF17C603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25F7-2ADD-9F34-D77E-3176F255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ED8A-1FF6-5CA8-6CE6-42E8C6DC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2ED6-11E9-34F2-F3E1-E8BE3002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D8DE-1652-490D-0473-1E58120F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748-95BD-F461-A7EF-2CABCFC7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B6BA-9E73-C8AA-6B4E-6320BFC6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F205-ACB5-3F34-D211-90D78367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1939-C112-BAD7-4A79-110F685B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761B-A4FA-B75F-DA6A-A99DB470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118B-E509-A857-97CA-3E0216D7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2748-CACB-7527-928A-BC2AAC87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FAEA2-AC78-E7B1-61D7-8C6267C0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1C19-AB89-CC3F-AA04-11F57C4B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E082B-BFF8-61AE-6CC5-45CBC08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773F4-C517-9D1F-BAD2-693AF19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6E7A-C5DE-8246-22BD-166984CA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2D94-6135-CE46-2859-0E49262D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D28F-52A6-C94F-9187-3297B6BBC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431E2-B652-DC5C-0BE4-30C774FA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65837-AFE6-620D-9E98-8301EC662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A6BA6-40B7-9250-5BEE-7C94DB3F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751FF-9360-098B-A215-CB4D68A1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A0FA0-FA9A-173C-93C8-6F3CB435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6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7560-D316-BC7B-FDA3-8F1F7A6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54039-2F56-6CC4-34CD-FE3B40D8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BEC6-E99F-8E7B-0889-9DFD125E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7F050-F134-D470-AF5A-73D618BE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8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C1344-6B63-D114-425E-E0BF356D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1136B-BDCB-3A62-41A6-7976DECF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15038-0AFB-9578-A6B4-FF08F741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2FE5-0358-3E66-5F0B-5D37C5CC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FCED-BFD0-7514-9A4C-0FA0535B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A5975-90AD-5024-8BA5-21A719D0F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4679-B6BC-329F-05E4-297AEA14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FFFF3-BE52-2B91-AA34-28A10DD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3B414-2E24-065A-6F26-D947D88C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40AC-DC92-66B9-91FB-F6BED6F6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8EF93-D989-3D1A-28C9-6E50AA390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81FA-BEB9-A10F-6F06-014299B4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82C6B-1C01-E537-5FFF-6D76AF63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AC9E-3DB7-C63A-BA47-B9A03C63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D108-CE7B-7659-80BE-FB597630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9B336-1426-AE06-8AF8-CE3E9F87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518A-10D9-3CDA-032D-B04B5E0A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7C16-FAE8-4E82-EB6B-F3FABCFAE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239D-48B8-3884-892D-5C6A328E3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52D4-0650-BBAB-6C62-8C4DC14B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2302.0048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151D-5C70-27B0-B299-C260EAAC5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matching!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7AE3A-50CF-6648-C19E-6C9D6E445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arxiv.org</a:t>
            </a:r>
            <a:r>
              <a:rPr lang="en-US" dirty="0">
                <a:hlinkClick r:id="rId2"/>
              </a:rPr>
              <a:t>/abs/2302.00482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5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10D4FE-6EC1-9414-0A08-C8AAAB2C8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82" r="50234" b="14184"/>
          <a:stretch/>
        </p:blipFill>
        <p:spPr>
          <a:xfrm>
            <a:off x="9570424" y="4849810"/>
            <a:ext cx="1542076" cy="933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500D35-50A8-D7DF-F6FF-4308F448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continuity equation </a:t>
            </a:r>
            <a:r>
              <a:rPr lang="en-US" dirty="0"/>
              <a:t>tells us how the probability distribution will evolve over time: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241CC-7950-442A-DE91-5B8C3351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35" y="2454777"/>
            <a:ext cx="5736055" cy="1578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50FAA5-42A7-7711-8D69-40A564C09AA3}"/>
              </a:ext>
            </a:extLst>
          </p:cNvPr>
          <p:cNvSpPr txBox="1"/>
          <p:nvPr/>
        </p:nvSpPr>
        <p:spPr>
          <a:xfrm>
            <a:off x="765509" y="4543579"/>
            <a:ext cx="10250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some (simple) systems, the continuity equation can be solved, giving a closed-form solution for </a:t>
            </a:r>
          </a:p>
        </p:txBody>
      </p:sp>
    </p:spTree>
    <p:extLst>
      <p:ext uri="{BB962C8B-B14F-4D97-AF65-F5344CB8AC3E}">
        <p14:creationId xmlns:p14="http://schemas.microsoft.com/office/powerpoint/2010/main" val="307508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2B43-B989-EA2E-93E7-95D8BCBA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gaussian marginals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10A50-56C7-0B17-A292-5E3A2FEA4F08}"/>
              </a:ext>
            </a:extLst>
          </p:cNvPr>
          <p:cNvSpPr txBox="1"/>
          <p:nvPr/>
        </p:nvSpPr>
        <p:spPr>
          <a:xfrm>
            <a:off x="1409700" y="1690688"/>
            <a:ext cx="880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stipulate that our ODE will produce gaussian marginal densities: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685B8-C9FA-DA69-6F07-43BA4871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43" y="2159957"/>
            <a:ext cx="4464050" cy="949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C0F6D-3D41-BB06-71DE-6974E4FEBC82}"/>
              </a:ext>
            </a:extLst>
          </p:cNvPr>
          <p:cNvSpPr txBox="1"/>
          <p:nvPr/>
        </p:nvSpPr>
        <p:spPr>
          <a:xfrm>
            <a:off x="1351793" y="3748747"/>
            <a:ext cx="859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solve for the unique vector field generating these marginals: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3E8BE-8B00-FAC2-4137-FBDEE410E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4" t="5683" r="2062" b="10305"/>
          <a:stretch/>
        </p:blipFill>
        <p:spPr>
          <a:xfrm>
            <a:off x="2915129" y="4346923"/>
            <a:ext cx="6051072" cy="16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7B51-DC57-C24D-C460-DDB78944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have to do with generative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A0F3D-42FB-943C-1F16-0BAEC79B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CC17-54DC-35CA-5038-9990CAA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want map one distribution into another using 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055E1-1298-0842-066E-4CD3A0B6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690688"/>
            <a:ext cx="6921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5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CC17-54DC-35CA-5038-9990CAA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want map one distribution into another using 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055E1-1298-0842-066E-4CD3A0B6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690688"/>
            <a:ext cx="6921500" cy="151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785F47-5A5C-527F-525D-1A898C987051}"/>
              </a:ext>
            </a:extLst>
          </p:cNvPr>
          <p:cNvSpPr txBox="1"/>
          <p:nvPr/>
        </p:nvSpPr>
        <p:spPr>
          <a:xfrm>
            <a:off x="1752600" y="3201988"/>
            <a:ext cx="757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we could do this, would have a generative model</a:t>
            </a:r>
          </a:p>
        </p:txBody>
      </p:sp>
    </p:spTree>
    <p:extLst>
      <p:ext uri="{BB962C8B-B14F-4D97-AF65-F5344CB8AC3E}">
        <p14:creationId xmlns:p14="http://schemas.microsoft.com/office/powerpoint/2010/main" val="132037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CC17-54DC-35CA-5038-9990CAA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want map one distribution into another using 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055E1-1298-0842-066E-4CD3A0B6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690688"/>
            <a:ext cx="6921500" cy="151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5E265-1F07-E57B-0EDE-427CFCFA21EC}"/>
              </a:ext>
            </a:extLst>
          </p:cNvPr>
          <p:cNvSpPr txBox="1"/>
          <p:nvPr/>
        </p:nvSpPr>
        <p:spPr>
          <a:xfrm>
            <a:off x="1701800" y="3201988"/>
            <a:ext cx="965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Lets pretend we have access to the the vector field and marginal density function that map between these distributions at t=0 and t=1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D29D8-DFED-E291-58DA-7E9222B49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827"/>
          <a:stretch/>
        </p:blipFill>
        <p:spPr>
          <a:xfrm>
            <a:off x="6884159" y="4338043"/>
            <a:ext cx="1346957" cy="949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306D9-C048-CD42-8F7E-920E514E09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4" t="5683" r="76548" b="10305"/>
          <a:stretch/>
        </p:blipFill>
        <p:spPr>
          <a:xfrm>
            <a:off x="3575051" y="4081204"/>
            <a:ext cx="1346957" cy="164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B1A5A-EB2E-D5F1-8CCB-396F00B9CECA}"/>
              </a:ext>
            </a:extLst>
          </p:cNvPr>
          <p:cNvSpPr txBox="1"/>
          <p:nvPr/>
        </p:nvSpPr>
        <p:spPr>
          <a:xfrm>
            <a:off x="1803400" y="5466199"/>
            <a:ext cx="965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this were true, we could sample the initial distribution and integrate it with any ODE solver to obtain samples from the target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588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CC17-54DC-35CA-5038-9990CAA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Regressing to the true vector field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D29D8-DFED-E291-58DA-7E9222B49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07" r="69827"/>
          <a:stretch/>
        </p:blipFill>
        <p:spPr>
          <a:xfrm>
            <a:off x="5712626" y="1966038"/>
            <a:ext cx="1346957" cy="725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306D9-C048-CD42-8F7E-920E514E0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4" t="27750" r="76548" b="22689"/>
          <a:stretch/>
        </p:blipFill>
        <p:spPr>
          <a:xfrm>
            <a:off x="3453213" y="1966038"/>
            <a:ext cx="1346957" cy="967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B36430-B2CD-BCD4-7B0E-48AB43C1E313}"/>
              </a:ext>
            </a:extLst>
          </p:cNvPr>
          <p:cNvSpPr txBox="1"/>
          <p:nvPr/>
        </p:nvSpPr>
        <p:spPr>
          <a:xfrm>
            <a:off x="838200" y="1522518"/>
            <a:ext cx="941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Lets pretend that we have access to these functions, somehow: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B47F-A10F-51FE-AAC3-714365FAE787}"/>
              </a:ext>
            </a:extLst>
          </p:cNvPr>
          <p:cNvSpPr txBox="1"/>
          <p:nvPr/>
        </p:nvSpPr>
        <p:spPr>
          <a:xfrm>
            <a:off x="882434" y="3002703"/>
            <a:ext cx="9975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could train a NN to approximate this process by minimizing the following loss: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69948-0285-4EFF-5717-EAF9BF86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02" y="4025544"/>
            <a:ext cx="9893195" cy="954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3A7C0B-FC7C-9DC2-F37E-8452F72A27AD}"/>
              </a:ext>
            </a:extLst>
          </p:cNvPr>
          <p:cNvSpPr txBox="1"/>
          <p:nvPr/>
        </p:nvSpPr>
        <p:spPr>
          <a:xfrm>
            <a:off x="838200" y="5230369"/>
            <a:ext cx="9975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Problem: </a:t>
            </a:r>
            <a:r>
              <a:rPr lang="en-US" sz="3200" dirty="0"/>
              <a:t>for complex terminal distributions   .        and            are intractable</a:t>
            </a:r>
            <a:endParaRPr lang="en-US" sz="3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50F319-3A9F-66BB-DB5B-60D17995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4" t="27750" r="76548" b="22689"/>
          <a:stretch/>
        </p:blipFill>
        <p:spPr>
          <a:xfrm>
            <a:off x="8291483" y="5268825"/>
            <a:ext cx="814417" cy="585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4BED8F-8FA7-9DD2-BC2E-9CE11426B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07" r="69827"/>
          <a:stretch/>
        </p:blipFill>
        <p:spPr>
          <a:xfrm>
            <a:off x="10028034" y="5230369"/>
            <a:ext cx="1093176" cy="5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D644-5697-9E4E-EE5D-0430B49F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Conditional Vector Fields &amp; Marginals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ACDD8-E3AF-CEBF-E313-AC13874C89E2}"/>
              </a:ext>
            </a:extLst>
          </p:cNvPr>
          <p:cNvSpPr txBox="1"/>
          <p:nvPr/>
        </p:nvSpPr>
        <p:spPr>
          <a:xfrm>
            <a:off x="1384300" y="1690688"/>
            <a:ext cx="9223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Imagine a latent variable z                 which is correlated with </a:t>
            </a:r>
            <a:r>
              <a:rPr lang="en-US" sz="2800" dirty="0" err="1"/>
              <a:t>xt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09E13-85E7-117B-877C-E4F6BB9C6C60}"/>
              </a:ext>
            </a:extLst>
          </p:cNvPr>
          <p:cNvSpPr txBox="1"/>
          <p:nvPr/>
        </p:nvSpPr>
        <p:spPr>
          <a:xfrm>
            <a:off x="1384300" y="2398575"/>
            <a:ext cx="911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Conditioning on z therefore influences the vector fields and probability paths observed for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9662E-D58F-2AAC-5852-081140C7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20" y="3225766"/>
            <a:ext cx="1532773" cy="828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C8219-5020-211B-EBD5-892AA45B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52682"/>
            <a:ext cx="1476644" cy="57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492F9-C46D-7872-BC42-165E5A9BC3EA}"/>
              </a:ext>
            </a:extLst>
          </p:cNvPr>
          <p:cNvSpPr txBox="1"/>
          <p:nvPr/>
        </p:nvSpPr>
        <p:spPr>
          <a:xfrm>
            <a:off x="1384300" y="4063068"/>
            <a:ext cx="911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unconditional probabilities and vector fields can be written as weighted combinations (mixtures) of conditional probabilities/vector fields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86F7F-EC97-561E-61E6-BD82E7357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15" y="1690688"/>
            <a:ext cx="1502451" cy="563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98551-FFCD-ECC4-83BE-976CEC96F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766" y="1775760"/>
            <a:ext cx="477765" cy="412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C098FE-773B-CEC0-BD4B-29BE95C36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01" y="5473373"/>
            <a:ext cx="4803414" cy="1247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DFAFB-144A-8D1D-1F03-877DCBF25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666" y="5441329"/>
            <a:ext cx="5137193" cy="12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4B5F-BB87-C32A-4437-C0239F9A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4500" cy="1476375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Approximating conditional vector fields is equivalent to approximating marginal vector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7E8B0-8280-AF4B-3446-768B6D46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98" y="3167215"/>
            <a:ext cx="8559671" cy="843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E7173-0B54-88C6-C782-C8A49DE0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98" y="2083525"/>
            <a:ext cx="8743897" cy="843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C000C-78FA-3B6B-630E-D52D3C193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90" y="4123780"/>
            <a:ext cx="5883699" cy="876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693C8-21AF-2E2D-3851-D47C3DEBFFF1}"/>
              </a:ext>
            </a:extLst>
          </p:cNvPr>
          <p:cNvSpPr txBox="1"/>
          <p:nvPr/>
        </p:nvSpPr>
        <p:spPr>
          <a:xfrm>
            <a:off x="838200" y="5229035"/>
            <a:ext cx="9375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 can approximate the marginal vector field if these functions are simple/tractable: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62C37-71DA-17D1-2D11-A7D64BAFE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50" t="-2426" r="4553"/>
          <a:stretch/>
        </p:blipFill>
        <p:spPr>
          <a:xfrm>
            <a:off x="7234178" y="5722421"/>
            <a:ext cx="1412111" cy="863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7D0B2-C54D-550C-AB44-B3384D322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36" r="5307"/>
          <a:stretch/>
        </p:blipFill>
        <p:spPr>
          <a:xfrm>
            <a:off x="2409085" y="5872578"/>
            <a:ext cx="707010" cy="563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DD1C7-B0FC-A1F4-7BBC-5F0AB72FE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262" y="5807611"/>
            <a:ext cx="1267738" cy="6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933C-6255-A980-7C2D-C3875641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simple marginal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4C51-5534-5627-5A5A-FEDBCD165CC6}"/>
              </a:ext>
            </a:extLst>
          </p:cNvPr>
          <p:cNvSpPr txBox="1"/>
          <p:nvPr/>
        </p:nvSpPr>
        <p:spPr>
          <a:xfrm>
            <a:off x="993057" y="1602660"/>
            <a:ext cx="817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choose conditional vector fields to be </a:t>
            </a:r>
            <a:r>
              <a:rPr lang="en-US" sz="2400" b="1" dirty="0"/>
              <a:t>vector fields with gaussian marginals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7ED8E-72E8-5490-7AEC-11DA299D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90" y="2433657"/>
            <a:ext cx="3782896" cy="830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09F50-CDC3-291B-40BE-BDF065C91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7"/>
          <a:stretch/>
        </p:blipFill>
        <p:spPr>
          <a:xfrm>
            <a:off x="6743093" y="2376021"/>
            <a:ext cx="3932559" cy="926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EA590-DCB9-DE15-2220-F6005DC57E98}"/>
              </a:ext>
            </a:extLst>
          </p:cNvPr>
          <p:cNvSpPr txBox="1"/>
          <p:nvPr/>
        </p:nvSpPr>
        <p:spPr>
          <a:xfrm>
            <a:off x="1032386" y="3429000"/>
            <a:ext cx="817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choose our latent variable to be the start and end points of a trajectory: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237B6-2B57-74CE-1BEF-BA368B198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453" y="4172672"/>
            <a:ext cx="6624696" cy="844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8D8E73-3815-9972-B215-494026F9641B}"/>
              </a:ext>
            </a:extLst>
          </p:cNvPr>
          <p:cNvSpPr txBox="1"/>
          <p:nvPr/>
        </p:nvSpPr>
        <p:spPr>
          <a:xfrm>
            <a:off x="1032386" y="5003669"/>
            <a:ext cx="817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sampling x0 and x1 independently, we can compute an optimal alignment: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77D74-E1C4-A6A1-8621-7F49E5C60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638" y="5834666"/>
            <a:ext cx="3040011" cy="8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15600" y="5829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Ordinary Differential Equations (ODEs)</a:t>
            </a:r>
            <a:endParaRPr dirty="0"/>
          </a:p>
        </p:txBody>
      </p:sp>
      <p:sp>
        <p:nvSpPr>
          <p:cNvPr id="126" name="Google Shape;126;p21"/>
          <p:cNvSpPr txBox="1"/>
          <p:nvPr/>
        </p:nvSpPr>
        <p:spPr>
          <a:xfrm>
            <a:off x="2202467" y="1482234"/>
            <a:ext cx="79020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 dirty="0"/>
              <a:t>An equation that defines a relationship between 1 or more unknown function(s) and their derivatives</a:t>
            </a:r>
            <a:endParaRPr sz="2133" b="1" dirty="0"/>
          </a:p>
        </p:txBody>
      </p:sp>
      <p:sp>
        <p:nvSpPr>
          <p:cNvPr id="127" name="Google Shape;127;p21"/>
          <p:cNvSpPr txBox="1"/>
          <p:nvPr/>
        </p:nvSpPr>
        <p:spPr>
          <a:xfrm>
            <a:off x="1436667" y="4645401"/>
            <a:ext cx="89980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/>
              <a:t>Solution: </a:t>
            </a:r>
            <a:r>
              <a:rPr lang="en" sz="2267"/>
              <a:t>any form of the unknown function that obeys the ODE</a:t>
            </a:r>
            <a:endParaRPr sz="2267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34" y="5240600"/>
            <a:ext cx="14859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DDC99-6E36-C5AA-DB75-854790A96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0" y="2590800"/>
            <a:ext cx="39370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657D-EFCC-526A-0E59-09B677B5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1E1D1-72B2-F853-CF8B-A0CC59AB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62" y="2469366"/>
            <a:ext cx="7772400" cy="2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53FD01-0989-E981-8BDE-E13BDAA6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42" y="790294"/>
            <a:ext cx="7772400" cy="2111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9811F9-489C-6B4F-2A26-7CBD04DA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142" y="3183193"/>
            <a:ext cx="7772400" cy="26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5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EF60C-AFA8-0ED2-D51F-FD920B1B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16" y="1712867"/>
            <a:ext cx="7772400" cy="30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1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Solving ODE’s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929000" y="3001034"/>
            <a:ext cx="6868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/>
              <a:t>Problem: </a:t>
            </a:r>
            <a:r>
              <a:rPr lang="en" sz="2000" dirty="0"/>
              <a:t>x(t) frequently has no closed-form solution</a:t>
            </a:r>
            <a:endParaRPr sz="2000" dirty="0"/>
          </a:p>
        </p:txBody>
      </p:sp>
      <p:sp>
        <p:nvSpPr>
          <p:cNvPr id="138" name="Google Shape;138;p22"/>
          <p:cNvSpPr txBox="1"/>
          <p:nvPr/>
        </p:nvSpPr>
        <p:spPr>
          <a:xfrm>
            <a:off x="929000" y="3938951"/>
            <a:ext cx="8215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/>
              <a:t>Solution:</a:t>
            </a:r>
            <a:r>
              <a:rPr lang="en" sz="2000"/>
              <a:t> Given an starting point, we approximate x(t) using the ODE</a:t>
            </a:r>
            <a:endParaRPr sz="2000"/>
          </a:p>
        </p:txBody>
      </p:sp>
      <p:sp>
        <p:nvSpPr>
          <p:cNvPr id="140" name="Google Shape;140;p22"/>
          <p:cNvSpPr txBox="1"/>
          <p:nvPr/>
        </p:nvSpPr>
        <p:spPr>
          <a:xfrm>
            <a:off x="2695679" y="5909866"/>
            <a:ext cx="680064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b="1" dirty="0"/>
              <a:t>u</a:t>
            </a:r>
            <a:r>
              <a:rPr lang="en" sz="2400" b="1" dirty="0"/>
              <a:t>(</a:t>
            </a:r>
            <a:r>
              <a:rPr lang="en" sz="2400" b="1" dirty="0" err="1"/>
              <a:t>x,t</a:t>
            </a:r>
            <a:r>
              <a:rPr lang="en" sz="2400" b="1" dirty="0"/>
              <a:t>)</a:t>
            </a:r>
            <a:r>
              <a:rPr lang="en" sz="2400" dirty="0"/>
              <a:t> governs how x should be changing over time</a:t>
            </a:r>
            <a:endParaRPr sz="240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BA6A3-26FB-A2B8-5D4F-9A211C01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18" y="1404667"/>
            <a:ext cx="3033963" cy="1508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2528D-0745-CB3E-AEC0-55192D1BB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771234"/>
            <a:ext cx="7772400" cy="1015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7E6-949F-6E7D-DDD5-3C0CE148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and vector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41E24-5DD5-E423-FC53-0E915A23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27" y="1450056"/>
            <a:ext cx="4912226" cy="1450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3C343-D5CC-2B34-23B0-F5A86C1C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32" y="3022037"/>
            <a:ext cx="1953126" cy="963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B41A2-0549-D68C-6B64-90396CFA0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195" y="4074048"/>
            <a:ext cx="6386763" cy="1237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6187E-564C-A7BB-F404-7970577EE6DD}"/>
              </a:ext>
            </a:extLst>
          </p:cNvPr>
          <p:cNvSpPr txBox="1"/>
          <p:nvPr/>
        </p:nvSpPr>
        <p:spPr>
          <a:xfrm>
            <a:off x="2741195" y="5722836"/>
            <a:ext cx="673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u(</a:t>
            </a:r>
            <a:r>
              <a:rPr lang="en-US" sz="3600" b="1" dirty="0" err="1"/>
              <a:t>x,t</a:t>
            </a:r>
            <a:r>
              <a:rPr lang="en-US" sz="3600" b="1" dirty="0"/>
              <a:t>) is a time-varying vector field</a:t>
            </a:r>
          </a:p>
        </p:txBody>
      </p:sp>
    </p:spTree>
    <p:extLst>
      <p:ext uri="{BB962C8B-B14F-4D97-AF65-F5344CB8AC3E}">
        <p14:creationId xmlns:p14="http://schemas.microsoft.com/office/powerpoint/2010/main" val="31835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4E59906-6196-2E78-407A-BB72E1D6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Let’s visualize a 2D vector field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EF647-F5E1-E4E5-EAB5-BD0557FE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58" y="1340676"/>
            <a:ext cx="5375756" cy="5292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43A990-806B-DC11-4283-6B3C83FD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67" y="1340676"/>
            <a:ext cx="3316705" cy="13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9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ngle_traj">
            <a:hlinkClick r:id="" action="ppaction://media"/>
            <a:extLst>
              <a:ext uri="{FF2B5EF4-FFF2-40B4-BE49-F238E27FC236}">
                <a16:creationId xmlns:a16="http://schemas.microsoft.com/office/drawing/2014/main" id="{244382EC-F968-3195-8814-821EC879E8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62337" y="878473"/>
            <a:ext cx="6036009" cy="60360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4E59906-6196-2E78-407A-BB72E1D6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integrate one trajectory on this vector field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43A990-806B-DC11-4283-6B3C83FD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566" y="2117041"/>
            <a:ext cx="3316705" cy="13530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B8B3B2-D36D-54A3-F18C-B60770ADF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536" y="3896478"/>
            <a:ext cx="3648206" cy="10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ny_traj">
            <a:hlinkClick r:id="" action="ppaction://media"/>
            <a:extLst>
              <a:ext uri="{FF2B5EF4-FFF2-40B4-BE49-F238E27FC236}">
                <a16:creationId xmlns:a16="http://schemas.microsoft.com/office/drawing/2014/main" id="{012D118C-017A-FBF7-5BCF-E0FA33D33F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46686" y="798381"/>
            <a:ext cx="6104890" cy="61048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4E59906-6196-2E78-407A-BB72E1D6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if our initial positions are drawn fro</a:t>
            </a:r>
            <a:r>
              <a:rPr lang="en-US" dirty="0"/>
              <a:t>m a distribution?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43A990-806B-DC11-4283-6B3C83FD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47" y="2094215"/>
            <a:ext cx="3316705" cy="1353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CD55B-4C43-1C86-7034-45E10D453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24" y="5249787"/>
            <a:ext cx="4636466" cy="731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8D8C3-D519-ACF5-E91A-D18CEBB9B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326" y="3850826"/>
            <a:ext cx="2526929" cy="8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DACC-A1AD-8DC7-12E3-BC2A1A0C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fields can push and change probability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21B80-8947-950B-6DE0-C4F2691E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CD32-8A65-69ED-ED6D-52A5022A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1401"/>
          </a:xfrm>
        </p:spPr>
        <p:txBody>
          <a:bodyPr>
            <a:normAutofit/>
          </a:bodyPr>
          <a:lstStyle/>
          <a:p>
            <a:r>
              <a:rPr lang="en-US" dirty="0"/>
              <a:t>Is there a relationship between the ODE and the time-varying probability distribution that it induces?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792F2-FF39-9322-4610-F6A6CD6E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83" b="9763"/>
          <a:stretch/>
        </p:blipFill>
        <p:spPr>
          <a:xfrm>
            <a:off x="3830722" y="2486526"/>
            <a:ext cx="3644551" cy="737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BC861-05F4-DFE5-29D0-9ED4E6A8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63" y="3633538"/>
            <a:ext cx="2526929" cy="83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426A2-F89A-BD15-8E97-E9BC8385D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408" y="4629573"/>
            <a:ext cx="3098640" cy="12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489</Words>
  <Application>Microsoft Macintosh PowerPoint</Application>
  <PresentationFormat>Widescreen</PresentationFormat>
  <Paragraphs>44</Paragraphs>
  <Slides>22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Flow matching!</vt:lpstr>
      <vt:lpstr>Ordinary Differential Equations (ODEs)</vt:lpstr>
      <vt:lpstr>Solving ODE’s</vt:lpstr>
      <vt:lpstr>ODEs and vector fields</vt:lpstr>
      <vt:lpstr>Let’s visualize a 2D vector field </vt:lpstr>
      <vt:lpstr>integrate one trajectory on this vector field</vt:lpstr>
      <vt:lpstr>What if our initial positions are drawn from a distribution?</vt:lpstr>
      <vt:lpstr>Vector fields can push and change probability distributions</vt:lpstr>
      <vt:lpstr>Is there a relationship between the ODE and the time-varying probability distribution that it induces?</vt:lpstr>
      <vt:lpstr>The continuity equation tells us how the probability distribution will evolve over time: </vt:lpstr>
      <vt:lpstr>ODEs with gaussian marginals</vt:lpstr>
      <vt:lpstr>What does this have to do with generative models?</vt:lpstr>
      <vt:lpstr>Suppose we want map one distribution into another using ODEs</vt:lpstr>
      <vt:lpstr>Suppose we want map one distribution into another using ODEs</vt:lpstr>
      <vt:lpstr>Suppose we want map one distribution into another using ODEs</vt:lpstr>
      <vt:lpstr>Regressing to the true vector field</vt:lpstr>
      <vt:lpstr>Enter: Conditional Vector Fields &amp; Marginals</vt:lpstr>
      <vt:lpstr>Approximating conditional vector fields is equivalent to approximating marginal vector fields</vt:lpstr>
      <vt:lpstr>Choosing simple marginal distributions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matching!</dc:title>
  <dc:creator>Dunn, Ian Christian</dc:creator>
  <cp:lastModifiedBy>Dunn, Ian Christian</cp:lastModifiedBy>
  <cp:revision>2</cp:revision>
  <dcterms:created xsi:type="dcterms:W3CDTF">2023-10-20T13:26:44Z</dcterms:created>
  <dcterms:modified xsi:type="dcterms:W3CDTF">2023-10-20T19:23:16Z</dcterms:modified>
</cp:coreProperties>
</file>